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68" r:id="rId4"/>
    <p:sldId id="270" r:id="rId5"/>
    <p:sldId id="269" r:id="rId6"/>
    <p:sldId id="271" r:id="rId7"/>
    <p:sldId id="272" r:id="rId8"/>
    <p:sldId id="273" r:id="rId9"/>
    <p:sldId id="275" r:id="rId10"/>
    <p:sldId id="276" r:id="rId11"/>
    <p:sldId id="278" r:id="rId12"/>
    <p:sldId id="279" r:id="rId13"/>
    <p:sldId id="280" r:id="rId14"/>
    <p:sldId id="28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96" autoAdjust="0"/>
  </p:normalViewPr>
  <p:slideViewPr>
    <p:cSldViewPr snapToGrid="0">
      <p:cViewPr varScale="1">
        <p:scale>
          <a:sx n="89" d="100"/>
          <a:sy n="89" d="100"/>
        </p:scale>
        <p:origin x="6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F0560-BFDA-49D5-990E-535479581BDE}" type="datetimeFigureOut">
              <a:rPr lang="fr-FR" smtClean="0"/>
              <a:t>22/09/2021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FF483-45DC-4E81-A2AB-211DB521D4A4}" type="slidenum">
              <a:rPr lang="fr-FR" smtClean="0"/>
              <a:t>‹N°›</a:t>
            </a:fld>
            <a:endParaRPr lang="fr-FR"/>
          </a:p>
        </p:txBody>
      </p:sp>
    </p:spTree>
    <p:extLst>
      <p:ext uri="{BB962C8B-B14F-4D97-AF65-F5344CB8AC3E}">
        <p14:creationId xmlns:p14="http://schemas.microsoft.com/office/powerpoint/2010/main" val="5114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EFF483-45DC-4E81-A2AB-211DB521D4A4}" type="slidenum">
              <a:rPr lang="fr-FR" smtClean="0"/>
              <a:t>4</a:t>
            </a:fld>
            <a:endParaRPr lang="fr-FR"/>
          </a:p>
        </p:txBody>
      </p:sp>
    </p:spTree>
    <p:extLst>
      <p:ext uri="{BB962C8B-B14F-4D97-AF65-F5344CB8AC3E}">
        <p14:creationId xmlns:p14="http://schemas.microsoft.com/office/powerpoint/2010/main" val="234378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Problème de représentativités des Pour les groupes de produits « menuiserie » et « bois rond », « bois profilés » le taux de réponses est trop faible pour permettre l’affichage des données</a:t>
            </a:r>
          </a:p>
          <a:p>
            <a:r>
              <a:rPr lang="fr-FR" dirty="0"/>
              <a:t>Pour les « panneaux de particules » « panneaux OSB », « Panneaux de fibres », taux de réponses trop faible donc le choix a été de les fusionner sous la catégorie « Panneaux »</a:t>
            </a:r>
          </a:p>
          <a:p>
            <a:r>
              <a:rPr lang="fr-FR" dirty="0"/>
              <a:t>De même pour la catégorie « autres bois profilés et autres ouvrages » a été fusionné avec les terrasses </a:t>
            </a:r>
          </a:p>
          <a:p>
            <a:endParaRPr lang="fr-FR" dirty="0"/>
          </a:p>
        </p:txBody>
      </p:sp>
      <p:sp>
        <p:nvSpPr>
          <p:cNvPr id="4" name="Espace réservé du numéro de diapositive 3"/>
          <p:cNvSpPr>
            <a:spLocks noGrp="1"/>
          </p:cNvSpPr>
          <p:nvPr>
            <p:ph type="sldNum" sz="quarter" idx="5"/>
          </p:nvPr>
        </p:nvSpPr>
        <p:spPr/>
        <p:txBody>
          <a:bodyPr/>
          <a:lstStyle/>
          <a:p>
            <a:fld id="{5CEFF483-45DC-4E81-A2AB-211DB521D4A4}" type="slidenum">
              <a:rPr lang="fr-FR" smtClean="0"/>
              <a:t>9</a:t>
            </a:fld>
            <a:endParaRPr lang="fr-FR"/>
          </a:p>
        </p:txBody>
      </p:sp>
    </p:spTree>
    <p:extLst>
      <p:ext uri="{BB962C8B-B14F-4D97-AF65-F5344CB8AC3E}">
        <p14:creationId xmlns:p14="http://schemas.microsoft.com/office/powerpoint/2010/main" val="401048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résultats par groupe de produits. Il existe de grandes différences dans le pourcentage de produits certifiés durables par groupe de produits. Pour les groupes de produits </a:t>
            </a:r>
            <a:r>
              <a:rPr lang="fr-FR" dirty="0" err="1"/>
              <a:t>Produits</a:t>
            </a:r>
            <a:r>
              <a:rPr lang="fr-FR" dirty="0"/>
              <a:t> en bois d'ingénierie, Panneaux (composés d'OSB, de panneaux de fibres et de panneaux de particules) et Bois scié, ce pourcentage est supérieur à 90 %, tandis que pour le groupe de produits Contreplaqué, il est considérablement inférieur (figure 2.2).</a:t>
            </a:r>
          </a:p>
          <a:p>
            <a:endParaRPr lang="fr-FR" dirty="0"/>
          </a:p>
        </p:txBody>
      </p:sp>
      <p:sp>
        <p:nvSpPr>
          <p:cNvPr id="4" name="Espace réservé du numéro de diapositive 3"/>
          <p:cNvSpPr>
            <a:spLocks noGrp="1"/>
          </p:cNvSpPr>
          <p:nvPr>
            <p:ph type="sldNum" sz="quarter" idx="5"/>
          </p:nvPr>
        </p:nvSpPr>
        <p:spPr/>
        <p:txBody>
          <a:bodyPr/>
          <a:lstStyle/>
          <a:p>
            <a:fld id="{5CEFF483-45DC-4E81-A2AB-211DB521D4A4}" type="slidenum">
              <a:rPr lang="fr-FR" smtClean="0"/>
              <a:t>10</a:t>
            </a:fld>
            <a:endParaRPr lang="fr-FR"/>
          </a:p>
        </p:txBody>
      </p:sp>
    </p:spTree>
    <p:extLst>
      <p:ext uri="{BB962C8B-B14F-4D97-AF65-F5344CB8AC3E}">
        <p14:creationId xmlns:p14="http://schemas.microsoft.com/office/powerpoint/2010/main" val="353940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résultats par groupe de produits. Il existe de grandes différences dans le pourcentage de produits certifiés durables par groupe de produits. Pour les groupes de produits </a:t>
            </a:r>
            <a:r>
              <a:rPr lang="fr-FR" dirty="0" err="1"/>
              <a:t>Produits</a:t>
            </a:r>
            <a:r>
              <a:rPr lang="fr-FR" dirty="0"/>
              <a:t> en bois d'ingénierie, Panneaux (composés d'OSB, de panneaux de fibres et de panneaux de particules) et Bois scié, ce pourcentage est supérieur à 90 %, tandis que pour le groupe de produits Contreplaqué, il est considérablement inférieur (figure 2.2).</a:t>
            </a:r>
          </a:p>
          <a:p>
            <a:endParaRPr lang="fr-FR" dirty="0"/>
          </a:p>
        </p:txBody>
      </p:sp>
      <p:sp>
        <p:nvSpPr>
          <p:cNvPr id="4" name="Espace réservé du numéro de diapositive 3"/>
          <p:cNvSpPr>
            <a:spLocks noGrp="1"/>
          </p:cNvSpPr>
          <p:nvPr>
            <p:ph type="sldNum" sz="quarter" idx="5"/>
          </p:nvPr>
        </p:nvSpPr>
        <p:spPr/>
        <p:txBody>
          <a:bodyPr/>
          <a:lstStyle/>
          <a:p>
            <a:fld id="{5CEFF483-45DC-4E81-A2AB-211DB521D4A4}" type="slidenum">
              <a:rPr lang="fr-FR" smtClean="0"/>
              <a:t>11</a:t>
            </a:fld>
            <a:endParaRPr lang="fr-FR"/>
          </a:p>
        </p:txBody>
      </p:sp>
    </p:spTree>
    <p:extLst>
      <p:ext uri="{BB962C8B-B14F-4D97-AF65-F5344CB8AC3E}">
        <p14:creationId xmlns:p14="http://schemas.microsoft.com/office/powerpoint/2010/main" val="1110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793B9-FA4B-4CBD-A912-7D036E0D70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133EBD-3917-434D-9F55-3E57FB9C7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EB0542-BD23-46FF-ABAE-A2BF15179E4E}"/>
              </a:ext>
            </a:extLst>
          </p:cNvPr>
          <p:cNvSpPr>
            <a:spLocks noGrp="1"/>
          </p:cNvSpPr>
          <p:nvPr>
            <p:ph type="dt" sz="half" idx="10"/>
          </p:nvPr>
        </p:nvSpPr>
        <p:spPr/>
        <p:txBody>
          <a:bodyPr/>
          <a:lstStyle/>
          <a:p>
            <a:fld id="{3C02C2EB-C507-4809-A446-D87102FE6D84}" type="datetime1">
              <a:rPr lang="fr-FR" smtClean="0"/>
              <a:t>23/09/2021</a:t>
            </a:fld>
            <a:endParaRPr lang="fr-FR"/>
          </a:p>
        </p:txBody>
      </p:sp>
      <p:sp>
        <p:nvSpPr>
          <p:cNvPr id="5" name="Espace réservé du pied de page 4">
            <a:extLst>
              <a:ext uri="{FF2B5EF4-FFF2-40B4-BE49-F238E27FC236}">
                <a16:creationId xmlns:a16="http://schemas.microsoft.com/office/drawing/2014/main" id="{35EA4029-3D23-4CAF-AED2-111B0DF97AFD}"/>
              </a:ext>
            </a:extLst>
          </p:cNvPr>
          <p:cNvSpPr>
            <a:spLocks noGrp="1"/>
          </p:cNvSpPr>
          <p:nvPr>
            <p:ph type="ftr" sz="quarter" idx="11"/>
          </p:nvPr>
        </p:nvSpPr>
        <p:spPr/>
        <p:txBody>
          <a:body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83FFC1C2-7AB2-4547-B68E-ACB92B2D732F}"/>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329568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3362A-6AC8-4B86-B0AC-43FB08996E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F705C2-716E-4AC7-A587-2579BFC80D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03D16B-9AF4-4FE2-A846-228EFBF4AF4E}"/>
              </a:ext>
            </a:extLst>
          </p:cNvPr>
          <p:cNvSpPr>
            <a:spLocks noGrp="1"/>
          </p:cNvSpPr>
          <p:nvPr>
            <p:ph type="dt" sz="half" idx="10"/>
          </p:nvPr>
        </p:nvSpPr>
        <p:spPr/>
        <p:txBody>
          <a:bodyPr/>
          <a:lstStyle/>
          <a:p>
            <a:fld id="{7DAAE221-576A-45A0-A839-CD2461972BF6}" type="datetime1">
              <a:rPr lang="fr-FR" smtClean="0"/>
              <a:t>23/09/2021</a:t>
            </a:fld>
            <a:endParaRPr lang="fr-FR"/>
          </a:p>
        </p:txBody>
      </p:sp>
      <p:sp>
        <p:nvSpPr>
          <p:cNvPr id="5" name="Espace réservé du pied de page 4">
            <a:extLst>
              <a:ext uri="{FF2B5EF4-FFF2-40B4-BE49-F238E27FC236}">
                <a16:creationId xmlns:a16="http://schemas.microsoft.com/office/drawing/2014/main" id="{FADBCDD2-7139-4BE9-803B-DE3EA0B666AA}"/>
              </a:ext>
            </a:extLst>
          </p:cNvPr>
          <p:cNvSpPr>
            <a:spLocks noGrp="1"/>
          </p:cNvSpPr>
          <p:nvPr>
            <p:ph type="ftr" sz="quarter" idx="11"/>
          </p:nvPr>
        </p:nvSpPr>
        <p:spPr/>
        <p:txBody>
          <a:body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0288D47E-5942-4125-8FC1-9DE3098B9C97}"/>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20908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A58ABC1-5311-4640-B61D-CD7DF08AE5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3596DD5-A2ED-4059-896D-9E40D57D15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CEA2CB-3F97-457A-B966-A3A237743FB7}"/>
              </a:ext>
            </a:extLst>
          </p:cNvPr>
          <p:cNvSpPr>
            <a:spLocks noGrp="1"/>
          </p:cNvSpPr>
          <p:nvPr>
            <p:ph type="dt" sz="half" idx="10"/>
          </p:nvPr>
        </p:nvSpPr>
        <p:spPr/>
        <p:txBody>
          <a:bodyPr/>
          <a:lstStyle/>
          <a:p>
            <a:fld id="{E084B34C-8363-4508-915B-421C36FA3B56}" type="datetime1">
              <a:rPr lang="fr-FR" smtClean="0"/>
              <a:t>23/09/2021</a:t>
            </a:fld>
            <a:endParaRPr lang="fr-FR"/>
          </a:p>
        </p:txBody>
      </p:sp>
      <p:sp>
        <p:nvSpPr>
          <p:cNvPr id="5" name="Espace réservé du pied de page 4">
            <a:extLst>
              <a:ext uri="{FF2B5EF4-FFF2-40B4-BE49-F238E27FC236}">
                <a16:creationId xmlns:a16="http://schemas.microsoft.com/office/drawing/2014/main" id="{DC53E83C-6CF7-4010-981B-87451DD66E1C}"/>
              </a:ext>
            </a:extLst>
          </p:cNvPr>
          <p:cNvSpPr>
            <a:spLocks noGrp="1"/>
          </p:cNvSpPr>
          <p:nvPr>
            <p:ph type="ftr" sz="quarter" idx="11"/>
          </p:nvPr>
        </p:nvSpPr>
        <p:spPr/>
        <p:txBody>
          <a:body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F026D775-FC6D-41D0-B945-1D78ED9EB99C}"/>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403819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45C73-21AB-44C3-906A-7375C36AC0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947B4E-2E58-4AE2-A6A7-D7D0ABAADD1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4482E2-F057-4D52-8236-FD3DFC5CEB08}"/>
              </a:ext>
            </a:extLst>
          </p:cNvPr>
          <p:cNvSpPr>
            <a:spLocks noGrp="1"/>
          </p:cNvSpPr>
          <p:nvPr>
            <p:ph type="dt" sz="half" idx="10"/>
          </p:nvPr>
        </p:nvSpPr>
        <p:spPr/>
        <p:txBody>
          <a:bodyPr/>
          <a:lstStyle/>
          <a:p>
            <a:fld id="{DFB89CF7-B6DA-4467-8B1A-FE84ABAAC195}" type="datetime1">
              <a:rPr lang="fr-FR" smtClean="0"/>
              <a:t>23/09/2021</a:t>
            </a:fld>
            <a:endParaRPr lang="fr-FR"/>
          </a:p>
        </p:txBody>
      </p:sp>
      <p:sp>
        <p:nvSpPr>
          <p:cNvPr id="5" name="Espace réservé du pied de page 4">
            <a:extLst>
              <a:ext uri="{FF2B5EF4-FFF2-40B4-BE49-F238E27FC236}">
                <a16:creationId xmlns:a16="http://schemas.microsoft.com/office/drawing/2014/main" id="{31A855F2-7FD1-4AD0-99FB-62B0B977B64B}"/>
              </a:ext>
            </a:extLst>
          </p:cNvPr>
          <p:cNvSpPr>
            <a:spLocks noGrp="1"/>
          </p:cNvSpPr>
          <p:nvPr>
            <p:ph type="ftr" sz="quarter" idx="11"/>
          </p:nvPr>
        </p:nvSpPr>
        <p:spPr/>
        <p:txBody>
          <a:body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AA539F4B-8768-48F1-BAE5-A2F337891739}"/>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66910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1C49A-41EC-450B-A739-0286AF3973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1A3C4C6-7960-4AE7-97DA-DCA4561E9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26ACA45-DF0B-4184-80E6-886A8EBA0A8D}"/>
              </a:ext>
            </a:extLst>
          </p:cNvPr>
          <p:cNvSpPr>
            <a:spLocks noGrp="1"/>
          </p:cNvSpPr>
          <p:nvPr>
            <p:ph type="dt" sz="half" idx="10"/>
          </p:nvPr>
        </p:nvSpPr>
        <p:spPr/>
        <p:txBody>
          <a:bodyPr/>
          <a:lstStyle/>
          <a:p>
            <a:fld id="{619278BA-BE05-4B20-B7DA-6306F796CB48}" type="datetime1">
              <a:rPr lang="fr-FR" smtClean="0"/>
              <a:t>23/09/2021</a:t>
            </a:fld>
            <a:endParaRPr lang="fr-FR"/>
          </a:p>
        </p:txBody>
      </p:sp>
      <p:sp>
        <p:nvSpPr>
          <p:cNvPr id="5" name="Espace réservé du pied de page 4">
            <a:extLst>
              <a:ext uri="{FF2B5EF4-FFF2-40B4-BE49-F238E27FC236}">
                <a16:creationId xmlns:a16="http://schemas.microsoft.com/office/drawing/2014/main" id="{61790A0A-34D6-4837-BAF2-9753D7AFA1A3}"/>
              </a:ext>
            </a:extLst>
          </p:cNvPr>
          <p:cNvSpPr>
            <a:spLocks noGrp="1"/>
          </p:cNvSpPr>
          <p:nvPr>
            <p:ph type="ftr" sz="quarter" idx="11"/>
          </p:nvPr>
        </p:nvSpPr>
        <p:spPr/>
        <p:txBody>
          <a:body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53C72114-39F0-45DD-9D40-CA3E6674B7CA}"/>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7594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2A8B2-845E-4896-AD8A-0FA9F9AF2B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7B260E-BDB1-401E-A4AD-C32F05F7AF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EF73206-9797-4655-8274-3C68678F710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F626137-29F5-4331-9AAE-604E4F169146}"/>
              </a:ext>
            </a:extLst>
          </p:cNvPr>
          <p:cNvSpPr>
            <a:spLocks noGrp="1"/>
          </p:cNvSpPr>
          <p:nvPr>
            <p:ph type="dt" sz="half" idx="10"/>
          </p:nvPr>
        </p:nvSpPr>
        <p:spPr/>
        <p:txBody>
          <a:bodyPr/>
          <a:lstStyle/>
          <a:p>
            <a:fld id="{48A3C54D-9791-4318-A76A-04165F424BB6}" type="datetime1">
              <a:rPr lang="fr-FR" smtClean="0"/>
              <a:t>23/09/2021</a:t>
            </a:fld>
            <a:endParaRPr lang="fr-FR"/>
          </a:p>
        </p:txBody>
      </p:sp>
      <p:sp>
        <p:nvSpPr>
          <p:cNvPr id="6" name="Espace réservé du pied de page 5">
            <a:extLst>
              <a:ext uri="{FF2B5EF4-FFF2-40B4-BE49-F238E27FC236}">
                <a16:creationId xmlns:a16="http://schemas.microsoft.com/office/drawing/2014/main" id="{B7B0E093-0F5D-483E-AF40-AE36FC0F03DA}"/>
              </a:ext>
            </a:extLst>
          </p:cNvPr>
          <p:cNvSpPr>
            <a:spLocks noGrp="1"/>
          </p:cNvSpPr>
          <p:nvPr>
            <p:ph type="ftr" sz="quarter" idx="11"/>
          </p:nvPr>
        </p:nvSpPr>
        <p:spPr/>
        <p:txBody>
          <a:bodyPr/>
          <a:lstStyle/>
          <a:p>
            <a:r>
              <a:rPr lang="fr-FR"/>
              <a:t>Lundi 29 septembre - Atelier Thémis - ATIBT - LCB - PROBOS</a:t>
            </a:r>
          </a:p>
        </p:txBody>
      </p:sp>
      <p:sp>
        <p:nvSpPr>
          <p:cNvPr id="7" name="Espace réservé du numéro de diapositive 6">
            <a:extLst>
              <a:ext uri="{FF2B5EF4-FFF2-40B4-BE49-F238E27FC236}">
                <a16:creationId xmlns:a16="http://schemas.microsoft.com/office/drawing/2014/main" id="{1B37BE07-9080-4666-AB40-EDBA441FFB2C}"/>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317237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C9F57-C791-43F1-BA01-5FC0DC3F47F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B52D49-8227-4012-BC6A-864D7958B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88C0736-70F5-43B9-9CFB-008C1C3EA7E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E89C707-3A9C-4EDC-A79A-21EF61290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CBBDB6-24A3-4FAA-A434-46F93F0B556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A669994-4FE5-4771-997C-CAFD9E0CAED1}"/>
              </a:ext>
            </a:extLst>
          </p:cNvPr>
          <p:cNvSpPr>
            <a:spLocks noGrp="1"/>
          </p:cNvSpPr>
          <p:nvPr>
            <p:ph type="dt" sz="half" idx="10"/>
          </p:nvPr>
        </p:nvSpPr>
        <p:spPr/>
        <p:txBody>
          <a:bodyPr/>
          <a:lstStyle/>
          <a:p>
            <a:fld id="{065F8013-58B4-46D5-AC1B-F8F31F083F7C}" type="datetime1">
              <a:rPr lang="fr-FR" smtClean="0"/>
              <a:t>23/09/2021</a:t>
            </a:fld>
            <a:endParaRPr lang="fr-FR"/>
          </a:p>
        </p:txBody>
      </p:sp>
      <p:sp>
        <p:nvSpPr>
          <p:cNvPr id="8" name="Espace réservé du pied de page 7">
            <a:extLst>
              <a:ext uri="{FF2B5EF4-FFF2-40B4-BE49-F238E27FC236}">
                <a16:creationId xmlns:a16="http://schemas.microsoft.com/office/drawing/2014/main" id="{71A2DCC4-4877-49DC-A23D-0BCE291DD1C9}"/>
              </a:ext>
            </a:extLst>
          </p:cNvPr>
          <p:cNvSpPr>
            <a:spLocks noGrp="1"/>
          </p:cNvSpPr>
          <p:nvPr>
            <p:ph type="ftr" sz="quarter" idx="11"/>
          </p:nvPr>
        </p:nvSpPr>
        <p:spPr/>
        <p:txBody>
          <a:bodyPr/>
          <a:lstStyle/>
          <a:p>
            <a:r>
              <a:rPr lang="fr-FR"/>
              <a:t>Lundi 29 septembre - Atelier Thémis - ATIBT - LCB - PROBOS</a:t>
            </a:r>
          </a:p>
        </p:txBody>
      </p:sp>
      <p:sp>
        <p:nvSpPr>
          <p:cNvPr id="9" name="Espace réservé du numéro de diapositive 8">
            <a:extLst>
              <a:ext uri="{FF2B5EF4-FFF2-40B4-BE49-F238E27FC236}">
                <a16:creationId xmlns:a16="http://schemas.microsoft.com/office/drawing/2014/main" id="{0D47E7B6-3B56-450C-A83F-25F70B161CA3}"/>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421646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E59F6-AF0A-4E16-8D4F-862B35C4E07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54C5510-70D9-4F21-B6D4-2C02719C9213}"/>
              </a:ext>
            </a:extLst>
          </p:cNvPr>
          <p:cNvSpPr>
            <a:spLocks noGrp="1"/>
          </p:cNvSpPr>
          <p:nvPr>
            <p:ph type="dt" sz="half" idx="10"/>
          </p:nvPr>
        </p:nvSpPr>
        <p:spPr/>
        <p:txBody>
          <a:bodyPr/>
          <a:lstStyle/>
          <a:p>
            <a:fld id="{A29FC7FB-13BE-430C-950B-731E363972AA}" type="datetime1">
              <a:rPr lang="fr-FR" smtClean="0"/>
              <a:t>23/09/2021</a:t>
            </a:fld>
            <a:endParaRPr lang="fr-FR"/>
          </a:p>
        </p:txBody>
      </p:sp>
      <p:sp>
        <p:nvSpPr>
          <p:cNvPr id="4" name="Espace réservé du pied de page 3">
            <a:extLst>
              <a:ext uri="{FF2B5EF4-FFF2-40B4-BE49-F238E27FC236}">
                <a16:creationId xmlns:a16="http://schemas.microsoft.com/office/drawing/2014/main" id="{B23C5090-F2FC-4934-ACF3-63AD8962CE4C}"/>
              </a:ext>
            </a:extLst>
          </p:cNvPr>
          <p:cNvSpPr>
            <a:spLocks noGrp="1"/>
          </p:cNvSpPr>
          <p:nvPr>
            <p:ph type="ftr" sz="quarter" idx="11"/>
          </p:nvPr>
        </p:nvSpPr>
        <p:spPr/>
        <p:txBody>
          <a:bodyPr/>
          <a:lstStyle/>
          <a:p>
            <a:r>
              <a:rPr lang="fr-FR"/>
              <a:t>Lundi 29 septembre - Atelier Thémis - ATIBT - LCB - PROBOS</a:t>
            </a:r>
          </a:p>
        </p:txBody>
      </p:sp>
      <p:sp>
        <p:nvSpPr>
          <p:cNvPr id="5" name="Espace réservé du numéro de diapositive 4">
            <a:extLst>
              <a:ext uri="{FF2B5EF4-FFF2-40B4-BE49-F238E27FC236}">
                <a16:creationId xmlns:a16="http://schemas.microsoft.com/office/drawing/2014/main" id="{A75C18E7-255E-42CD-8A27-B658E4AABFCC}"/>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409938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580456B-72E2-476B-A02F-754BC5C704BF}"/>
              </a:ext>
            </a:extLst>
          </p:cNvPr>
          <p:cNvSpPr>
            <a:spLocks noGrp="1"/>
          </p:cNvSpPr>
          <p:nvPr>
            <p:ph type="dt" sz="half" idx="10"/>
          </p:nvPr>
        </p:nvSpPr>
        <p:spPr/>
        <p:txBody>
          <a:bodyPr/>
          <a:lstStyle/>
          <a:p>
            <a:fld id="{AB91DD06-BA4D-4EE8-ABE8-A07CDAFAD3DA}" type="datetime1">
              <a:rPr lang="fr-FR" smtClean="0"/>
              <a:t>23/09/2021</a:t>
            </a:fld>
            <a:endParaRPr lang="fr-FR"/>
          </a:p>
        </p:txBody>
      </p:sp>
      <p:sp>
        <p:nvSpPr>
          <p:cNvPr id="3" name="Espace réservé du pied de page 2">
            <a:extLst>
              <a:ext uri="{FF2B5EF4-FFF2-40B4-BE49-F238E27FC236}">
                <a16:creationId xmlns:a16="http://schemas.microsoft.com/office/drawing/2014/main" id="{DE4C615E-4068-43E5-8D4C-5D045F57041B}"/>
              </a:ext>
            </a:extLst>
          </p:cNvPr>
          <p:cNvSpPr>
            <a:spLocks noGrp="1"/>
          </p:cNvSpPr>
          <p:nvPr>
            <p:ph type="ftr" sz="quarter" idx="11"/>
          </p:nvPr>
        </p:nvSpPr>
        <p:spPr/>
        <p:txBody>
          <a:bodyPr/>
          <a:lstStyle/>
          <a:p>
            <a:r>
              <a:rPr lang="fr-FR"/>
              <a:t>Lundi 29 septembre - Atelier Thémis - ATIBT - LCB - PROBOS</a:t>
            </a:r>
          </a:p>
        </p:txBody>
      </p:sp>
      <p:sp>
        <p:nvSpPr>
          <p:cNvPr id="4" name="Espace réservé du numéro de diapositive 3">
            <a:extLst>
              <a:ext uri="{FF2B5EF4-FFF2-40B4-BE49-F238E27FC236}">
                <a16:creationId xmlns:a16="http://schemas.microsoft.com/office/drawing/2014/main" id="{847774EC-7B2D-40F7-BC93-BC930D8FC7CB}"/>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370036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A1AE-705B-4F03-ADE5-4F2081D43D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EAA4D1-4B6A-4F48-9392-247B736A6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3CF09E-9C94-4E17-9C9D-A11C5A8E3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D0478B-CF52-4734-84E8-C19716DB6258}"/>
              </a:ext>
            </a:extLst>
          </p:cNvPr>
          <p:cNvSpPr>
            <a:spLocks noGrp="1"/>
          </p:cNvSpPr>
          <p:nvPr>
            <p:ph type="dt" sz="half" idx="10"/>
          </p:nvPr>
        </p:nvSpPr>
        <p:spPr/>
        <p:txBody>
          <a:bodyPr/>
          <a:lstStyle/>
          <a:p>
            <a:fld id="{BB040248-EE16-4658-8A26-8373FA02EC0A}" type="datetime1">
              <a:rPr lang="fr-FR" smtClean="0"/>
              <a:t>23/09/2021</a:t>
            </a:fld>
            <a:endParaRPr lang="fr-FR"/>
          </a:p>
        </p:txBody>
      </p:sp>
      <p:sp>
        <p:nvSpPr>
          <p:cNvPr id="6" name="Espace réservé du pied de page 5">
            <a:extLst>
              <a:ext uri="{FF2B5EF4-FFF2-40B4-BE49-F238E27FC236}">
                <a16:creationId xmlns:a16="http://schemas.microsoft.com/office/drawing/2014/main" id="{89CC17F1-859B-4766-89FF-C97F657F34C5}"/>
              </a:ext>
            </a:extLst>
          </p:cNvPr>
          <p:cNvSpPr>
            <a:spLocks noGrp="1"/>
          </p:cNvSpPr>
          <p:nvPr>
            <p:ph type="ftr" sz="quarter" idx="11"/>
          </p:nvPr>
        </p:nvSpPr>
        <p:spPr/>
        <p:txBody>
          <a:bodyPr/>
          <a:lstStyle/>
          <a:p>
            <a:r>
              <a:rPr lang="fr-FR"/>
              <a:t>Lundi 29 septembre - Atelier Thémis - ATIBT - LCB - PROBOS</a:t>
            </a:r>
          </a:p>
        </p:txBody>
      </p:sp>
      <p:sp>
        <p:nvSpPr>
          <p:cNvPr id="7" name="Espace réservé du numéro de diapositive 6">
            <a:extLst>
              <a:ext uri="{FF2B5EF4-FFF2-40B4-BE49-F238E27FC236}">
                <a16:creationId xmlns:a16="http://schemas.microsoft.com/office/drawing/2014/main" id="{9B35D0EB-F52F-45A8-9386-69604E04F85D}"/>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331840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3D61E-BCBF-4406-B13F-7BAAEAFD91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938EFA9-EB0E-413A-A43B-E84400867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C930E9-829F-4B79-BFAD-FBC7F75EC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DE3738-9E19-4680-B5D4-C8D479BE1630}"/>
              </a:ext>
            </a:extLst>
          </p:cNvPr>
          <p:cNvSpPr>
            <a:spLocks noGrp="1"/>
          </p:cNvSpPr>
          <p:nvPr>
            <p:ph type="dt" sz="half" idx="10"/>
          </p:nvPr>
        </p:nvSpPr>
        <p:spPr/>
        <p:txBody>
          <a:bodyPr/>
          <a:lstStyle/>
          <a:p>
            <a:fld id="{86834AF3-AFC9-4E41-8087-97F06340954A}" type="datetime1">
              <a:rPr lang="fr-FR" smtClean="0"/>
              <a:t>23/09/2021</a:t>
            </a:fld>
            <a:endParaRPr lang="fr-FR"/>
          </a:p>
        </p:txBody>
      </p:sp>
      <p:sp>
        <p:nvSpPr>
          <p:cNvPr id="6" name="Espace réservé du pied de page 5">
            <a:extLst>
              <a:ext uri="{FF2B5EF4-FFF2-40B4-BE49-F238E27FC236}">
                <a16:creationId xmlns:a16="http://schemas.microsoft.com/office/drawing/2014/main" id="{A7F1A6C7-FCF7-41D4-B3BA-F14692645C57}"/>
              </a:ext>
            </a:extLst>
          </p:cNvPr>
          <p:cNvSpPr>
            <a:spLocks noGrp="1"/>
          </p:cNvSpPr>
          <p:nvPr>
            <p:ph type="ftr" sz="quarter" idx="11"/>
          </p:nvPr>
        </p:nvSpPr>
        <p:spPr/>
        <p:txBody>
          <a:bodyPr/>
          <a:lstStyle/>
          <a:p>
            <a:r>
              <a:rPr lang="fr-FR"/>
              <a:t>Lundi 29 septembre - Atelier Thémis - ATIBT - LCB - PROBOS</a:t>
            </a:r>
          </a:p>
        </p:txBody>
      </p:sp>
      <p:sp>
        <p:nvSpPr>
          <p:cNvPr id="7" name="Espace réservé du numéro de diapositive 6">
            <a:extLst>
              <a:ext uri="{FF2B5EF4-FFF2-40B4-BE49-F238E27FC236}">
                <a16:creationId xmlns:a16="http://schemas.microsoft.com/office/drawing/2014/main" id="{3C6E1DA5-F040-42D3-A840-30C9A4E77CA7}"/>
              </a:ext>
            </a:extLst>
          </p:cNvPr>
          <p:cNvSpPr>
            <a:spLocks noGrp="1"/>
          </p:cNvSpPr>
          <p:nvPr>
            <p:ph type="sldNum" sz="quarter" idx="12"/>
          </p:nvPr>
        </p:nvSpPr>
        <p:spPr/>
        <p:txBody>
          <a:bodyPr/>
          <a:lstStyle/>
          <a:p>
            <a:fld id="{21B3771B-9A50-4AB2-8B01-1C3F3473880A}" type="slidenum">
              <a:rPr lang="fr-FR" smtClean="0"/>
              <a:t>‹N°›</a:t>
            </a:fld>
            <a:endParaRPr lang="fr-FR"/>
          </a:p>
        </p:txBody>
      </p:sp>
    </p:spTree>
    <p:extLst>
      <p:ext uri="{BB962C8B-B14F-4D97-AF65-F5344CB8AC3E}">
        <p14:creationId xmlns:p14="http://schemas.microsoft.com/office/powerpoint/2010/main" val="426480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6EB969-8524-4F5F-A07E-26A5FE21B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0261764-657F-4161-944D-9BBD29188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2F329D-65C1-44C0-B90C-938E940F7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B0705-5824-4300-919A-6CDAD73F6A36}" type="datetime1">
              <a:rPr lang="fr-FR" smtClean="0"/>
              <a:t>23/09/2021</a:t>
            </a:fld>
            <a:endParaRPr lang="fr-FR"/>
          </a:p>
        </p:txBody>
      </p:sp>
      <p:sp>
        <p:nvSpPr>
          <p:cNvPr id="5" name="Espace réservé du pied de page 4">
            <a:extLst>
              <a:ext uri="{FF2B5EF4-FFF2-40B4-BE49-F238E27FC236}">
                <a16:creationId xmlns:a16="http://schemas.microsoft.com/office/drawing/2014/main" id="{B694D326-7136-419A-B74F-51D780C0A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Lundi 29 septembre - Atelier Thémis - ATIBT - LCB - PROBOS</a:t>
            </a:r>
          </a:p>
        </p:txBody>
      </p:sp>
      <p:sp>
        <p:nvSpPr>
          <p:cNvPr id="6" name="Espace réservé du numéro de diapositive 5">
            <a:extLst>
              <a:ext uri="{FF2B5EF4-FFF2-40B4-BE49-F238E27FC236}">
                <a16:creationId xmlns:a16="http://schemas.microsoft.com/office/drawing/2014/main" id="{27240A7E-D826-468A-A0CF-DA7408F5A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3771B-9A50-4AB2-8B01-1C3F3473880A}" type="slidenum">
              <a:rPr lang="fr-FR" smtClean="0"/>
              <a:t>‹N°›</a:t>
            </a:fld>
            <a:endParaRPr lang="fr-FR"/>
          </a:p>
        </p:txBody>
      </p:sp>
    </p:spTree>
    <p:extLst>
      <p:ext uri="{BB962C8B-B14F-4D97-AF65-F5344CB8AC3E}">
        <p14:creationId xmlns:p14="http://schemas.microsoft.com/office/powerpoint/2010/main" val="122621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framer.com/share/Timber-Market-Survey--aSyY67L1U1E66CvVLweD/htid80PFp#htid80PFp"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6F2220-E0C7-4667-AFD4-C38079F7D73D}"/>
              </a:ext>
            </a:extLst>
          </p:cNvPr>
          <p:cNvSpPr>
            <a:spLocks noGrp="1"/>
          </p:cNvSpPr>
          <p:nvPr>
            <p:ph type="ctrTitle"/>
          </p:nvPr>
        </p:nvSpPr>
        <p:spPr>
          <a:xfrm>
            <a:off x="755903" y="3399769"/>
            <a:ext cx="10640754" cy="775845"/>
          </a:xfrm>
        </p:spPr>
        <p:txBody>
          <a:bodyPr anchor="b">
            <a:normAutofit/>
          </a:bodyPr>
          <a:lstStyle/>
          <a:p>
            <a:r>
              <a:rPr lang="fr-FR" sz="4000" dirty="0">
                <a:solidFill>
                  <a:schemeClr val="tx2"/>
                </a:solidFill>
              </a:rPr>
              <a:t>Atelier sur l’outil « </a:t>
            </a:r>
            <a:r>
              <a:rPr lang="fr-FR" sz="4000" dirty="0" err="1">
                <a:solidFill>
                  <a:schemeClr val="tx2"/>
                </a:solidFill>
              </a:rPr>
              <a:t>thémis</a:t>
            </a:r>
            <a:r>
              <a:rPr lang="fr-FR" sz="4000" dirty="0">
                <a:solidFill>
                  <a:schemeClr val="tx2"/>
                </a:solidFill>
              </a:rPr>
              <a:t> » </a:t>
            </a:r>
          </a:p>
        </p:txBody>
      </p:sp>
      <p:sp>
        <p:nvSpPr>
          <p:cNvPr id="3" name="Sous-titre 2">
            <a:extLst>
              <a:ext uri="{FF2B5EF4-FFF2-40B4-BE49-F238E27FC236}">
                <a16:creationId xmlns:a16="http://schemas.microsoft.com/office/drawing/2014/main" id="{24853B0F-B451-4F9D-98C4-07AE32DB6492}"/>
              </a:ext>
            </a:extLst>
          </p:cNvPr>
          <p:cNvSpPr>
            <a:spLocks noGrp="1"/>
          </p:cNvSpPr>
          <p:nvPr>
            <p:ph type="subTitle" idx="1"/>
          </p:nvPr>
        </p:nvSpPr>
        <p:spPr>
          <a:xfrm>
            <a:off x="1514121" y="4171528"/>
            <a:ext cx="9163757" cy="450447"/>
          </a:xfrm>
        </p:spPr>
        <p:txBody>
          <a:bodyPr anchor="ctr">
            <a:normAutofit/>
          </a:bodyPr>
          <a:lstStyle/>
          <a:p>
            <a:r>
              <a:rPr lang="fr-FR" sz="2000" dirty="0">
                <a:solidFill>
                  <a:schemeClr val="tx2"/>
                </a:solidFill>
              </a:rPr>
              <a:t>Suivi des approvisionnements responsables </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ge 4">
            <a:extLst>
              <a:ext uri="{FF2B5EF4-FFF2-40B4-BE49-F238E27FC236}">
                <a16:creationId xmlns:a16="http://schemas.microsoft.com/office/drawing/2014/main" id="{B0562DB3-44E5-4473-A960-2E9509D0F44F}"/>
              </a:ext>
            </a:extLst>
          </p:cNvPr>
          <p:cNvPicPr>
            <a:picLocks noChangeAspect="1"/>
          </p:cNvPicPr>
          <p:nvPr/>
        </p:nvPicPr>
        <p:blipFill>
          <a:blip r:embed="rId2"/>
          <a:stretch>
            <a:fillRect/>
          </a:stretch>
        </p:blipFill>
        <p:spPr>
          <a:xfrm>
            <a:off x="3144371" y="320231"/>
            <a:ext cx="5841805" cy="283656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ZoneTexte 5">
            <a:extLst>
              <a:ext uri="{FF2B5EF4-FFF2-40B4-BE49-F238E27FC236}">
                <a16:creationId xmlns:a16="http://schemas.microsoft.com/office/drawing/2014/main" id="{BD064B00-2E84-46C1-A9B4-1A00FC0D735B}"/>
              </a:ext>
            </a:extLst>
          </p:cNvPr>
          <p:cNvSpPr txBox="1"/>
          <p:nvPr/>
        </p:nvSpPr>
        <p:spPr>
          <a:xfrm>
            <a:off x="4038600" y="4858135"/>
            <a:ext cx="7207624" cy="369332"/>
          </a:xfrm>
          <a:prstGeom prst="rect">
            <a:avLst/>
          </a:prstGeom>
          <a:noFill/>
        </p:spPr>
        <p:txBody>
          <a:bodyPr wrap="square" rtlCol="0">
            <a:spAutoFit/>
          </a:bodyPr>
          <a:lstStyle/>
          <a:p>
            <a:r>
              <a:rPr lang="fr-FR" dirty="0"/>
              <a:t>ATIBT – LCB – PROBOS </a:t>
            </a:r>
          </a:p>
        </p:txBody>
      </p:sp>
      <p:sp>
        <p:nvSpPr>
          <p:cNvPr id="7" name="Espace réservé du pied de page 6">
            <a:extLst>
              <a:ext uri="{FF2B5EF4-FFF2-40B4-BE49-F238E27FC236}">
                <a16:creationId xmlns:a16="http://schemas.microsoft.com/office/drawing/2014/main" id="{9636AD2C-4A0A-441A-A84D-80AAA8F2A7A3}"/>
              </a:ext>
            </a:extLst>
          </p:cNvPr>
          <p:cNvSpPr>
            <a:spLocks noGrp="1"/>
          </p:cNvSpPr>
          <p:nvPr>
            <p:ph type="ftr" sz="quarter" idx="11"/>
          </p:nvPr>
        </p:nvSpPr>
        <p:spPr/>
        <p:txBody>
          <a:bodyPr/>
          <a:lstStyle/>
          <a:p>
            <a:r>
              <a:rPr lang="fr-FR"/>
              <a:t>Lundi 29 septembre - Atelier Thémis - ATIBT - LCB - PROBOS</a:t>
            </a:r>
          </a:p>
        </p:txBody>
      </p:sp>
      <p:sp>
        <p:nvSpPr>
          <p:cNvPr id="8" name="Espace réservé du numéro de diapositive 7">
            <a:extLst>
              <a:ext uri="{FF2B5EF4-FFF2-40B4-BE49-F238E27FC236}">
                <a16:creationId xmlns:a16="http://schemas.microsoft.com/office/drawing/2014/main" id="{B90060C3-238B-4F0B-956A-47252E6BE924}"/>
              </a:ext>
            </a:extLst>
          </p:cNvPr>
          <p:cNvSpPr>
            <a:spLocks noGrp="1"/>
          </p:cNvSpPr>
          <p:nvPr>
            <p:ph type="sldNum" sz="quarter" idx="12"/>
          </p:nvPr>
        </p:nvSpPr>
        <p:spPr/>
        <p:txBody>
          <a:bodyPr/>
          <a:lstStyle/>
          <a:p>
            <a:fld id="{21B3771B-9A50-4AB2-8B01-1C3F3473880A}" type="slidenum">
              <a:rPr lang="fr-FR" smtClean="0"/>
              <a:t>1</a:t>
            </a:fld>
            <a:endParaRPr lang="fr-FR"/>
          </a:p>
        </p:txBody>
      </p:sp>
    </p:spTree>
    <p:extLst>
      <p:ext uri="{BB962C8B-B14F-4D97-AF65-F5344CB8AC3E}">
        <p14:creationId xmlns:p14="http://schemas.microsoft.com/office/powerpoint/2010/main" val="327243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a:xfrm>
            <a:off x="2586318" y="6356349"/>
            <a:ext cx="4114800" cy="365125"/>
          </a:xfrm>
        </p:spPr>
        <p:txBody>
          <a:bodyPr/>
          <a:lstStyle/>
          <a:p>
            <a:r>
              <a:rPr lang="fr-FR" dirty="0"/>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10</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Résultats globaux de LCB</a:t>
            </a:r>
          </a:p>
        </p:txBody>
      </p:sp>
      <p:pic>
        <p:nvPicPr>
          <p:cNvPr id="3" name="Image 2">
            <a:extLst>
              <a:ext uri="{FF2B5EF4-FFF2-40B4-BE49-F238E27FC236}">
                <a16:creationId xmlns:a16="http://schemas.microsoft.com/office/drawing/2014/main" id="{30FF2373-7D77-4B91-9388-28F6A54A2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606" y="269614"/>
            <a:ext cx="2684033" cy="1373046"/>
          </a:xfrm>
          <a:prstGeom prst="rect">
            <a:avLst/>
          </a:prstGeom>
        </p:spPr>
      </p:pic>
      <p:sp>
        <p:nvSpPr>
          <p:cNvPr id="14" name="ZoneTexte 13">
            <a:extLst>
              <a:ext uri="{FF2B5EF4-FFF2-40B4-BE49-F238E27FC236}">
                <a16:creationId xmlns:a16="http://schemas.microsoft.com/office/drawing/2014/main" id="{20E7C0A9-83D2-437B-8E5C-7F7704966CFE}"/>
              </a:ext>
            </a:extLst>
          </p:cNvPr>
          <p:cNvSpPr txBox="1"/>
          <p:nvPr/>
        </p:nvSpPr>
        <p:spPr>
          <a:xfrm>
            <a:off x="459320" y="896627"/>
            <a:ext cx="7393762" cy="461665"/>
          </a:xfrm>
          <a:prstGeom prst="rect">
            <a:avLst/>
          </a:prstGeom>
          <a:noFill/>
        </p:spPr>
        <p:txBody>
          <a:bodyPr wrap="square">
            <a:spAutoFit/>
          </a:bodyPr>
          <a:lstStyle/>
          <a:p>
            <a:pPr marL="0" indent="0">
              <a:buNone/>
            </a:pPr>
            <a:r>
              <a:rPr lang="fr-FR" sz="2400" dirty="0">
                <a:solidFill>
                  <a:schemeClr val="tx2"/>
                </a:solidFill>
              </a:rPr>
              <a:t>Résultats par types de produits </a:t>
            </a:r>
          </a:p>
        </p:txBody>
      </p:sp>
      <p:pic>
        <p:nvPicPr>
          <p:cNvPr id="12" name="Image 11">
            <a:extLst>
              <a:ext uri="{FF2B5EF4-FFF2-40B4-BE49-F238E27FC236}">
                <a16:creationId xmlns:a16="http://schemas.microsoft.com/office/drawing/2014/main" id="{A6EB2350-5F69-4F75-9C16-DE1F8C638C9E}"/>
              </a:ext>
            </a:extLst>
          </p:cNvPr>
          <p:cNvPicPr>
            <a:picLocks noChangeAspect="1"/>
          </p:cNvPicPr>
          <p:nvPr/>
        </p:nvPicPr>
        <p:blipFill>
          <a:blip r:embed="rId4"/>
          <a:stretch>
            <a:fillRect/>
          </a:stretch>
        </p:blipFill>
        <p:spPr>
          <a:xfrm>
            <a:off x="0" y="1547455"/>
            <a:ext cx="4114800" cy="3804484"/>
          </a:xfrm>
          <a:prstGeom prst="rect">
            <a:avLst/>
          </a:prstGeom>
        </p:spPr>
      </p:pic>
      <p:pic>
        <p:nvPicPr>
          <p:cNvPr id="13" name="Image 12">
            <a:extLst>
              <a:ext uri="{FF2B5EF4-FFF2-40B4-BE49-F238E27FC236}">
                <a16:creationId xmlns:a16="http://schemas.microsoft.com/office/drawing/2014/main" id="{66B3FD68-6228-4BDF-AAE1-865D86D9AF79}"/>
              </a:ext>
            </a:extLst>
          </p:cNvPr>
          <p:cNvPicPr>
            <a:picLocks noChangeAspect="1"/>
          </p:cNvPicPr>
          <p:nvPr/>
        </p:nvPicPr>
        <p:blipFill>
          <a:blip r:embed="rId5"/>
          <a:stretch>
            <a:fillRect/>
          </a:stretch>
        </p:blipFill>
        <p:spPr>
          <a:xfrm>
            <a:off x="4184713" y="1547455"/>
            <a:ext cx="4114799" cy="4128700"/>
          </a:xfrm>
          <a:prstGeom prst="rect">
            <a:avLst/>
          </a:prstGeom>
        </p:spPr>
      </p:pic>
      <p:pic>
        <p:nvPicPr>
          <p:cNvPr id="18" name="Image 17">
            <a:extLst>
              <a:ext uri="{FF2B5EF4-FFF2-40B4-BE49-F238E27FC236}">
                <a16:creationId xmlns:a16="http://schemas.microsoft.com/office/drawing/2014/main" id="{A58EE467-21B6-4E89-A166-A24BCC7E3609}"/>
              </a:ext>
            </a:extLst>
          </p:cNvPr>
          <p:cNvPicPr>
            <a:picLocks noChangeAspect="1"/>
          </p:cNvPicPr>
          <p:nvPr/>
        </p:nvPicPr>
        <p:blipFill>
          <a:blip r:embed="rId6"/>
          <a:stretch>
            <a:fillRect/>
          </a:stretch>
        </p:blipFill>
        <p:spPr>
          <a:xfrm>
            <a:off x="8418325" y="2408750"/>
            <a:ext cx="2982537" cy="2012643"/>
          </a:xfrm>
          <a:prstGeom prst="rect">
            <a:avLst/>
          </a:prstGeom>
        </p:spPr>
      </p:pic>
    </p:spTree>
    <p:extLst>
      <p:ext uri="{BB962C8B-B14F-4D97-AF65-F5344CB8AC3E}">
        <p14:creationId xmlns:p14="http://schemas.microsoft.com/office/powerpoint/2010/main" val="158749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a:xfrm>
            <a:off x="2586318" y="6356349"/>
            <a:ext cx="4114800" cy="365125"/>
          </a:xfrm>
        </p:spPr>
        <p:txBody>
          <a:bodyPr/>
          <a:lstStyle/>
          <a:p>
            <a:r>
              <a:rPr lang="fr-FR" dirty="0"/>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11</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Résultats globaux de LCB</a:t>
            </a:r>
          </a:p>
        </p:txBody>
      </p:sp>
      <p:pic>
        <p:nvPicPr>
          <p:cNvPr id="3" name="Image 2">
            <a:extLst>
              <a:ext uri="{FF2B5EF4-FFF2-40B4-BE49-F238E27FC236}">
                <a16:creationId xmlns:a16="http://schemas.microsoft.com/office/drawing/2014/main" id="{30FF2373-7D77-4B91-9388-28F6A54A2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606" y="269614"/>
            <a:ext cx="2684033" cy="1373046"/>
          </a:xfrm>
          <a:prstGeom prst="rect">
            <a:avLst/>
          </a:prstGeom>
        </p:spPr>
      </p:pic>
      <p:sp>
        <p:nvSpPr>
          <p:cNvPr id="14" name="ZoneTexte 13">
            <a:extLst>
              <a:ext uri="{FF2B5EF4-FFF2-40B4-BE49-F238E27FC236}">
                <a16:creationId xmlns:a16="http://schemas.microsoft.com/office/drawing/2014/main" id="{20E7C0A9-83D2-437B-8E5C-7F7704966CFE}"/>
              </a:ext>
            </a:extLst>
          </p:cNvPr>
          <p:cNvSpPr txBox="1"/>
          <p:nvPr/>
        </p:nvSpPr>
        <p:spPr>
          <a:xfrm>
            <a:off x="459320" y="896627"/>
            <a:ext cx="7393762" cy="461665"/>
          </a:xfrm>
          <a:prstGeom prst="rect">
            <a:avLst/>
          </a:prstGeom>
          <a:noFill/>
        </p:spPr>
        <p:txBody>
          <a:bodyPr wrap="square">
            <a:spAutoFit/>
          </a:bodyPr>
          <a:lstStyle/>
          <a:p>
            <a:pPr marL="0" indent="0">
              <a:buNone/>
            </a:pPr>
            <a:r>
              <a:rPr lang="fr-FR" sz="2400" dirty="0">
                <a:solidFill>
                  <a:schemeClr val="tx2"/>
                </a:solidFill>
              </a:rPr>
              <a:t>Zoom sur les pays de récolte</a:t>
            </a:r>
          </a:p>
        </p:txBody>
      </p:sp>
      <p:pic>
        <p:nvPicPr>
          <p:cNvPr id="7" name="Image 6">
            <a:extLst>
              <a:ext uri="{FF2B5EF4-FFF2-40B4-BE49-F238E27FC236}">
                <a16:creationId xmlns:a16="http://schemas.microsoft.com/office/drawing/2014/main" id="{0DE684F6-CF57-463A-999E-9548FA4199CA}"/>
              </a:ext>
            </a:extLst>
          </p:cNvPr>
          <p:cNvPicPr>
            <a:picLocks noChangeAspect="1"/>
          </p:cNvPicPr>
          <p:nvPr/>
        </p:nvPicPr>
        <p:blipFill>
          <a:blip r:embed="rId4"/>
          <a:stretch>
            <a:fillRect/>
          </a:stretch>
        </p:blipFill>
        <p:spPr>
          <a:xfrm>
            <a:off x="0" y="2124382"/>
            <a:ext cx="4375972" cy="3474351"/>
          </a:xfrm>
          <a:prstGeom prst="rect">
            <a:avLst/>
          </a:prstGeom>
        </p:spPr>
      </p:pic>
      <p:pic>
        <p:nvPicPr>
          <p:cNvPr id="9" name="Image 8">
            <a:extLst>
              <a:ext uri="{FF2B5EF4-FFF2-40B4-BE49-F238E27FC236}">
                <a16:creationId xmlns:a16="http://schemas.microsoft.com/office/drawing/2014/main" id="{E083EC42-6896-4045-ADE3-B29904039680}"/>
              </a:ext>
            </a:extLst>
          </p:cNvPr>
          <p:cNvPicPr>
            <a:picLocks noChangeAspect="1"/>
          </p:cNvPicPr>
          <p:nvPr/>
        </p:nvPicPr>
        <p:blipFill>
          <a:blip r:embed="rId5"/>
          <a:stretch>
            <a:fillRect/>
          </a:stretch>
        </p:blipFill>
        <p:spPr>
          <a:xfrm>
            <a:off x="4375972" y="2185197"/>
            <a:ext cx="3869625" cy="3413536"/>
          </a:xfrm>
          <a:prstGeom prst="rect">
            <a:avLst/>
          </a:prstGeom>
        </p:spPr>
      </p:pic>
      <p:pic>
        <p:nvPicPr>
          <p:cNvPr id="11" name="Image 10">
            <a:extLst>
              <a:ext uri="{FF2B5EF4-FFF2-40B4-BE49-F238E27FC236}">
                <a16:creationId xmlns:a16="http://schemas.microsoft.com/office/drawing/2014/main" id="{CBE086FC-9739-45E5-979D-FA1BEA7AE36E}"/>
              </a:ext>
            </a:extLst>
          </p:cNvPr>
          <p:cNvPicPr>
            <a:picLocks noChangeAspect="1"/>
          </p:cNvPicPr>
          <p:nvPr/>
        </p:nvPicPr>
        <p:blipFill>
          <a:blip r:embed="rId6"/>
          <a:stretch>
            <a:fillRect/>
          </a:stretch>
        </p:blipFill>
        <p:spPr>
          <a:xfrm>
            <a:off x="8349132" y="2247387"/>
            <a:ext cx="3726799" cy="3289156"/>
          </a:xfrm>
          <a:prstGeom prst="rect">
            <a:avLst/>
          </a:prstGeom>
        </p:spPr>
      </p:pic>
      <p:sp>
        <p:nvSpPr>
          <p:cNvPr id="16" name="ZoneTexte 15">
            <a:extLst>
              <a:ext uri="{FF2B5EF4-FFF2-40B4-BE49-F238E27FC236}">
                <a16:creationId xmlns:a16="http://schemas.microsoft.com/office/drawing/2014/main" id="{93873ED3-3666-43D0-ADC3-F17BC16BAD31}"/>
              </a:ext>
            </a:extLst>
          </p:cNvPr>
          <p:cNvSpPr txBox="1"/>
          <p:nvPr/>
        </p:nvSpPr>
        <p:spPr>
          <a:xfrm>
            <a:off x="96819" y="1600631"/>
            <a:ext cx="4184725" cy="461665"/>
          </a:xfrm>
          <a:prstGeom prst="rect">
            <a:avLst/>
          </a:prstGeom>
          <a:noFill/>
        </p:spPr>
        <p:txBody>
          <a:bodyPr wrap="square">
            <a:spAutoFit/>
          </a:bodyPr>
          <a:lstStyle/>
          <a:p>
            <a:pPr marL="0" indent="0" algn="ctr">
              <a:buNone/>
            </a:pPr>
            <a:r>
              <a:rPr lang="fr-FR" sz="2400" dirty="0" err="1">
                <a:solidFill>
                  <a:schemeClr val="accent6">
                    <a:lumMod val="75000"/>
                  </a:schemeClr>
                </a:solidFill>
              </a:rPr>
              <a:t>Softwood</a:t>
            </a:r>
            <a:r>
              <a:rPr lang="fr-FR" sz="2400" dirty="0">
                <a:solidFill>
                  <a:schemeClr val="tx2"/>
                </a:solidFill>
              </a:rPr>
              <a:t> </a:t>
            </a:r>
          </a:p>
        </p:txBody>
      </p:sp>
      <p:sp>
        <p:nvSpPr>
          <p:cNvPr id="17" name="ZoneTexte 16">
            <a:extLst>
              <a:ext uri="{FF2B5EF4-FFF2-40B4-BE49-F238E27FC236}">
                <a16:creationId xmlns:a16="http://schemas.microsoft.com/office/drawing/2014/main" id="{52FAC759-37A3-4A9D-B2C2-6D4A048D4A21}"/>
              </a:ext>
            </a:extLst>
          </p:cNvPr>
          <p:cNvSpPr txBox="1"/>
          <p:nvPr/>
        </p:nvSpPr>
        <p:spPr>
          <a:xfrm>
            <a:off x="4156201" y="1600631"/>
            <a:ext cx="4184725" cy="461665"/>
          </a:xfrm>
          <a:prstGeom prst="rect">
            <a:avLst/>
          </a:prstGeom>
          <a:noFill/>
        </p:spPr>
        <p:txBody>
          <a:bodyPr wrap="square">
            <a:spAutoFit/>
          </a:bodyPr>
          <a:lstStyle/>
          <a:p>
            <a:pPr marL="0" indent="0" algn="ctr">
              <a:buNone/>
            </a:pPr>
            <a:r>
              <a:rPr lang="fr-FR" sz="2400" dirty="0">
                <a:solidFill>
                  <a:schemeClr val="accent6">
                    <a:lumMod val="75000"/>
                  </a:schemeClr>
                </a:solidFill>
              </a:rPr>
              <a:t>Tropical </a:t>
            </a:r>
            <a:r>
              <a:rPr lang="fr-FR" sz="2400" dirty="0" err="1">
                <a:solidFill>
                  <a:schemeClr val="accent6">
                    <a:lumMod val="75000"/>
                  </a:schemeClr>
                </a:solidFill>
              </a:rPr>
              <a:t>wood</a:t>
            </a:r>
            <a:r>
              <a:rPr lang="fr-FR" sz="2400" dirty="0">
                <a:solidFill>
                  <a:schemeClr val="tx2"/>
                </a:solidFill>
              </a:rPr>
              <a:t> </a:t>
            </a:r>
          </a:p>
        </p:txBody>
      </p:sp>
      <p:sp>
        <p:nvSpPr>
          <p:cNvPr id="19" name="ZoneTexte 18">
            <a:extLst>
              <a:ext uri="{FF2B5EF4-FFF2-40B4-BE49-F238E27FC236}">
                <a16:creationId xmlns:a16="http://schemas.microsoft.com/office/drawing/2014/main" id="{F689AA56-FBCB-4A06-9C38-526DAEC095F0}"/>
              </a:ext>
            </a:extLst>
          </p:cNvPr>
          <p:cNvSpPr txBox="1"/>
          <p:nvPr/>
        </p:nvSpPr>
        <p:spPr>
          <a:xfrm>
            <a:off x="8319259" y="1590898"/>
            <a:ext cx="4184725" cy="461665"/>
          </a:xfrm>
          <a:prstGeom prst="rect">
            <a:avLst/>
          </a:prstGeom>
          <a:noFill/>
        </p:spPr>
        <p:txBody>
          <a:bodyPr wrap="square">
            <a:spAutoFit/>
          </a:bodyPr>
          <a:lstStyle/>
          <a:p>
            <a:pPr marL="0" indent="0" algn="ctr">
              <a:buNone/>
            </a:pPr>
            <a:r>
              <a:rPr lang="fr-FR" sz="2400" dirty="0" err="1">
                <a:solidFill>
                  <a:schemeClr val="accent6">
                    <a:lumMod val="75000"/>
                  </a:schemeClr>
                </a:solidFill>
              </a:rPr>
              <a:t>Plywood</a:t>
            </a:r>
            <a:endParaRPr lang="fr-FR" sz="2400" dirty="0">
              <a:solidFill>
                <a:schemeClr val="tx2"/>
              </a:solidFill>
            </a:endParaRPr>
          </a:p>
        </p:txBody>
      </p:sp>
    </p:spTree>
    <p:extLst>
      <p:ext uri="{BB962C8B-B14F-4D97-AF65-F5344CB8AC3E}">
        <p14:creationId xmlns:p14="http://schemas.microsoft.com/office/powerpoint/2010/main" val="387320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12</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933212" y="82529"/>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Q&amp;A</a:t>
            </a:r>
          </a:p>
        </p:txBody>
      </p:sp>
      <p:pic>
        <p:nvPicPr>
          <p:cNvPr id="9" name="Image 8">
            <a:extLst>
              <a:ext uri="{FF2B5EF4-FFF2-40B4-BE49-F238E27FC236}">
                <a16:creationId xmlns:a16="http://schemas.microsoft.com/office/drawing/2014/main" id="{8D1817B7-2641-453C-A082-5CD2DABB97B4}"/>
              </a:ext>
            </a:extLst>
          </p:cNvPr>
          <p:cNvPicPr>
            <a:picLocks noChangeAspect="1"/>
          </p:cNvPicPr>
          <p:nvPr/>
        </p:nvPicPr>
        <p:blipFill>
          <a:blip r:embed="rId2"/>
          <a:stretch>
            <a:fillRect/>
          </a:stretch>
        </p:blipFill>
        <p:spPr>
          <a:xfrm>
            <a:off x="1811542" y="948201"/>
            <a:ext cx="3468192" cy="5909799"/>
          </a:xfrm>
          <a:prstGeom prst="rect">
            <a:avLst/>
          </a:prstGeom>
        </p:spPr>
      </p:pic>
      <p:pic>
        <p:nvPicPr>
          <p:cNvPr id="12" name="Image 11">
            <a:extLst>
              <a:ext uri="{FF2B5EF4-FFF2-40B4-BE49-F238E27FC236}">
                <a16:creationId xmlns:a16="http://schemas.microsoft.com/office/drawing/2014/main" id="{1835DCC8-5F95-4614-AB3D-054DFFEAEEA4}"/>
              </a:ext>
            </a:extLst>
          </p:cNvPr>
          <p:cNvPicPr>
            <a:picLocks noChangeAspect="1"/>
          </p:cNvPicPr>
          <p:nvPr/>
        </p:nvPicPr>
        <p:blipFill>
          <a:blip r:embed="rId3"/>
          <a:stretch>
            <a:fillRect/>
          </a:stretch>
        </p:blipFill>
        <p:spPr>
          <a:xfrm>
            <a:off x="6836964" y="1023641"/>
            <a:ext cx="3734861" cy="5766855"/>
          </a:xfrm>
          <a:prstGeom prst="rect">
            <a:avLst/>
          </a:prstGeom>
        </p:spPr>
      </p:pic>
    </p:spTree>
    <p:extLst>
      <p:ext uri="{BB962C8B-B14F-4D97-AF65-F5344CB8AC3E}">
        <p14:creationId xmlns:p14="http://schemas.microsoft.com/office/powerpoint/2010/main" val="322015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13</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933212" y="82529"/>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Atelier sur le calcul du score</a:t>
            </a:r>
          </a:p>
        </p:txBody>
      </p:sp>
      <p:sp>
        <p:nvSpPr>
          <p:cNvPr id="2" name="ZoneTexte 1">
            <a:extLst>
              <a:ext uri="{FF2B5EF4-FFF2-40B4-BE49-F238E27FC236}">
                <a16:creationId xmlns:a16="http://schemas.microsoft.com/office/drawing/2014/main" id="{02B71D15-928F-4040-934E-DC27D5F5B2E3}"/>
              </a:ext>
            </a:extLst>
          </p:cNvPr>
          <p:cNvSpPr txBox="1"/>
          <p:nvPr/>
        </p:nvSpPr>
        <p:spPr>
          <a:xfrm>
            <a:off x="1441525" y="1463040"/>
            <a:ext cx="8584602" cy="369332"/>
          </a:xfrm>
          <a:prstGeom prst="rect">
            <a:avLst/>
          </a:prstGeom>
          <a:noFill/>
        </p:spPr>
        <p:txBody>
          <a:bodyPr wrap="square" rtlCol="0">
            <a:spAutoFit/>
          </a:bodyPr>
          <a:lstStyle/>
          <a:p>
            <a:r>
              <a:rPr lang="fr-FR" dirty="0"/>
              <a:t>Renvoi au tableur </a:t>
            </a:r>
            <a:r>
              <a:rPr lang="fr-FR" dirty="0" err="1"/>
              <a:t>excel</a:t>
            </a:r>
            <a:r>
              <a:rPr lang="fr-FR" dirty="0"/>
              <a:t> </a:t>
            </a:r>
          </a:p>
        </p:txBody>
      </p:sp>
    </p:spTree>
    <p:extLst>
      <p:ext uri="{BB962C8B-B14F-4D97-AF65-F5344CB8AC3E}">
        <p14:creationId xmlns:p14="http://schemas.microsoft.com/office/powerpoint/2010/main" val="390276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14</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817052" y="351471"/>
            <a:ext cx="9833548" cy="82560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Les liens entre l’outil </a:t>
            </a:r>
            <a:r>
              <a:rPr lang="fr-FR" sz="3600" dirty="0" err="1">
                <a:solidFill>
                  <a:schemeClr val="tx2"/>
                </a:solidFill>
              </a:rPr>
              <a:t>thémis</a:t>
            </a:r>
            <a:r>
              <a:rPr lang="fr-FR" sz="3600" dirty="0">
                <a:solidFill>
                  <a:schemeClr val="tx2"/>
                </a:solidFill>
              </a:rPr>
              <a:t> et la charte environnementale</a:t>
            </a:r>
          </a:p>
        </p:txBody>
      </p:sp>
      <p:pic>
        <p:nvPicPr>
          <p:cNvPr id="7" name="Espace réservé du contenu 7">
            <a:extLst>
              <a:ext uri="{FF2B5EF4-FFF2-40B4-BE49-F238E27FC236}">
                <a16:creationId xmlns:a16="http://schemas.microsoft.com/office/drawing/2014/main" id="{CFE396D5-5335-4F9E-84CB-D2CF4A7FEFB2}"/>
              </a:ext>
            </a:extLst>
          </p:cNvPr>
          <p:cNvPicPr>
            <a:picLocks noGrp="1" noChangeAspect="1"/>
          </p:cNvPicPr>
          <p:nvPr>
            <p:ph idx="1"/>
          </p:nvPr>
        </p:nvPicPr>
        <p:blipFill>
          <a:blip r:embed="rId2"/>
          <a:stretch>
            <a:fillRect/>
          </a:stretch>
        </p:blipFill>
        <p:spPr>
          <a:xfrm>
            <a:off x="341746" y="2037907"/>
            <a:ext cx="5392080" cy="3037792"/>
          </a:xfrm>
          <a:prstGeom prst="rect">
            <a:avLst/>
          </a:prstGeom>
        </p:spPr>
      </p:pic>
      <p:pic>
        <p:nvPicPr>
          <p:cNvPr id="4" name="Image 3">
            <a:extLst>
              <a:ext uri="{FF2B5EF4-FFF2-40B4-BE49-F238E27FC236}">
                <a16:creationId xmlns:a16="http://schemas.microsoft.com/office/drawing/2014/main" id="{3D36171A-81DA-445D-AC68-9C0E34D5B57C}"/>
              </a:ext>
            </a:extLst>
          </p:cNvPr>
          <p:cNvPicPr>
            <a:picLocks noChangeAspect="1"/>
          </p:cNvPicPr>
          <p:nvPr/>
        </p:nvPicPr>
        <p:blipFill>
          <a:blip r:embed="rId3"/>
          <a:stretch>
            <a:fillRect/>
          </a:stretch>
        </p:blipFill>
        <p:spPr>
          <a:xfrm>
            <a:off x="6789196" y="1177071"/>
            <a:ext cx="4229100" cy="5114925"/>
          </a:xfrm>
          <a:prstGeom prst="rect">
            <a:avLst/>
          </a:prstGeom>
        </p:spPr>
      </p:pic>
    </p:spTree>
    <p:extLst>
      <p:ext uri="{BB962C8B-B14F-4D97-AF65-F5344CB8AC3E}">
        <p14:creationId xmlns:p14="http://schemas.microsoft.com/office/powerpoint/2010/main" val="424033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DE107E43-1851-4D12-982E-FE7830A498E1}"/>
              </a:ext>
            </a:extLst>
          </p:cNvPr>
          <p:cNvSpPr>
            <a:spLocks noGrp="1"/>
          </p:cNvSpPr>
          <p:nvPr>
            <p:ph type="title"/>
          </p:nvPr>
        </p:nvSpPr>
        <p:spPr>
          <a:xfrm>
            <a:off x="1116737" y="82756"/>
            <a:ext cx="9833548" cy="825600"/>
          </a:xfrm>
        </p:spPr>
        <p:txBody>
          <a:bodyPr anchor="b">
            <a:normAutofit/>
          </a:bodyPr>
          <a:lstStyle/>
          <a:p>
            <a:pPr algn="ctr"/>
            <a:r>
              <a:rPr lang="fr-FR" sz="3600" dirty="0">
                <a:solidFill>
                  <a:schemeClr val="tx2"/>
                </a:solidFill>
              </a:rPr>
              <a:t>Ordre du jour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1AEC78DA-9A3F-44AB-ABC9-1E987A638A90}"/>
              </a:ext>
            </a:extLst>
          </p:cNvPr>
          <p:cNvSpPr>
            <a:spLocks noGrp="1"/>
          </p:cNvSpPr>
          <p:nvPr>
            <p:ph idx="1"/>
          </p:nvPr>
        </p:nvSpPr>
        <p:spPr>
          <a:xfrm>
            <a:off x="1054249" y="1153809"/>
            <a:ext cx="9958525" cy="4633138"/>
          </a:xfrm>
        </p:spPr>
        <p:txBody>
          <a:bodyPr>
            <a:normAutofit lnSpcReduction="10000"/>
          </a:bodyPr>
          <a:lstStyle/>
          <a:p>
            <a:pPr marL="0" indent="0">
              <a:buNone/>
            </a:pPr>
            <a:r>
              <a:rPr lang="fr-FR" sz="1800" b="1" dirty="0">
                <a:solidFill>
                  <a:schemeClr val="tx2"/>
                </a:solidFill>
              </a:rPr>
              <a:t>1.	Retour d’expérience du suivi des approvisionnements de la fédération néerlandaise</a:t>
            </a:r>
          </a:p>
          <a:p>
            <a:pPr marL="0" indent="0">
              <a:buNone/>
            </a:pPr>
            <a:endParaRPr lang="fr-FR" sz="1800" b="1" dirty="0">
              <a:solidFill>
                <a:schemeClr val="tx2"/>
              </a:solidFill>
            </a:endParaRPr>
          </a:p>
          <a:p>
            <a:pPr marL="0" indent="0">
              <a:buNone/>
            </a:pPr>
            <a:r>
              <a:rPr lang="fr-FR" sz="1800" b="1" dirty="0">
                <a:solidFill>
                  <a:schemeClr val="tx2"/>
                </a:solidFill>
              </a:rPr>
              <a:t>2.	 Présentation du portail de collecte de données - Thémis </a:t>
            </a:r>
          </a:p>
          <a:p>
            <a:pPr marL="0" indent="0">
              <a:buNone/>
            </a:pPr>
            <a:endParaRPr lang="fr-FR" sz="1800" b="1" dirty="0">
              <a:solidFill>
                <a:schemeClr val="tx2"/>
              </a:solidFill>
            </a:endParaRPr>
          </a:p>
          <a:p>
            <a:pPr marL="0" indent="0">
              <a:buNone/>
            </a:pPr>
            <a:r>
              <a:rPr lang="fr-FR" sz="1800" b="1" dirty="0">
                <a:solidFill>
                  <a:schemeClr val="tx2"/>
                </a:solidFill>
              </a:rPr>
              <a:t>3.	Premiers résultats de l’enquête </a:t>
            </a:r>
            <a:r>
              <a:rPr lang="fr-FR" sz="1800" b="1" dirty="0" err="1">
                <a:solidFill>
                  <a:schemeClr val="tx2"/>
                </a:solidFill>
              </a:rPr>
              <a:t>thémis</a:t>
            </a:r>
            <a:endParaRPr lang="fr-FR" sz="1800" b="1" dirty="0">
              <a:solidFill>
                <a:schemeClr val="tx2"/>
              </a:solidFill>
            </a:endParaRPr>
          </a:p>
          <a:p>
            <a:pPr marL="0" indent="0">
              <a:buNone/>
            </a:pPr>
            <a:r>
              <a:rPr lang="fr-FR" sz="1800" b="1" dirty="0">
                <a:solidFill>
                  <a:schemeClr val="tx2"/>
                </a:solidFill>
              </a:rPr>
              <a:t>	Résultats globaux de ATIBT</a:t>
            </a:r>
          </a:p>
          <a:p>
            <a:pPr marL="0" indent="0">
              <a:buNone/>
            </a:pPr>
            <a:r>
              <a:rPr lang="fr-FR" sz="1800" b="1" dirty="0">
                <a:solidFill>
                  <a:schemeClr val="tx2"/>
                </a:solidFill>
              </a:rPr>
              <a:t>	Résultats globaux de LCB</a:t>
            </a:r>
          </a:p>
          <a:p>
            <a:pPr marL="0" indent="0">
              <a:buNone/>
            </a:pPr>
            <a:endParaRPr lang="fr-FR" sz="1800" b="1" dirty="0">
              <a:solidFill>
                <a:schemeClr val="tx2"/>
              </a:solidFill>
            </a:endParaRPr>
          </a:p>
          <a:p>
            <a:pPr marL="0" indent="0">
              <a:buNone/>
            </a:pPr>
            <a:r>
              <a:rPr lang="fr-FR" sz="1800" b="1" dirty="0">
                <a:solidFill>
                  <a:schemeClr val="tx2"/>
                </a:solidFill>
              </a:rPr>
              <a:t>	Q&amp;R</a:t>
            </a:r>
          </a:p>
          <a:p>
            <a:pPr marL="0" indent="0">
              <a:buNone/>
            </a:pPr>
            <a:endParaRPr lang="fr-FR" sz="1800" b="1" dirty="0">
              <a:solidFill>
                <a:schemeClr val="tx2"/>
              </a:solidFill>
            </a:endParaRPr>
          </a:p>
          <a:p>
            <a:pPr marL="0" indent="0">
              <a:buNone/>
            </a:pPr>
            <a:r>
              <a:rPr lang="fr-FR" sz="1800" b="1" dirty="0">
                <a:solidFill>
                  <a:schemeClr val="tx2"/>
                </a:solidFill>
              </a:rPr>
              <a:t>4.	Atelier sur le calcul du score</a:t>
            </a:r>
          </a:p>
          <a:p>
            <a:pPr marL="0" indent="0">
              <a:buNone/>
            </a:pPr>
            <a:endParaRPr lang="fr-FR" sz="1800" b="1" dirty="0">
              <a:solidFill>
                <a:schemeClr val="tx2"/>
              </a:solidFill>
            </a:endParaRPr>
          </a:p>
          <a:p>
            <a:pPr marL="0" indent="0">
              <a:buNone/>
            </a:pPr>
            <a:r>
              <a:rPr lang="fr-FR" sz="1800" b="1" dirty="0">
                <a:solidFill>
                  <a:schemeClr val="tx2"/>
                </a:solidFill>
              </a:rPr>
              <a:t>5.	Lien avec l’outil </a:t>
            </a:r>
            <a:r>
              <a:rPr lang="fr-FR" sz="1800" b="1" dirty="0" err="1">
                <a:solidFill>
                  <a:schemeClr val="tx2"/>
                </a:solidFill>
              </a:rPr>
              <a:t>thémis</a:t>
            </a:r>
            <a:r>
              <a:rPr lang="fr-FR" sz="1800" b="1" dirty="0">
                <a:solidFill>
                  <a:schemeClr val="tx2"/>
                </a:solidFill>
              </a:rPr>
              <a:t> et la charte environnementale</a:t>
            </a:r>
          </a:p>
          <a:p>
            <a:pPr marL="0" indent="0">
              <a:buNone/>
            </a:pPr>
            <a:endParaRPr lang="fr-F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pied de page 3">
            <a:extLst>
              <a:ext uri="{FF2B5EF4-FFF2-40B4-BE49-F238E27FC236}">
                <a16:creationId xmlns:a16="http://schemas.microsoft.com/office/drawing/2014/main" id="{42B37D5C-4BD9-444C-A55C-4B094E7FCBB8}"/>
              </a:ext>
            </a:extLst>
          </p:cNvPr>
          <p:cNvSpPr>
            <a:spLocks noGrp="1"/>
          </p:cNvSpPr>
          <p:nvPr>
            <p:ph type="ftr" sz="quarter" idx="11"/>
          </p:nvPr>
        </p:nvSpPr>
        <p:spPr/>
        <p:txBody>
          <a:bodyPr/>
          <a:lstStyle/>
          <a:p>
            <a:r>
              <a:rPr lang="fr-FR"/>
              <a:t>Lundi 29 septembre - Atelier Thémis - ATIBT - LCB - PROBOS</a:t>
            </a:r>
          </a:p>
        </p:txBody>
      </p:sp>
      <p:sp>
        <p:nvSpPr>
          <p:cNvPr id="5" name="Espace réservé du numéro de diapositive 4">
            <a:extLst>
              <a:ext uri="{FF2B5EF4-FFF2-40B4-BE49-F238E27FC236}">
                <a16:creationId xmlns:a16="http://schemas.microsoft.com/office/drawing/2014/main" id="{04A9ABFB-E570-495B-A2C8-E20A0BBBD72E}"/>
              </a:ext>
            </a:extLst>
          </p:cNvPr>
          <p:cNvSpPr>
            <a:spLocks noGrp="1"/>
          </p:cNvSpPr>
          <p:nvPr>
            <p:ph type="sldNum" sz="quarter" idx="12"/>
          </p:nvPr>
        </p:nvSpPr>
        <p:spPr/>
        <p:txBody>
          <a:bodyPr/>
          <a:lstStyle/>
          <a:p>
            <a:fld id="{21B3771B-9A50-4AB2-8B01-1C3F3473880A}" type="slidenum">
              <a:rPr lang="fr-FR" smtClean="0"/>
              <a:t>2</a:t>
            </a:fld>
            <a:endParaRPr lang="fr-FR"/>
          </a:p>
        </p:txBody>
      </p:sp>
    </p:spTree>
    <p:extLst>
      <p:ext uri="{BB962C8B-B14F-4D97-AF65-F5344CB8AC3E}">
        <p14:creationId xmlns:p14="http://schemas.microsoft.com/office/powerpoint/2010/main" val="235074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63723E9-6FD4-4FD7-8B9D-778A0E2A1BF0}"/>
              </a:ext>
            </a:extLst>
          </p:cNvPr>
          <p:cNvSpPr>
            <a:spLocks noGrp="1"/>
          </p:cNvSpPr>
          <p:nvPr>
            <p:ph type="title"/>
          </p:nvPr>
        </p:nvSpPr>
        <p:spPr>
          <a:xfrm>
            <a:off x="720761" y="974033"/>
            <a:ext cx="10041367" cy="851592"/>
          </a:xfrm>
        </p:spPr>
        <p:txBody>
          <a:bodyPr anchor="b">
            <a:normAutofit fontScale="90000"/>
          </a:bodyPr>
          <a:lstStyle/>
          <a:p>
            <a:r>
              <a:rPr lang="fr-FR" sz="3600" dirty="0">
                <a:solidFill>
                  <a:schemeClr val="tx2"/>
                </a:solidFill>
              </a:rPr>
              <a:t>Retour d’expérience du suivi des approvisionnements de la fédération néerlandaise</a:t>
            </a:r>
            <a:br>
              <a:rPr lang="fr-FR" sz="3600" b="1" dirty="0">
                <a:solidFill>
                  <a:schemeClr val="tx2"/>
                </a:solidFill>
              </a:rPr>
            </a:br>
            <a:endParaRPr lang="fr-FR" sz="3600" dirty="0">
              <a:solidFill>
                <a:schemeClr val="tx2"/>
              </a:solidFill>
            </a:endParaRPr>
          </a:p>
        </p:txBody>
      </p:sp>
      <p:sp>
        <p:nvSpPr>
          <p:cNvPr id="6" name="Espace réservé du contenu 5">
            <a:extLst>
              <a:ext uri="{FF2B5EF4-FFF2-40B4-BE49-F238E27FC236}">
                <a16:creationId xmlns:a16="http://schemas.microsoft.com/office/drawing/2014/main" id="{2CD94F8E-1F46-4F49-A010-6EE7312994E9}"/>
              </a:ext>
            </a:extLst>
          </p:cNvPr>
          <p:cNvSpPr>
            <a:spLocks noGrp="1"/>
          </p:cNvSpPr>
          <p:nvPr>
            <p:ph idx="1"/>
          </p:nvPr>
        </p:nvSpPr>
        <p:spPr/>
        <p:txBody>
          <a:bodyPr/>
          <a:lstStyle/>
          <a:p>
            <a:endParaRPr lang="fr-FR" dirty="0"/>
          </a:p>
        </p:txBody>
      </p:sp>
      <p:sp>
        <p:nvSpPr>
          <p:cNvPr id="7" name="Espace réservé du pied de page 6">
            <a:extLst>
              <a:ext uri="{FF2B5EF4-FFF2-40B4-BE49-F238E27FC236}">
                <a16:creationId xmlns:a16="http://schemas.microsoft.com/office/drawing/2014/main" id="{BFCE5811-1BD3-459C-A950-F0316DCE08EF}"/>
              </a:ext>
            </a:extLst>
          </p:cNvPr>
          <p:cNvSpPr>
            <a:spLocks noGrp="1"/>
          </p:cNvSpPr>
          <p:nvPr>
            <p:ph type="ftr" sz="quarter" idx="11"/>
          </p:nvPr>
        </p:nvSpPr>
        <p:spPr/>
        <p:txBody>
          <a:bodyPr/>
          <a:lstStyle/>
          <a:p>
            <a:r>
              <a:rPr lang="fr-FR"/>
              <a:t>Lundi 29 septembre - Atelier Thémis - ATIBT - LCB - PROBOS</a:t>
            </a:r>
          </a:p>
        </p:txBody>
      </p:sp>
      <p:sp>
        <p:nvSpPr>
          <p:cNvPr id="8" name="Espace réservé du numéro de diapositive 7">
            <a:extLst>
              <a:ext uri="{FF2B5EF4-FFF2-40B4-BE49-F238E27FC236}">
                <a16:creationId xmlns:a16="http://schemas.microsoft.com/office/drawing/2014/main" id="{AFEC4DAA-DA1E-4834-BAD8-17AB0BA9346C}"/>
              </a:ext>
            </a:extLst>
          </p:cNvPr>
          <p:cNvSpPr>
            <a:spLocks noGrp="1"/>
          </p:cNvSpPr>
          <p:nvPr>
            <p:ph type="sldNum" sz="quarter" idx="12"/>
          </p:nvPr>
        </p:nvSpPr>
        <p:spPr/>
        <p:txBody>
          <a:bodyPr/>
          <a:lstStyle/>
          <a:p>
            <a:fld id="{21B3771B-9A50-4AB2-8B01-1C3F3473880A}" type="slidenum">
              <a:rPr lang="fr-FR" smtClean="0"/>
              <a:t>3</a:t>
            </a:fld>
            <a:endParaRPr lang="fr-FR"/>
          </a:p>
        </p:txBody>
      </p:sp>
    </p:spTree>
    <p:extLst>
      <p:ext uri="{BB962C8B-B14F-4D97-AF65-F5344CB8AC3E}">
        <p14:creationId xmlns:p14="http://schemas.microsoft.com/office/powerpoint/2010/main" val="397396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CEEBA807-76FC-4815-AAB2-EF3DED4B3BED}"/>
              </a:ext>
            </a:extLst>
          </p:cNvPr>
          <p:cNvPicPr>
            <a:picLocks noGrp="1" noChangeAspect="1"/>
          </p:cNvPicPr>
          <p:nvPr>
            <p:ph idx="1"/>
          </p:nvPr>
        </p:nvPicPr>
        <p:blipFill>
          <a:blip r:embed="rId3"/>
          <a:stretch>
            <a:fillRect/>
          </a:stretch>
        </p:blipFill>
        <p:spPr>
          <a:xfrm>
            <a:off x="2504936" y="1317145"/>
            <a:ext cx="5392080" cy="3037792"/>
          </a:xfrm>
          <a:prstGeom prst="rect">
            <a:avLst/>
          </a:prstGeom>
        </p:spPr>
      </p:pic>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p:txBody>
          <a:bodyPr/>
          <a:lstStyle/>
          <a:p>
            <a:r>
              <a:rPr lang="fr-FR"/>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4</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2364020" y="326065"/>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Présentation du portail Thémis</a:t>
            </a:r>
          </a:p>
        </p:txBody>
      </p:sp>
      <p:pic>
        <p:nvPicPr>
          <p:cNvPr id="7" name="Image 6">
            <a:extLst>
              <a:ext uri="{FF2B5EF4-FFF2-40B4-BE49-F238E27FC236}">
                <a16:creationId xmlns:a16="http://schemas.microsoft.com/office/drawing/2014/main" id="{5BDD7C7C-70C0-4280-872E-EAB93BC02EB9}"/>
              </a:ext>
            </a:extLst>
          </p:cNvPr>
          <p:cNvPicPr>
            <a:picLocks noChangeAspect="1"/>
          </p:cNvPicPr>
          <p:nvPr/>
        </p:nvPicPr>
        <p:blipFill>
          <a:blip r:embed="rId4"/>
          <a:stretch>
            <a:fillRect/>
          </a:stretch>
        </p:blipFill>
        <p:spPr>
          <a:xfrm>
            <a:off x="138549" y="163119"/>
            <a:ext cx="1971074" cy="6531761"/>
          </a:xfrm>
          <a:prstGeom prst="rect">
            <a:avLst/>
          </a:prstGeom>
          <a:solidFill>
            <a:schemeClr val="accent1"/>
          </a:solidFill>
        </p:spPr>
      </p:pic>
      <p:sp>
        <p:nvSpPr>
          <p:cNvPr id="9" name="ZoneTexte 8">
            <a:extLst>
              <a:ext uri="{FF2B5EF4-FFF2-40B4-BE49-F238E27FC236}">
                <a16:creationId xmlns:a16="http://schemas.microsoft.com/office/drawing/2014/main" id="{FBE415E3-C017-4E6B-9D78-FA626273F043}"/>
              </a:ext>
            </a:extLst>
          </p:cNvPr>
          <p:cNvSpPr txBox="1"/>
          <p:nvPr/>
        </p:nvSpPr>
        <p:spPr>
          <a:xfrm>
            <a:off x="8292329" y="1804206"/>
            <a:ext cx="3379742" cy="1077218"/>
          </a:xfrm>
          <a:prstGeom prst="rect">
            <a:avLst/>
          </a:prstGeom>
          <a:noFill/>
        </p:spPr>
        <p:txBody>
          <a:bodyPr wrap="square" rtlCol="0">
            <a:spAutoFit/>
          </a:bodyPr>
          <a:lstStyle/>
          <a:p>
            <a:r>
              <a:rPr lang="fr-FR" sz="1600" dirty="0">
                <a:hlinkClick r:id="rId5"/>
              </a:rPr>
              <a:t>https://framer.com/share/Timber-Market-Survey--aSyY67L1U1E66CvVLweD/htid80PFp#htid80PFp</a:t>
            </a:r>
            <a:endParaRPr lang="fr-FR" sz="1600" dirty="0"/>
          </a:p>
        </p:txBody>
      </p:sp>
      <p:sp>
        <p:nvSpPr>
          <p:cNvPr id="10" name="Tekstvak 4">
            <a:extLst>
              <a:ext uri="{FF2B5EF4-FFF2-40B4-BE49-F238E27FC236}">
                <a16:creationId xmlns:a16="http://schemas.microsoft.com/office/drawing/2014/main" id="{7E70BFCC-3FBC-4A53-AC62-7B2619FF3917}"/>
              </a:ext>
            </a:extLst>
          </p:cNvPr>
          <p:cNvSpPr txBox="1"/>
          <p:nvPr/>
        </p:nvSpPr>
        <p:spPr>
          <a:xfrm>
            <a:off x="2667897" y="4611184"/>
            <a:ext cx="8352928" cy="1323439"/>
          </a:xfrm>
          <a:prstGeom prst="rect">
            <a:avLst/>
          </a:prstGeom>
          <a:noFill/>
        </p:spPr>
        <p:txBody>
          <a:bodyPr wrap="square" rtlCol="0">
            <a:spAutoFit/>
          </a:bodyPr>
          <a:lstStyle/>
          <a:p>
            <a:r>
              <a:rPr lang="fr-FR" sz="2000" i="1" dirty="0">
                <a:solidFill>
                  <a:schemeClr val="tx2"/>
                </a:solidFill>
              </a:rPr>
              <a:t>« Thémis est un outil pour soutenir la gestion durable des forêts en introduisant, améliorant et vérifiant les progrès des politiques durables du bois des fédérations du commerce du bois dans les principaux pays consommateurs de bois en Europe. »</a:t>
            </a:r>
            <a:endParaRPr lang="nl-NL" sz="2000" i="1" dirty="0">
              <a:solidFill>
                <a:schemeClr val="tx2"/>
              </a:solidFill>
            </a:endParaRPr>
          </a:p>
        </p:txBody>
      </p:sp>
      <p:cxnSp>
        <p:nvCxnSpPr>
          <p:cNvPr id="3" name="Connecteur droit 2">
            <a:extLst>
              <a:ext uri="{FF2B5EF4-FFF2-40B4-BE49-F238E27FC236}">
                <a16:creationId xmlns:a16="http://schemas.microsoft.com/office/drawing/2014/main" id="{122220A4-C3F4-40E3-9649-B935EB8661D4}"/>
              </a:ext>
            </a:extLst>
          </p:cNvPr>
          <p:cNvCxnSpPr/>
          <p:nvPr/>
        </p:nvCxnSpPr>
        <p:spPr>
          <a:xfrm>
            <a:off x="2109623"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6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D927899E-598B-4F36-A41A-41557FD86D5B}"/>
              </a:ext>
            </a:extLst>
          </p:cNvPr>
          <p:cNvSpPr>
            <a:spLocks noGrp="1"/>
          </p:cNvSpPr>
          <p:nvPr>
            <p:ph type="title"/>
          </p:nvPr>
        </p:nvSpPr>
        <p:spPr>
          <a:xfrm>
            <a:off x="606912" y="1253155"/>
            <a:ext cx="7493598" cy="1024818"/>
          </a:xfrm>
        </p:spPr>
        <p:txBody>
          <a:bodyPr>
            <a:normAutofit/>
          </a:bodyPr>
          <a:lstStyle/>
          <a:p>
            <a:r>
              <a:rPr lang="nl-NL" sz="2400" dirty="0" err="1">
                <a:solidFill>
                  <a:schemeClr val="tx2"/>
                </a:solidFill>
                <a:latin typeface="+mn-lt"/>
                <a:ea typeface="+mn-ea"/>
                <a:cs typeface="+mn-cs"/>
              </a:rPr>
              <a:t>Pourquoi</a:t>
            </a:r>
            <a:r>
              <a:rPr lang="nl-NL" sz="2400" dirty="0">
                <a:solidFill>
                  <a:schemeClr val="tx2"/>
                </a:solidFill>
                <a:latin typeface="+mn-lt"/>
                <a:ea typeface="+mn-ea"/>
                <a:cs typeface="+mn-cs"/>
              </a:rPr>
              <a:t> </a:t>
            </a:r>
            <a:r>
              <a:rPr lang="nl-NL" sz="2400" dirty="0" err="1">
                <a:solidFill>
                  <a:schemeClr val="tx2"/>
                </a:solidFill>
                <a:latin typeface="+mn-lt"/>
                <a:ea typeface="+mn-ea"/>
                <a:cs typeface="+mn-cs"/>
              </a:rPr>
              <a:t>collecter</a:t>
            </a:r>
            <a:r>
              <a:rPr lang="nl-NL" sz="2400" dirty="0">
                <a:solidFill>
                  <a:schemeClr val="tx2"/>
                </a:solidFill>
                <a:latin typeface="+mn-lt"/>
                <a:ea typeface="+mn-ea"/>
                <a:cs typeface="+mn-cs"/>
              </a:rPr>
              <a:t> des </a:t>
            </a:r>
            <a:r>
              <a:rPr lang="nl-NL" sz="2400" dirty="0" err="1">
                <a:solidFill>
                  <a:schemeClr val="tx2"/>
                </a:solidFill>
                <a:latin typeface="+mn-lt"/>
                <a:ea typeface="+mn-ea"/>
                <a:cs typeface="+mn-cs"/>
              </a:rPr>
              <a:t>données</a:t>
            </a:r>
            <a:r>
              <a:rPr lang="nl-NL" sz="2400" dirty="0">
                <a:solidFill>
                  <a:schemeClr val="tx2"/>
                </a:solidFill>
                <a:latin typeface="+mn-lt"/>
                <a:ea typeface="+mn-ea"/>
                <a:cs typeface="+mn-cs"/>
              </a:rPr>
              <a:t>?</a:t>
            </a:r>
          </a:p>
        </p:txBody>
      </p:sp>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a:xfrm>
            <a:off x="2586318" y="6356349"/>
            <a:ext cx="4114800" cy="365125"/>
          </a:xfrm>
        </p:spPr>
        <p:txBody>
          <a:bodyPr/>
          <a:lstStyle/>
          <a:p>
            <a:r>
              <a:rPr lang="fr-FR" dirty="0"/>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5</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Présentation du portail Thémis</a:t>
            </a:r>
          </a:p>
        </p:txBody>
      </p:sp>
      <p:pic>
        <p:nvPicPr>
          <p:cNvPr id="17" name="Image 16">
            <a:extLst>
              <a:ext uri="{FF2B5EF4-FFF2-40B4-BE49-F238E27FC236}">
                <a16:creationId xmlns:a16="http://schemas.microsoft.com/office/drawing/2014/main" id="{D1F6C525-F556-4098-93ED-D64B1EBDECC5}"/>
              </a:ext>
            </a:extLst>
          </p:cNvPr>
          <p:cNvPicPr>
            <a:picLocks noChangeAspect="1"/>
          </p:cNvPicPr>
          <p:nvPr/>
        </p:nvPicPr>
        <p:blipFill>
          <a:blip r:embed="rId3"/>
          <a:stretch>
            <a:fillRect/>
          </a:stretch>
        </p:blipFill>
        <p:spPr>
          <a:xfrm>
            <a:off x="7104428" y="0"/>
            <a:ext cx="4851433" cy="6858000"/>
          </a:xfrm>
          <a:prstGeom prst="rect">
            <a:avLst/>
          </a:prstGeom>
        </p:spPr>
      </p:pic>
      <p:sp>
        <p:nvSpPr>
          <p:cNvPr id="19" name="ZoneTexte 18">
            <a:extLst>
              <a:ext uri="{FF2B5EF4-FFF2-40B4-BE49-F238E27FC236}">
                <a16:creationId xmlns:a16="http://schemas.microsoft.com/office/drawing/2014/main" id="{F13944D9-851E-4704-9D57-C11B0B80E3E9}"/>
              </a:ext>
            </a:extLst>
          </p:cNvPr>
          <p:cNvSpPr txBox="1"/>
          <p:nvPr/>
        </p:nvSpPr>
        <p:spPr>
          <a:xfrm>
            <a:off x="606912" y="2322019"/>
            <a:ext cx="6094206" cy="3477875"/>
          </a:xfrm>
          <a:prstGeom prst="rect">
            <a:avLst/>
          </a:prstGeom>
          <a:noFill/>
        </p:spPr>
        <p:txBody>
          <a:bodyPr wrap="square">
            <a:spAutoFit/>
          </a:bodyPr>
          <a:lstStyle/>
          <a:p>
            <a:pPr marL="0" indent="0">
              <a:buNone/>
            </a:pPr>
            <a:r>
              <a:rPr lang="fr-FR" sz="2000" i="1" dirty="0">
                <a:solidFill>
                  <a:schemeClr val="tx2"/>
                </a:solidFill>
              </a:rPr>
              <a:t>Positionner le bois comme l'une des solutions pour contribuer à la lutte contre le changement climatique et promouvoir l’usage des produits en bois :</a:t>
            </a:r>
          </a:p>
          <a:p>
            <a:pPr marL="0" indent="0">
              <a:buNone/>
            </a:pPr>
            <a:endParaRPr lang="fr-FR" sz="2000" i="1" dirty="0">
              <a:solidFill>
                <a:schemeClr val="tx2"/>
              </a:solidFill>
            </a:endParaRPr>
          </a:p>
          <a:p>
            <a:pPr>
              <a:buFont typeface="Symbol" panose="05050102010706020507" pitchFamily="18" charset="2"/>
              <a:buChar char="Þ"/>
            </a:pPr>
            <a:r>
              <a:rPr lang="fr-FR" sz="2000" i="1" dirty="0">
                <a:solidFill>
                  <a:schemeClr val="tx2"/>
                </a:solidFill>
              </a:rPr>
              <a:t>Clé de l'approvisionnement durable ;</a:t>
            </a:r>
          </a:p>
          <a:p>
            <a:pPr>
              <a:buFont typeface="Symbol" panose="05050102010706020507" pitchFamily="18" charset="2"/>
              <a:buChar char="Þ"/>
            </a:pPr>
            <a:r>
              <a:rPr lang="fr-FR" sz="2000" i="1" dirty="0">
                <a:solidFill>
                  <a:schemeClr val="tx2"/>
                </a:solidFill>
              </a:rPr>
              <a:t> Les objectifs permettent d'augmenter les ventes de produits certifiés et d'encourager la gestion durable des forêts</a:t>
            </a:r>
          </a:p>
          <a:p>
            <a:pPr>
              <a:buFont typeface="Symbol" panose="05050102010706020507" pitchFamily="18" charset="2"/>
              <a:buChar char="Þ"/>
            </a:pPr>
            <a:r>
              <a:rPr lang="fr-FR" sz="2000" i="1" dirty="0">
                <a:solidFill>
                  <a:schemeClr val="tx2"/>
                </a:solidFill>
              </a:rPr>
              <a:t> Les données des produits certifiés achetés sont un bon indicateur de performance (KPI)</a:t>
            </a:r>
          </a:p>
          <a:p>
            <a:pPr>
              <a:buFont typeface="Symbol" panose="05050102010706020507" pitchFamily="18" charset="2"/>
              <a:buChar char="Þ"/>
            </a:pPr>
            <a:r>
              <a:rPr lang="fr-FR" sz="2000" i="1" dirty="0">
                <a:solidFill>
                  <a:schemeClr val="tx2"/>
                </a:solidFill>
              </a:rPr>
              <a:t>Augmenter la transparence</a:t>
            </a:r>
            <a:endParaRPr lang="nl-NL" sz="2000" i="1" dirty="0">
              <a:solidFill>
                <a:schemeClr val="tx2"/>
              </a:solidFill>
            </a:endParaRPr>
          </a:p>
        </p:txBody>
      </p:sp>
    </p:spTree>
    <p:extLst>
      <p:ext uri="{BB962C8B-B14F-4D97-AF65-F5344CB8AC3E}">
        <p14:creationId xmlns:p14="http://schemas.microsoft.com/office/powerpoint/2010/main" val="18533458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6</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Présentation du portail Thémis</a:t>
            </a:r>
          </a:p>
        </p:txBody>
      </p:sp>
      <p:sp>
        <p:nvSpPr>
          <p:cNvPr id="20" name="Titel 1">
            <a:extLst>
              <a:ext uri="{FF2B5EF4-FFF2-40B4-BE49-F238E27FC236}">
                <a16:creationId xmlns:a16="http://schemas.microsoft.com/office/drawing/2014/main" id="{D927899E-598B-4F36-A41A-41557FD86D5B}"/>
              </a:ext>
            </a:extLst>
          </p:cNvPr>
          <p:cNvSpPr>
            <a:spLocks noGrp="1"/>
          </p:cNvSpPr>
          <p:nvPr>
            <p:ph type="title"/>
          </p:nvPr>
        </p:nvSpPr>
        <p:spPr>
          <a:xfrm>
            <a:off x="606912" y="1000183"/>
            <a:ext cx="7364504" cy="441342"/>
          </a:xfrm>
        </p:spPr>
        <p:txBody>
          <a:bodyPr>
            <a:normAutofit/>
          </a:bodyPr>
          <a:lstStyle/>
          <a:p>
            <a:r>
              <a:rPr lang="nl-NL" sz="2400" dirty="0">
                <a:solidFill>
                  <a:schemeClr val="tx2"/>
                </a:solidFill>
                <a:latin typeface="+mn-lt"/>
                <a:ea typeface="+mn-ea"/>
                <a:cs typeface="+mn-cs"/>
              </a:rPr>
              <a:t>Les </a:t>
            </a:r>
            <a:r>
              <a:rPr lang="nl-NL" sz="2400" dirty="0" err="1">
                <a:solidFill>
                  <a:schemeClr val="tx2"/>
                </a:solidFill>
                <a:latin typeface="+mn-lt"/>
                <a:ea typeface="+mn-ea"/>
                <a:cs typeface="+mn-cs"/>
              </a:rPr>
              <a:t>développements</a:t>
            </a:r>
            <a:r>
              <a:rPr lang="nl-NL" sz="2400" dirty="0">
                <a:solidFill>
                  <a:schemeClr val="tx2"/>
                </a:solidFill>
                <a:latin typeface="+mn-lt"/>
                <a:ea typeface="+mn-ea"/>
                <a:cs typeface="+mn-cs"/>
              </a:rPr>
              <a:t> de </a:t>
            </a:r>
            <a:r>
              <a:rPr lang="nl-NL" sz="2400" dirty="0" err="1">
                <a:solidFill>
                  <a:schemeClr val="tx2"/>
                </a:solidFill>
                <a:latin typeface="+mn-lt"/>
                <a:ea typeface="+mn-ea"/>
                <a:cs typeface="+mn-cs"/>
              </a:rPr>
              <a:t>l’outil</a:t>
            </a:r>
            <a:r>
              <a:rPr lang="nl-NL" sz="2400" dirty="0">
                <a:solidFill>
                  <a:schemeClr val="tx2"/>
                </a:solidFill>
                <a:latin typeface="+mn-lt"/>
                <a:ea typeface="+mn-ea"/>
                <a:cs typeface="+mn-cs"/>
              </a:rPr>
              <a:t> </a:t>
            </a:r>
          </a:p>
        </p:txBody>
      </p:sp>
      <p:pic>
        <p:nvPicPr>
          <p:cNvPr id="3" name="Image 2">
            <a:extLst>
              <a:ext uri="{FF2B5EF4-FFF2-40B4-BE49-F238E27FC236}">
                <a16:creationId xmlns:a16="http://schemas.microsoft.com/office/drawing/2014/main" id="{077653CD-FCC9-4716-BAC5-4C381627F724}"/>
              </a:ext>
            </a:extLst>
          </p:cNvPr>
          <p:cNvPicPr>
            <a:picLocks noChangeAspect="1"/>
          </p:cNvPicPr>
          <p:nvPr/>
        </p:nvPicPr>
        <p:blipFill>
          <a:blip r:embed="rId2"/>
          <a:stretch>
            <a:fillRect/>
          </a:stretch>
        </p:blipFill>
        <p:spPr>
          <a:xfrm>
            <a:off x="150608" y="2818504"/>
            <a:ext cx="3459109" cy="2806326"/>
          </a:xfrm>
          <a:prstGeom prst="rect">
            <a:avLst/>
          </a:prstGeom>
        </p:spPr>
      </p:pic>
      <p:pic>
        <p:nvPicPr>
          <p:cNvPr id="8" name="Image 7">
            <a:extLst>
              <a:ext uri="{FF2B5EF4-FFF2-40B4-BE49-F238E27FC236}">
                <a16:creationId xmlns:a16="http://schemas.microsoft.com/office/drawing/2014/main" id="{BD31D240-4BF8-4EC3-8018-E815019B382C}"/>
              </a:ext>
            </a:extLst>
          </p:cNvPr>
          <p:cNvPicPr>
            <a:picLocks noChangeAspect="1"/>
          </p:cNvPicPr>
          <p:nvPr/>
        </p:nvPicPr>
        <p:blipFill>
          <a:blip r:embed="rId3"/>
          <a:stretch>
            <a:fillRect/>
          </a:stretch>
        </p:blipFill>
        <p:spPr>
          <a:xfrm>
            <a:off x="4063031" y="1707067"/>
            <a:ext cx="3671761" cy="5029200"/>
          </a:xfrm>
          <a:prstGeom prst="rect">
            <a:avLst/>
          </a:prstGeom>
        </p:spPr>
      </p:pic>
      <p:pic>
        <p:nvPicPr>
          <p:cNvPr id="11" name="Image 10">
            <a:extLst>
              <a:ext uri="{FF2B5EF4-FFF2-40B4-BE49-F238E27FC236}">
                <a16:creationId xmlns:a16="http://schemas.microsoft.com/office/drawing/2014/main" id="{AB880E16-F530-41E0-99EF-B39F8487CC32}"/>
              </a:ext>
            </a:extLst>
          </p:cNvPr>
          <p:cNvPicPr>
            <a:picLocks noChangeAspect="1"/>
          </p:cNvPicPr>
          <p:nvPr/>
        </p:nvPicPr>
        <p:blipFill>
          <a:blip r:embed="rId4"/>
          <a:stretch>
            <a:fillRect/>
          </a:stretch>
        </p:blipFill>
        <p:spPr>
          <a:xfrm>
            <a:off x="8157286" y="1817092"/>
            <a:ext cx="3780989" cy="5029200"/>
          </a:xfrm>
          <a:prstGeom prst="rect">
            <a:avLst/>
          </a:prstGeom>
        </p:spPr>
      </p:pic>
    </p:spTree>
    <p:extLst>
      <p:ext uri="{BB962C8B-B14F-4D97-AF65-F5344CB8AC3E}">
        <p14:creationId xmlns:p14="http://schemas.microsoft.com/office/powerpoint/2010/main" val="181429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7</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Premiers résultats de l’enquête </a:t>
            </a:r>
            <a:r>
              <a:rPr lang="fr-FR" sz="3600" dirty="0" err="1">
                <a:solidFill>
                  <a:schemeClr val="tx2"/>
                </a:solidFill>
              </a:rPr>
              <a:t>thémis</a:t>
            </a:r>
            <a:r>
              <a:rPr lang="fr-FR" sz="3600" dirty="0">
                <a:solidFill>
                  <a:schemeClr val="tx2"/>
                </a:solidFill>
              </a:rPr>
              <a:t> </a:t>
            </a:r>
          </a:p>
        </p:txBody>
      </p:sp>
      <p:pic>
        <p:nvPicPr>
          <p:cNvPr id="9" name="Image 8">
            <a:extLst>
              <a:ext uri="{FF2B5EF4-FFF2-40B4-BE49-F238E27FC236}">
                <a16:creationId xmlns:a16="http://schemas.microsoft.com/office/drawing/2014/main" id="{8D1817B7-2641-453C-A082-5CD2DABB97B4}"/>
              </a:ext>
            </a:extLst>
          </p:cNvPr>
          <p:cNvPicPr>
            <a:picLocks noChangeAspect="1"/>
          </p:cNvPicPr>
          <p:nvPr/>
        </p:nvPicPr>
        <p:blipFill>
          <a:blip r:embed="rId2"/>
          <a:stretch>
            <a:fillRect/>
          </a:stretch>
        </p:blipFill>
        <p:spPr>
          <a:xfrm>
            <a:off x="1811542" y="948201"/>
            <a:ext cx="3468192" cy="5909799"/>
          </a:xfrm>
          <a:prstGeom prst="rect">
            <a:avLst/>
          </a:prstGeom>
        </p:spPr>
      </p:pic>
      <p:pic>
        <p:nvPicPr>
          <p:cNvPr id="12" name="Image 11">
            <a:extLst>
              <a:ext uri="{FF2B5EF4-FFF2-40B4-BE49-F238E27FC236}">
                <a16:creationId xmlns:a16="http://schemas.microsoft.com/office/drawing/2014/main" id="{1835DCC8-5F95-4614-AB3D-054DFFEAEEA4}"/>
              </a:ext>
            </a:extLst>
          </p:cNvPr>
          <p:cNvPicPr>
            <a:picLocks noChangeAspect="1"/>
          </p:cNvPicPr>
          <p:nvPr/>
        </p:nvPicPr>
        <p:blipFill>
          <a:blip r:embed="rId3"/>
          <a:stretch>
            <a:fillRect/>
          </a:stretch>
        </p:blipFill>
        <p:spPr>
          <a:xfrm>
            <a:off x="6836964" y="1023641"/>
            <a:ext cx="3734861" cy="5766855"/>
          </a:xfrm>
          <a:prstGeom prst="rect">
            <a:avLst/>
          </a:prstGeom>
        </p:spPr>
      </p:pic>
    </p:spTree>
    <p:extLst>
      <p:ext uri="{BB962C8B-B14F-4D97-AF65-F5344CB8AC3E}">
        <p14:creationId xmlns:p14="http://schemas.microsoft.com/office/powerpoint/2010/main" val="2985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a:xfrm>
            <a:off x="2586318" y="6356349"/>
            <a:ext cx="4114800" cy="365125"/>
          </a:xfrm>
        </p:spPr>
        <p:txBody>
          <a:bodyPr/>
          <a:lstStyle/>
          <a:p>
            <a:r>
              <a:rPr lang="fr-FR" dirty="0"/>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8</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Résultats globaux de ATIBT</a:t>
            </a:r>
          </a:p>
        </p:txBody>
      </p:sp>
      <p:pic>
        <p:nvPicPr>
          <p:cNvPr id="8" name="Image 7">
            <a:extLst>
              <a:ext uri="{FF2B5EF4-FFF2-40B4-BE49-F238E27FC236}">
                <a16:creationId xmlns:a16="http://schemas.microsoft.com/office/drawing/2014/main" id="{88E2F1F6-BDE2-4B42-B6D8-6D98F49D6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310" y="0"/>
            <a:ext cx="3358329" cy="1652298"/>
          </a:xfrm>
          <a:prstGeom prst="rect">
            <a:avLst/>
          </a:prstGeom>
        </p:spPr>
      </p:pic>
    </p:spTree>
    <p:extLst>
      <p:ext uri="{BB962C8B-B14F-4D97-AF65-F5344CB8AC3E}">
        <p14:creationId xmlns:p14="http://schemas.microsoft.com/office/powerpoint/2010/main" val="71777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FCCBFA8-5031-4DA5-9788-7D598FD2A1B7}"/>
              </a:ext>
            </a:extLst>
          </p:cNvPr>
          <p:cNvSpPr>
            <a:spLocks noGrp="1"/>
          </p:cNvSpPr>
          <p:nvPr>
            <p:ph type="ftr" sz="quarter" idx="11"/>
          </p:nvPr>
        </p:nvSpPr>
        <p:spPr>
          <a:xfrm>
            <a:off x="2586318" y="6356349"/>
            <a:ext cx="4114800" cy="365125"/>
          </a:xfrm>
        </p:spPr>
        <p:txBody>
          <a:bodyPr/>
          <a:lstStyle/>
          <a:p>
            <a:r>
              <a:rPr lang="fr-FR" dirty="0"/>
              <a:t>Lundi 29 septembre - Atelier Thémis - ATIBT - LCB - PROBOS</a:t>
            </a:r>
          </a:p>
        </p:txBody>
      </p:sp>
      <p:sp>
        <p:nvSpPr>
          <p:cNvPr id="5" name="Espace réservé du numéro de diapositive 4">
            <a:extLst>
              <a:ext uri="{FF2B5EF4-FFF2-40B4-BE49-F238E27FC236}">
                <a16:creationId xmlns:a16="http://schemas.microsoft.com/office/drawing/2014/main" id="{DECAAD71-1B6B-49AF-ADB8-1CDCCC062F12}"/>
              </a:ext>
            </a:extLst>
          </p:cNvPr>
          <p:cNvSpPr>
            <a:spLocks noGrp="1"/>
          </p:cNvSpPr>
          <p:nvPr>
            <p:ph type="sldNum" sz="quarter" idx="12"/>
          </p:nvPr>
        </p:nvSpPr>
        <p:spPr/>
        <p:txBody>
          <a:bodyPr/>
          <a:lstStyle/>
          <a:p>
            <a:fld id="{21B3771B-9A50-4AB2-8B01-1C3F3473880A}" type="slidenum">
              <a:rPr lang="fr-FR" smtClean="0"/>
              <a:t>9</a:t>
            </a:fld>
            <a:endParaRPr lang="fr-FR"/>
          </a:p>
        </p:txBody>
      </p:sp>
      <p:sp>
        <p:nvSpPr>
          <p:cNvPr id="6" name="Titre 1">
            <a:extLst>
              <a:ext uri="{FF2B5EF4-FFF2-40B4-BE49-F238E27FC236}">
                <a16:creationId xmlns:a16="http://schemas.microsoft.com/office/drawing/2014/main" id="{E372926D-A608-43A5-B89A-298B7780E57C}"/>
              </a:ext>
            </a:extLst>
          </p:cNvPr>
          <p:cNvSpPr txBox="1">
            <a:spLocks/>
          </p:cNvSpPr>
          <p:nvPr/>
        </p:nvSpPr>
        <p:spPr>
          <a:xfrm>
            <a:off x="438361" y="130537"/>
            <a:ext cx="9833548" cy="825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tx2"/>
                </a:solidFill>
              </a:rPr>
              <a:t>Résultats globaux de LCB</a:t>
            </a:r>
          </a:p>
        </p:txBody>
      </p:sp>
      <p:pic>
        <p:nvPicPr>
          <p:cNvPr id="3" name="Image 2">
            <a:extLst>
              <a:ext uri="{FF2B5EF4-FFF2-40B4-BE49-F238E27FC236}">
                <a16:creationId xmlns:a16="http://schemas.microsoft.com/office/drawing/2014/main" id="{30FF2373-7D77-4B91-9388-28F6A54A2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606" y="269614"/>
            <a:ext cx="2684033" cy="1373046"/>
          </a:xfrm>
          <a:prstGeom prst="rect">
            <a:avLst/>
          </a:prstGeom>
        </p:spPr>
      </p:pic>
      <p:pic>
        <p:nvPicPr>
          <p:cNvPr id="9" name="Image 8">
            <a:extLst>
              <a:ext uri="{FF2B5EF4-FFF2-40B4-BE49-F238E27FC236}">
                <a16:creationId xmlns:a16="http://schemas.microsoft.com/office/drawing/2014/main" id="{693CA0D6-0010-412B-A075-DD1A5441C2DA}"/>
              </a:ext>
            </a:extLst>
          </p:cNvPr>
          <p:cNvPicPr>
            <a:picLocks noChangeAspect="1"/>
          </p:cNvPicPr>
          <p:nvPr/>
        </p:nvPicPr>
        <p:blipFill>
          <a:blip r:embed="rId4"/>
          <a:stretch>
            <a:fillRect/>
          </a:stretch>
        </p:blipFill>
        <p:spPr>
          <a:xfrm>
            <a:off x="459320" y="2248794"/>
            <a:ext cx="5636680" cy="3712580"/>
          </a:xfrm>
          <a:prstGeom prst="rect">
            <a:avLst/>
          </a:prstGeom>
        </p:spPr>
      </p:pic>
      <p:pic>
        <p:nvPicPr>
          <p:cNvPr id="11" name="Image 10">
            <a:extLst>
              <a:ext uri="{FF2B5EF4-FFF2-40B4-BE49-F238E27FC236}">
                <a16:creationId xmlns:a16="http://schemas.microsoft.com/office/drawing/2014/main" id="{3855FA4D-0392-4618-BBDB-3AF9587CCBC9}"/>
              </a:ext>
            </a:extLst>
          </p:cNvPr>
          <p:cNvPicPr>
            <a:picLocks noChangeAspect="1"/>
          </p:cNvPicPr>
          <p:nvPr/>
        </p:nvPicPr>
        <p:blipFill>
          <a:blip r:embed="rId5"/>
          <a:stretch>
            <a:fillRect/>
          </a:stretch>
        </p:blipFill>
        <p:spPr>
          <a:xfrm>
            <a:off x="6421127" y="3672336"/>
            <a:ext cx="744980" cy="815372"/>
          </a:xfrm>
          <a:prstGeom prst="rect">
            <a:avLst/>
          </a:prstGeom>
        </p:spPr>
      </p:pic>
      <p:sp>
        <p:nvSpPr>
          <p:cNvPr id="14" name="ZoneTexte 13">
            <a:extLst>
              <a:ext uri="{FF2B5EF4-FFF2-40B4-BE49-F238E27FC236}">
                <a16:creationId xmlns:a16="http://schemas.microsoft.com/office/drawing/2014/main" id="{20E7C0A9-83D2-437B-8E5C-7F7704966CFE}"/>
              </a:ext>
            </a:extLst>
          </p:cNvPr>
          <p:cNvSpPr txBox="1"/>
          <p:nvPr/>
        </p:nvSpPr>
        <p:spPr>
          <a:xfrm>
            <a:off x="459320" y="1186967"/>
            <a:ext cx="6094206" cy="830997"/>
          </a:xfrm>
          <a:prstGeom prst="rect">
            <a:avLst/>
          </a:prstGeom>
          <a:noFill/>
        </p:spPr>
        <p:txBody>
          <a:bodyPr wrap="square">
            <a:spAutoFit/>
          </a:bodyPr>
          <a:lstStyle/>
          <a:p>
            <a:pPr marL="0" indent="0">
              <a:buNone/>
            </a:pPr>
            <a:r>
              <a:rPr lang="fr-FR" sz="2400" dirty="0">
                <a:solidFill>
                  <a:schemeClr val="tx2"/>
                </a:solidFill>
              </a:rPr>
              <a:t>8 entreprises participantes </a:t>
            </a:r>
          </a:p>
          <a:p>
            <a:pPr marL="0" indent="0">
              <a:buNone/>
            </a:pPr>
            <a:r>
              <a:rPr lang="fr-FR" sz="2400" dirty="0">
                <a:solidFill>
                  <a:schemeClr val="tx2"/>
                </a:solidFill>
              </a:rPr>
              <a:t>1,8 millions de m3 de bois importés en 2020</a:t>
            </a:r>
          </a:p>
        </p:txBody>
      </p:sp>
      <p:sp>
        <p:nvSpPr>
          <p:cNvPr id="15" name="ZoneTexte 14">
            <a:extLst>
              <a:ext uri="{FF2B5EF4-FFF2-40B4-BE49-F238E27FC236}">
                <a16:creationId xmlns:a16="http://schemas.microsoft.com/office/drawing/2014/main" id="{473881A8-7C1B-4506-9FD7-9B0B5570EA72}"/>
              </a:ext>
            </a:extLst>
          </p:cNvPr>
          <p:cNvSpPr txBox="1"/>
          <p:nvPr/>
        </p:nvSpPr>
        <p:spPr>
          <a:xfrm>
            <a:off x="6293224" y="2291404"/>
            <a:ext cx="5346549" cy="1200329"/>
          </a:xfrm>
          <a:prstGeom prst="rect">
            <a:avLst/>
          </a:prstGeom>
          <a:noFill/>
        </p:spPr>
        <p:txBody>
          <a:bodyPr wrap="square">
            <a:spAutoFit/>
          </a:bodyPr>
          <a:lstStyle/>
          <a:p>
            <a:pPr marL="0" indent="0">
              <a:buNone/>
            </a:pPr>
            <a:r>
              <a:rPr lang="fr-FR" sz="2400" u="sng" dirty="0">
                <a:solidFill>
                  <a:schemeClr val="tx2"/>
                </a:solidFill>
              </a:rPr>
              <a:t>Méthodologie</a:t>
            </a:r>
            <a:r>
              <a:rPr lang="fr-FR" sz="2400" dirty="0">
                <a:solidFill>
                  <a:schemeClr val="tx2"/>
                </a:solidFill>
              </a:rPr>
              <a:t> </a:t>
            </a:r>
          </a:p>
          <a:p>
            <a:pPr marL="342900" indent="-342900">
              <a:buFont typeface="Wingdings" panose="05000000000000000000" pitchFamily="2" charset="2"/>
              <a:buChar char="è"/>
            </a:pPr>
            <a:r>
              <a:rPr lang="fr-FR" sz="2400" dirty="0">
                <a:solidFill>
                  <a:schemeClr val="tx2"/>
                </a:solidFill>
              </a:rPr>
              <a:t>Augmenter le nombre de participants pour affiner les résultats globaux</a:t>
            </a:r>
          </a:p>
        </p:txBody>
      </p:sp>
      <p:sp>
        <p:nvSpPr>
          <p:cNvPr id="16" name="ZoneTexte 15">
            <a:extLst>
              <a:ext uri="{FF2B5EF4-FFF2-40B4-BE49-F238E27FC236}">
                <a16:creationId xmlns:a16="http://schemas.microsoft.com/office/drawing/2014/main" id="{032F47B5-51CB-47AE-AE19-5A61C82F4819}"/>
              </a:ext>
            </a:extLst>
          </p:cNvPr>
          <p:cNvSpPr txBox="1"/>
          <p:nvPr/>
        </p:nvSpPr>
        <p:spPr>
          <a:xfrm>
            <a:off x="7166107" y="3672336"/>
            <a:ext cx="4473666" cy="2308324"/>
          </a:xfrm>
          <a:prstGeom prst="rect">
            <a:avLst/>
          </a:prstGeom>
          <a:noFill/>
        </p:spPr>
        <p:txBody>
          <a:bodyPr wrap="square" rtlCol="0">
            <a:spAutoFit/>
          </a:bodyPr>
          <a:lstStyle/>
          <a:p>
            <a:pPr marL="285750" indent="-285750">
              <a:buFontTx/>
              <a:buChar char="-"/>
            </a:pPr>
            <a:r>
              <a:rPr lang="fr-FR" dirty="0">
                <a:solidFill>
                  <a:schemeClr val="tx2"/>
                </a:solidFill>
                <a:sym typeface="Wingdings" panose="05000000000000000000" pitchFamily="2" charset="2"/>
              </a:rPr>
              <a:t>Pour préserver l’anonymat des données certains groupes de produits ont été regroupés et d’autres retirés des résultats globaux</a:t>
            </a:r>
          </a:p>
          <a:p>
            <a:pPr marL="285750" indent="-285750">
              <a:buFontTx/>
              <a:buChar char="-"/>
            </a:pPr>
            <a:r>
              <a:rPr lang="fr-FR" dirty="0">
                <a:solidFill>
                  <a:schemeClr val="tx2"/>
                </a:solidFill>
                <a:sym typeface="Wingdings" panose="05000000000000000000" pitchFamily="2" charset="2"/>
              </a:rPr>
              <a:t>Besoin de vérifier les données remplies avant de clore l’enquête</a:t>
            </a:r>
          </a:p>
          <a:p>
            <a:endParaRPr lang="fr-FR" dirty="0">
              <a:sym typeface="Wingdings" panose="05000000000000000000" pitchFamily="2" charset="2"/>
            </a:endParaRPr>
          </a:p>
          <a:p>
            <a:endParaRPr lang="fr-FR" dirty="0"/>
          </a:p>
        </p:txBody>
      </p:sp>
      <p:sp>
        <p:nvSpPr>
          <p:cNvPr id="17" name="Ellipse 16">
            <a:extLst>
              <a:ext uri="{FF2B5EF4-FFF2-40B4-BE49-F238E27FC236}">
                <a16:creationId xmlns:a16="http://schemas.microsoft.com/office/drawing/2014/main" id="{724769E2-45A5-4B75-A69A-85ABA5384066}"/>
              </a:ext>
            </a:extLst>
          </p:cNvPr>
          <p:cNvSpPr/>
          <p:nvPr/>
        </p:nvSpPr>
        <p:spPr>
          <a:xfrm>
            <a:off x="3906527" y="2017964"/>
            <a:ext cx="2189473" cy="11259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87,7% </a:t>
            </a:r>
          </a:p>
          <a:p>
            <a:pPr algn="ctr"/>
            <a:r>
              <a:rPr lang="fr-FR" sz="1400" dirty="0"/>
              <a:t>De bois certifiés durable  </a:t>
            </a:r>
          </a:p>
        </p:txBody>
      </p:sp>
    </p:spTree>
    <p:extLst>
      <p:ext uri="{BB962C8B-B14F-4D97-AF65-F5344CB8AC3E}">
        <p14:creationId xmlns:p14="http://schemas.microsoft.com/office/powerpoint/2010/main" val="22541259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720</Words>
  <Application>Microsoft Office PowerPoint</Application>
  <PresentationFormat>Grand écran</PresentationFormat>
  <Paragraphs>85</Paragraphs>
  <Slides>14</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Symbol</vt:lpstr>
      <vt:lpstr>Wingdings</vt:lpstr>
      <vt:lpstr>Thème Office</vt:lpstr>
      <vt:lpstr>Atelier sur l’outil « thémis » </vt:lpstr>
      <vt:lpstr>Ordre du jour </vt:lpstr>
      <vt:lpstr>Retour d’expérience du suivi des approvisionnements de la fédération néerlandaise </vt:lpstr>
      <vt:lpstr>Présentation PowerPoint</vt:lpstr>
      <vt:lpstr>Pourquoi collecter des données?</vt:lpstr>
      <vt:lpstr>Les développements de l’outil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sur l’outil « thémis » </dc:title>
  <dc:creator>Commerce Bois</dc:creator>
  <cp:lastModifiedBy>Commerce Bois</cp:lastModifiedBy>
  <cp:revision>10</cp:revision>
  <dcterms:created xsi:type="dcterms:W3CDTF">2021-09-22T13:32:56Z</dcterms:created>
  <dcterms:modified xsi:type="dcterms:W3CDTF">2021-09-23T15:54:20Z</dcterms:modified>
</cp:coreProperties>
</file>