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7FFFF000_6836C460.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7FFFF005_F19245D0.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46" r:id="rId2"/>
    <p:sldMasterId id="2147483758" r:id="rId3"/>
    <p:sldMasterId id="2147483765" r:id="rId4"/>
    <p:sldMasterId id="2147483771" r:id="rId5"/>
  </p:sldMasterIdLst>
  <p:notesMasterIdLst>
    <p:notesMasterId r:id="rId106"/>
  </p:notesMasterIdLst>
  <p:sldIdLst>
    <p:sldId id="2147378941" r:id="rId6"/>
    <p:sldId id="2147378943" r:id="rId7"/>
    <p:sldId id="2147378955" r:id="rId8"/>
    <p:sldId id="271" r:id="rId9"/>
    <p:sldId id="273" r:id="rId10"/>
    <p:sldId id="2147378976" r:id="rId11"/>
    <p:sldId id="2147378977" r:id="rId12"/>
    <p:sldId id="2147378978" r:id="rId13"/>
    <p:sldId id="2147378979" r:id="rId14"/>
    <p:sldId id="2147378980" r:id="rId15"/>
    <p:sldId id="2147378981" r:id="rId16"/>
    <p:sldId id="2147378982" r:id="rId17"/>
    <p:sldId id="2147378983" r:id="rId18"/>
    <p:sldId id="2147378984" r:id="rId19"/>
    <p:sldId id="2147378985" r:id="rId20"/>
    <p:sldId id="2147378986" r:id="rId21"/>
    <p:sldId id="2147378987" r:id="rId22"/>
    <p:sldId id="2147378959" r:id="rId23"/>
    <p:sldId id="2147378960" r:id="rId24"/>
    <p:sldId id="2147378961" r:id="rId25"/>
    <p:sldId id="2147378962" r:id="rId26"/>
    <p:sldId id="2147378963" r:id="rId27"/>
    <p:sldId id="276" r:id="rId28"/>
    <p:sldId id="851" r:id="rId29"/>
    <p:sldId id="2147378957" r:id="rId30"/>
    <p:sldId id="2147378958" r:id="rId31"/>
    <p:sldId id="2147378887" r:id="rId32"/>
    <p:sldId id="10476" r:id="rId33"/>
    <p:sldId id="10474" r:id="rId34"/>
    <p:sldId id="10475" r:id="rId35"/>
    <p:sldId id="2147378906" r:id="rId36"/>
    <p:sldId id="2147378905" r:id="rId37"/>
    <p:sldId id="10487" r:id="rId38"/>
    <p:sldId id="277" r:id="rId39"/>
    <p:sldId id="7299" r:id="rId40"/>
    <p:sldId id="7298" r:id="rId41"/>
    <p:sldId id="7327" r:id="rId42"/>
    <p:sldId id="7328" r:id="rId43"/>
    <p:sldId id="2147378883" r:id="rId44"/>
    <p:sldId id="2147378884" r:id="rId45"/>
    <p:sldId id="262" r:id="rId46"/>
    <p:sldId id="263" r:id="rId47"/>
    <p:sldId id="278" r:id="rId48"/>
    <p:sldId id="2147378904" r:id="rId49"/>
    <p:sldId id="7194" r:id="rId50"/>
    <p:sldId id="7231" r:id="rId51"/>
    <p:sldId id="2147378900" r:id="rId52"/>
    <p:sldId id="7232" r:id="rId53"/>
    <p:sldId id="2147378903" r:id="rId54"/>
    <p:sldId id="7241" r:id="rId55"/>
    <p:sldId id="2147378885" r:id="rId56"/>
    <p:sldId id="2147378975" r:id="rId57"/>
    <p:sldId id="7329" r:id="rId58"/>
    <p:sldId id="2147378968" r:id="rId59"/>
    <p:sldId id="958" r:id="rId60"/>
    <p:sldId id="285" r:id="rId61"/>
    <p:sldId id="2147378967" r:id="rId62"/>
    <p:sldId id="2147378966" r:id="rId63"/>
    <p:sldId id="2147378969" r:id="rId64"/>
    <p:sldId id="2147378970" r:id="rId65"/>
    <p:sldId id="2147378971" r:id="rId66"/>
    <p:sldId id="2147378964" r:id="rId67"/>
    <p:sldId id="2147378965" r:id="rId68"/>
    <p:sldId id="279" r:id="rId69"/>
    <p:sldId id="7301" r:id="rId70"/>
    <p:sldId id="5753" r:id="rId71"/>
    <p:sldId id="2147479555" r:id="rId72"/>
    <p:sldId id="2147479552" r:id="rId73"/>
    <p:sldId id="2145706820" r:id="rId74"/>
    <p:sldId id="2147479556" r:id="rId75"/>
    <p:sldId id="2147479489" r:id="rId76"/>
    <p:sldId id="2147479473" r:id="rId77"/>
    <p:sldId id="2147479566" r:id="rId78"/>
    <p:sldId id="2147479567" r:id="rId79"/>
    <p:sldId id="2147479562" r:id="rId80"/>
    <p:sldId id="2147479563" r:id="rId81"/>
    <p:sldId id="2147479564" r:id="rId82"/>
    <p:sldId id="2147479565" r:id="rId83"/>
    <p:sldId id="2145706837" r:id="rId84"/>
    <p:sldId id="2147479568" r:id="rId85"/>
    <p:sldId id="2147479559" r:id="rId86"/>
    <p:sldId id="258" r:id="rId87"/>
    <p:sldId id="259" r:id="rId88"/>
    <p:sldId id="2147479561" r:id="rId89"/>
    <p:sldId id="2147479560" r:id="rId90"/>
    <p:sldId id="2147479569" r:id="rId91"/>
    <p:sldId id="260" r:id="rId92"/>
    <p:sldId id="261" r:id="rId93"/>
    <p:sldId id="2147479570" r:id="rId94"/>
    <p:sldId id="2147479557" r:id="rId95"/>
    <p:sldId id="5865" r:id="rId96"/>
    <p:sldId id="2147473464" r:id="rId97"/>
    <p:sldId id="2050096480" r:id="rId98"/>
    <p:sldId id="2147473476" r:id="rId99"/>
    <p:sldId id="2147473468" r:id="rId100"/>
    <p:sldId id="2147378972" r:id="rId101"/>
    <p:sldId id="7326" r:id="rId102"/>
    <p:sldId id="280" r:id="rId103"/>
    <p:sldId id="265" r:id="rId104"/>
    <p:sldId id="264" r:id="rId10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4D0231-8CF8-D654-CFBF-781ED1E09ED1}" name="ROSSI Xavier" initials="" userId="S::xrossi@transitions-dd.com::703a42e5-19fd-4ddf-bdf1-1ed6f0d15b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AF63"/>
    <a:srgbClr val="255851"/>
    <a:srgbClr val="CA8E41"/>
    <a:srgbClr val="2C4B36"/>
    <a:srgbClr val="214B30"/>
    <a:srgbClr val="004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31" autoAdjust="0"/>
    <p:restoredTop sz="76935" autoAdjust="0"/>
  </p:normalViewPr>
  <p:slideViewPr>
    <p:cSldViewPr snapToGrid="0" snapToObjects="1">
      <p:cViewPr varScale="1">
        <p:scale>
          <a:sx n="94" d="100"/>
          <a:sy n="94" d="100"/>
        </p:scale>
        <p:origin x="452" y="64"/>
      </p:cViewPr>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8/10/relationships/authors" Target="authors.xml"/></Relationships>
</file>

<file path=ppt/comments/modernComment_7FFFF000_6836C460.xml><?xml version="1.0" encoding="utf-8"?>
<p188:cmLst xmlns:a="http://schemas.openxmlformats.org/drawingml/2006/main" xmlns:r="http://schemas.openxmlformats.org/officeDocument/2006/relationships" xmlns:p188="http://schemas.microsoft.com/office/powerpoint/2018/8/main">
  <p188:cm id="{6E9120F3-39C8-2C44-87BE-A950FE00DE4B}" authorId="{934D0231-8CF8-D654-CFBF-781ED1E09ED1}" created="2024-05-03T15:49:07.401">
    <pc:sldMkLst xmlns:pc="http://schemas.microsoft.com/office/powerpoint/2013/main/command">
      <pc:docMk/>
      <pc:sldMk cId="1748419680" sldId="2147479552"/>
    </pc:sldMkLst>
    <p188:txBody>
      <a:bodyPr/>
      <a:lstStyle/>
      <a:p>
        <a:r>
          <a:rPr lang="fr-FR"/>
          <a:t>Alessandra stp: peut-être préciser ce qu’il s’est passé entre 2015 et 2021, par ex. quelle(s) version(s) du DR utilisée?</a:t>
        </a:r>
      </a:p>
    </p188:txBody>
  </p188:cm>
</p188:cmLst>
</file>

<file path=ppt/comments/modernComment_7FFFF005_F19245D0.xml><?xml version="1.0" encoding="utf-8"?>
<p188:cmLst xmlns:a="http://schemas.openxmlformats.org/drawingml/2006/main" xmlns:r="http://schemas.openxmlformats.org/officeDocument/2006/relationships" xmlns:p188="http://schemas.microsoft.com/office/powerpoint/2018/8/main">
  <p188:cm id="{05B29318-50C7-904A-ABE8-75D4FCCF8C6A}" authorId="{934D0231-8CF8-D654-CFBF-781ED1E09ED1}" created="2024-05-02T09:41:52.533">
    <ac:deMkLst xmlns:ac="http://schemas.microsoft.com/office/drawing/2013/main/command">
      <pc:docMk xmlns:pc="http://schemas.microsoft.com/office/powerpoint/2013/main/command"/>
      <pc:sldMk xmlns:pc="http://schemas.microsoft.com/office/powerpoint/2013/main/command" cId="4052895184" sldId="2147479557"/>
      <ac:spMk id="2" creationId="{057FAC5E-3F79-E2DD-6B72-D1A4A26B8F68}"/>
    </ac:deMkLst>
    <p188:txBody>
      <a:bodyPr/>
      <a:lstStyle/>
      <a:p>
        <a:r>
          <a:rPr lang="fr-FR"/>
          <a:t>Alessandra stp? Cette diapo est elle nécessaire? Prévois tu toi déjà de présenter les étapes suivantes? Ou souhaites tu compléter cette diapo et que je le fasse moi?
Il me manque notamment les infos (of course) sur les dates des ateliers Am du Nord, Europe?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E0D08-417E-4A95-B77C-3F320D9DBA27}"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fr-FR"/>
        </a:p>
      </dgm:t>
    </dgm:pt>
    <dgm:pt modelId="{59E6E0A1-4AAF-4930-9DF8-7A4742D9148E}">
      <dgm:prSet phldrT="[Texte]" custT="1"/>
      <dgm:spPr>
        <a:solidFill>
          <a:schemeClr val="accent2"/>
        </a:solidFill>
      </dgm:spPr>
      <dgm:t>
        <a:bodyPr/>
        <a:lstStyle/>
        <a:p>
          <a:endParaRPr lang="fr-FR" sz="1400" b="1" dirty="0">
            <a:latin typeface="Century Gothic" panose="020B0502020202020204" pitchFamily="34" charset="0"/>
            <a:cs typeface="Arial" panose="020B0604020202020204" pitchFamily="34" charset="0"/>
          </a:endParaRPr>
        </a:p>
        <a:p>
          <a:r>
            <a:rPr lang="fr-FR" sz="1400" b="1" dirty="0">
              <a:latin typeface="Century Gothic" panose="020B0502020202020204" pitchFamily="34" charset="0"/>
              <a:cs typeface="Arial" panose="020B0604020202020204" pitchFamily="34" charset="0"/>
            </a:rPr>
            <a:t>Scientifique &amp; technique</a:t>
          </a:r>
        </a:p>
        <a:p>
          <a:endParaRPr lang="fr-FR" sz="1400" b="1" dirty="0">
            <a:latin typeface="Century Gothic" panose="020B0502020202020204" pitchFamily="34" charset="0"/>
            <a:cs typeface="Arial" panose="020B0604020202020204" pitchFamily="34" charset="0"/>
          </a:endParaRPr>
        </a:p>
      </dgm:t>
    </dgm:pt>
    <dgm:pt modelId="{BA502F5E-CD41-4345-8BE0-E62A87BC780B}" type="parTrans" cxnId="{4387655E-8A89-4767-BEB7-75E6A91CEB9B}">
      <dgm:prSet/>
      <dgm:spPr/>
      <dgm:t>
        <a:bodyPr/>
        <a:lstStyle/>
        <a:p>
          <a:endParaRPr lang="fr-FR"/>
        </a:p>
      </dgm:t>
    </dgm:pt>
    <dgm:pt modelId="{270FB327-A4B8-4A6A-9E19-39FCF517CB10}" type="sibTrans" cxnId="{4387655E-8A89-4767-BEB7-75E6A91CEB9B}">
      <dgm:prSet/>
      <dgm:spPr/>
      <dgm:t>
        <a:bodyPr/>
        <a:lstStyle/>
        <a:p>
          <a:endParaRPr lang="fr-FR"/>
        </a:p>
      </dgm:t>
    </dgm:pt>
    <dgm:pt modelId="{E6B378B7-6931-4CC9-B65C-72CFCF8B24C1}">
      <dgm:prSet phldrT="[Texte]" custT="1"/>
      <dgm:spPr/>
      <dgm:t>
        <a:bodyPr anchor="ctr"/>
        <a:lstStyle/>
        <a:p>
          <a:pPr marL="0" marR="0" lvl="1" indent="0" algn="l" defTabSz="444500" eaLnBrk="1" fontAlgn="auto" latinLnBrk="0" hangingPunct="1">
            <a:lnSpc>
              <a:spcPct val="90000"/>
            </a:lnSpc>
            <a:spcBef>
              <a:spcPct val="0"/>
            </a:spcBef>
            <a:spcAft>
              <a:spcPct val="15000"/>
            </a:spcAft>
            <a:buClrTx/>
            <a:buSzTx/>
            <a:buFontTx/>
            <a:buNone/>
            <a:tabLst/>
            <a:defRPr/>
          </a:pPr>
          <a:endParaRPr lang="fr-FR" sz="1400" b="0" u="none" dirty="0">
            <a:latin typeface="Tw Cen MT" panose="020B0602020104020603" pitchFamily="34" charset="0"/>
            <a:cs typeface="Arial" panose="020B0604020202020204" pitchFamily="34" charset="0"/>
          </a:endParaRPr>
        </a:p>
      </dgm:t>
    </dgm:pt>
    <dgm:pt modelId="{49D4006C-B95A-4993-B218-C7FCF553D9DA}" type="parTrans" cxnId="{8F850A9F-278F-4003-8BE9-6130B9696E20}">
      <dgm:prSet/>
      <dgm:spPr/>
      <dgm:t>
        <a:bodyPr/>
        <a:lstStyle/>
        <a:p>
          <a:endParaRPr lang="fr-FR"/>
        </a:p>
      </dgm:t>
    </dgm:pt>
    <dgm:pt modelId="{A5FBBD80-3023-4C12-8A12-45159C698229}" type="sibTrans" cxnId="{8F850A9F-278F-4003-8BE9-6130B9696E20}">
      <dgm:prSet/>
      <dgm:spPr/>
      <dgm:t>
        <a:bodyPr/>
        <a:lstStyle/>
        <a:p>
          <a:endParaRPr lang="fr-FR"/>
        </a:p>
      </dgm:t>
    </dgm:pt>
    <dgm:pt modelId="{34D06CF8-A90C-425F-951B-D500C050F10A}">
      <dgm:prSet phldrT="[Texte]" custT="1"/>
      <dgm:spPr>
        <a:solidFill>
          <a:schemeClr val="accent3"/>
        </a:solidFill>
      </dgm:spPr>
      <dgm:t>
        <a:bodyPr/>
        <a:lstStyle/>
        <a:p>
          <a:r>
            <a:rPr lang="fr-FR" sz="1400" b="1" dirty="0">
              <a:latin typeface="Century Gothic" panose="020B0502020202020204" pitchFamily="34" charset="0"/>
              <a:cs typeface="Arial" panose="020B0604020202020204" pitchFamily="34" charset="0"/>
            </a:rPr>
            <a:t>Renforcement des capacités </a:t>
          </a:r>
        </a:p>
      </dgm:t>
    </dgm:pt>
    <dgm:pt modelId="{F507F844-CB64-4BAF-AB3B-BA017008B648}" type="parTrans" cxnId="{C562F488-47C6-4B47-89A7-A950C008C6FA}">
      <dgm:prSet/>
      <dgm:spPr/>
      <dgm:t>
        <a:bodyPr/>
        <a:lstStyle/>
        <a:p>
          <a:endParaRPr lang="fr-FR"/>
        </a:p>
      </dgm:t>
    </dgm:pt>
    <dgm:pt modelId="{39F9DC43-9C0A-4D79-874A-CBCE1015EC77}" type="sibTrans" cxnId="{C562F488-47C6-4B47-89A7-A950C008C6FA}">
      <dgm:prSet/>
      <dgm:spPr/>
      <dgm:t>
        <a:bodyPr/>
        <a:lstStyle/>
        <a:p>
          <a:endParaRPr lang="fr-FR"/>
        </a:p>
      </dgm:t>
    </dgm:pt>
    <dgm:pt modelId="{38E3B3FF-9579-4243-B32F-AC2BE87AECF7}">
      <dgm:prSet phldrT="[Texte]" custT="1"/>
      <dgm:spPr/>
      <dgm:t>
        <a:bodyPr anchor="ctr"/>
        <a:lstStyle/>
        <a:p>
          <a:r>
            <a:rPr lang="fr-FR" sz="1400" b="1" dirty="0">
              <a:latin typeface="Tw Cen MT" panose="020B0602020104020603" pitchFamily="34" charset="0"/>
            </a:rPr>
            <a:t>Suivi de l’</a:t>
          </a:r>
          <a:r>
            <a:rPr lang="en-US" sz="1400" b="1" dirty="0" err="1">
              <a:latin typeface="Tw Cen MT" panose="020B0602020104020603" pitchFamily="34" charset="0"/>
              <a:cs typeface="Arial" panose="020B0604020202020204" pitchFamily="34" charset="0"/>
            </a:rPr>
            <a:t>élaboration</a:t>
          </a:r>
          <a:r>
            <a:rPr lang="en-US" sz="1400" b="1" dirty="0">
              <a:latin typeface="Tw Cen MT" panose="020B0602020104020603" pitchFamily="34" charset="0"/>
              <a:cs typeface="Arial" panose="020B0604020202020204" pitchFamily="34" charset="0"/>
            </a:rPr>
            <a:t> des </a:t>
          </a:r>
          <a:r>
            <a:rPr lang="fr-FR" sz="1400" b="1" dirty="0">
              <a:latin typeface="Tw Cen MT" panose="020B0602020104020603" pitchFamily="34" charset="0"/>
            </a:rPr>
            <a:t>ACNP Gabon, </a:t>
          </a:r>
          <a:r>
            <a:rPr lang="fr-FR" sz="1400" b="1" dirty="0" err="1">
              <a:latin typeface="Tw Cen MT" panose="020B0602020104020603" pitchFamily="34" charset="0"/>
            </a:rPr>
            <a:t>R.Congo</a:t>
          </a:r>
          <a:r>
            <a:rPr lang="fr-FR" sz="1400" b="1" dirty="0">
              <a:latin typeface="Tw Cen MT" panose="020B0602020104020603" pitchFamily="34" charset="0"/>
            </a:rPr>
            <a:t>, RCA et RDC</a:t>
          </a:r>
        </a:p>
      </dgm:t>
    </dgm:pt>
    <dgm:pt modelId="{34AB3482-5F14-4F46-9360-75755658F470}" type="parTrans" cxnId="{1D380C6A-7E9B-4D9C-B7B3-2E39FE2F0F5D}">
      <dgm:prSet/>
      <dgm:spPr/>
      <dgm:t>
        <a:bodyPr/>
        <a:lstStyle/>
        <a:p>
          <a:endParaRPr lang="fr-FR"/>
        </a:p>
      </dgm:t>
    </dgm:pt>
    <dgm:pt modelId="{4139E74F-7381-4A0C-9C7D-EE93B62E1902}" type="sibTrans" cxnId="{1D380C6A-7E9B-4D9C-B7B3-2E39FE2F0F5D}">
      <dgm:prSet/>
      <dgm:spPr/>
      <dgm:t>
        <a:bodyPr/>
        <a:lstStyle/>
        <a:p>
          <a:endParaRPr lang="fr-FR"/>
        </a:p>
      </dgm:t>
    </dgm:pt>
    <dgm:pt modelId="{EE9F08A7-85C6-462C-823A-079140BC28AA}">
      <dgm:prSet phldrT="[Texte]" custT="1"/>
      <dgm:spPr>
        <a:solidFill>
          <a:schemeClr val="accent4"/>
        </a:solidFill>
      </dgm:spPr>
      <dgm:t>
        <a:bodyPr/>
        <a:lstStyle/>
        <a:p>
          <a:endParaRPr lang="fr-FR" sz="1400" b="1" dirty="0">
            <a:latin typeface="Century Gothic" panose="020B0502020202020204" pitchFamily="34" charset="0"/>
            <a:cs typeface="Arial" panose="020B0604020202020204" pitchFamily="34" charset="0"/>
          </a:endParaRPr>
        </a:p>
        <a:p>
          <a:r>
            <a:rPr lang="fr-FR" sz="1400" b="1" dirty="0">
              <a:latin typeface="Century Gothic" panose="020B0502020202020204" pitchFamily="34" charset="0"/>
              <a:cs typeface="Arial" panose="020B0604020202020204" pitchFamily="34" charset="0"/>
            </a:rPr>
            <a:t>Communication/Veille sur les activités de la CITES</a:t>
          </a:r>
        </a:p>
        <a:p>
          <a:endParaRPr lang="fr-FR" sz="1400" b="1" dirty="0">
            <a:latin typeface="Century Gothic" panose="020B0502020202020204" pitchFamily="34" charset="0"/>
            <a:cs typeface="Arial" panose="020B0604020202020204" pitchFamily="34" charset="0"/>
          </a:endParaRPr>
        </a:p>
      </dgm:t>
    </dgm:pt>
    <dgm:pt modelId="{09CFCCE0-10BF-4797-A6BF-F6870C54E79A}" type="parTrans" cxnId="{123E9161-AC78-4385-AF4C-254D72BD0AC0}">
      <dgm:prSet/>
      <dgm:spPr/>
      <dgm:t>
        <a:bodyPr/>
        <a:lstStyle/>
        <a:p>
          <a:endParaRPr lang="fr-FR"/>
        </a:p>
      </dgm:t>
    </dgm:pt>
    <dgm:pt modelId="{8CDC96ED-B1A1-4C14-89C2-51F90D43635D}" type="sibTrans" cxnId="{123E9161-AC78-4385-AF4C-254D72BD0AC0}">
      <dgm:prSet/>
      <dgm:spPr/>
      <dgm:t>
        <a:bodyPr/>
        <a:lstStyle/>
        <a:p>
          <a:endParaRPr lang="fr-FR"/>
        </a:p>
      </dgm:t>
    </dgm:pt>
    <dgm:pt modelId="{CCA1A6FB-8D58-4B40-9701-3A0304B4DC10}">
      <dgm:prSet phldrT="[Texte]" custT="1"/>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lang="fr-FR" sz="1400" b="1" dirty="0">
            <a:latin typeface="Tw Cen MT" panose="020B0602020104020603" pitchFamily="34" charset="0"/>
          </a:endParaRPr>
        </a:p>
      </dgm:t>
    </dgm:pt>
    <dgm:pt modelId="{3B433B14-E5E4-4DAE-BE4F-20DB49D1671A}" type="parTrans" cxnId="{66470CF0-DF9E-4862-906D-7A579CBEE003}">
      <dgm:prSet/>
      <dgm:spPr/>
      <dgm:t>
        <a:bodyPr/>
        <a:lstStyle/>
        <a:p>
          <a:endParaRPr lang="fr-FR"/>
        </a:p>
      </dgm:t>
    </dgm:pt>
    <dgm:pt modelId="{8F5C5696-87F4-43CC-A077-8E7706662EE1}" type="sibTrans" cxnId="{66470CF0-DF9E-4862-906D-7A579CBEE003}">
      <dgm:prSet/>
      <dgm:spPr/>
      <dgm:t>
        <a:bodyPr/>
        <a:lstStyle/>
        <a:p>
          <a:endParaRPr lang="fr-FR"/>
        </a:p>
      </dgm:t>
    </dgm:pt>
    <dgm:pt modelId="{62E18D27-A3E3-43F3-8E7C-043F160677C3}">
      <dgm:prSet phldrT="[Texte]" custT="1"/>
      <dgm:spPr>
        <a:solidFill>
          <a:schemeClr val="accent5"/>
        </a:solidFill>
      </dgm:spPr>
      <dgm:t>
        <a:bodyPr/>
        <a:lstStyle/>
        <a:p>
          <a:r>
            <a:rPr lang="fr-FR" sz="1400" b="1" dirty="0">
              <a:latin typeface="Century Gothic" panose="020B0502020202020204" pitchFamily="34" charset="0"/>
              <a:cs typeface="Arial" panose="020B0604020202020204" pitchFamily="34" charset="0"/>
            </a:rPr>
            <a:t>Mobilisation des parties prenantes à l’international</a:t>
          </a:r>
        </a:p>
      </dgm:t>
    </dgm:pt>
    <dgm:pt modelId="{AA7397FA-B505-4EAB-8E19-FAED123D5630}" type="parTrans" cxnId="{0EA12712-3524-426D-BC34-927A9E99C1C4}">
      <dgm:prSet/>
      <dgm:spPr/>
      <dgm:t>
        <a:bodyPr/>
        <a:lstStyle/>
        <a:p>
          <a:endParaRPr lang="fr-FR"/>
        </a:p>
      </dgm:t>
    </dgm:pt>
    <dgm:pt modelId="{D38F8A86-77C7-4D66-A7E1-721372FCCE04}" type="sibTrans" cxnId="{0EA12712-3524-426D-BC34-927A9E99C1C4}">
      <dgm:prSet/>
      <dgm:spPr/>
      <dgm:t>
        <a:bodyPr/>
        <a:lstStyle/>
        <a:p>
          <a:endParaRPr lang="fr-FR"/>
        </a:p>
      </dgm:t>
    </dgm:pt>
    <dgm:pt modelId="{1B94B499-4697-447C-B65E-1CCF6D0E95FE}">
      <dgm:prSet phldrT="[Texte]" custT="1"/>
      <dgm:spPr/>
      <dgm:t>
        <a:bodyPr anchor="ctr"/>
        <a:lstStyle/>
        <a:p>
          <a:r>
            <a:rPr lang="fr-FR" sz="1400" b="1" dirty="0">
              <a:latin typeface="Tw Cen MT" panose="020B0602020104020603" pitchFamily="34" charset="0"/>
              <a:cs typeface="Arial" panose="020B0604020202020204" pitchFamily="34" charset="0"/>
            </a:rPr>
            <a:t>Mobilisation pour obtenir des éléments (Administratifs et techniques) UE pour la délivrance des permis d’importation et les administrations d’Afrique centrale contre les refus injustifiés UE </a:t>
          </a:r>
        </a:p>
      </dgm:t>
    </dgm:pt>
    <dgm:pt modelId="{B33F3A57-42A5-4ACA-A807-D21CC387B865}" type="parTrans" cxnId="{7F3DD692-2FB9-43D5-A9C7-2EBA00841922}">
      <dgm:prSet/>
      <dgm:spPr/>
      <dgm:t>
        <a:bodyPr/>
        <a:lstStyle/>
        <a:p>
          <a:endParaRPr lang="fr-FR"/>
        </a:p>
      </dgm:t>
    </dgm:pt>
    <dgm:pt modelId="{411096A4-023A-4DB2-8D3D-79FA227CC011}" type="sibTrans" cxnId="{7F3DD692-2FB9-43D5-A9C7-2EBA00841922}">
      <dgm:prSet/>
      <dgm:spPr/>
      <dgm:t>
        <a:bodyPr/>
        <a:lstStyle/>
        <a:p>
          <a:endParaRPr lang="fr-FR"/>
        </a:p>
      </dgm:t>
    </dgm:pt>
    <dgm:pt modelId="{9764B5E4-2909-4124-B14D-AFD7DA8D0E19}">
      <dgm:prSet custT="1"/>
      <dgm:spPr/>
      <dgm:t>
        <a:bodyPr/>
        <a:lstStyle/>
        <a:p>
          <a:pPr marL="57150" lvl="1" indent="0" algn="l" defTabSz="444500">
            <a:lnSpc>
              <a:spcPct val="90000"/>
            </a:lnSpc>
            <a:spcBef>
              <a:spcPct val="0"/>
            </a:spcBef>
            <a:spcAft>
              <a:spcPct val="15000"/>
            </a:spcAft>
            <a:buNone/>
          </a:pPr>
          <a:endParaRPr lang="fr-FR" sz="1000" b="1" u="sng" dirty="0">
            <a:latin typeface="Tw Cen MT" panose="020B0602020104020603" pitchFamily="34" charset="0"/>
            <a:cs typeface="Arial" panose="020B0604020202020204" pitchFamily="34" charset="0"/>
          </a:endParaRPr>
        </a:p>
      </dgm:t>
    </dgm:pt>
    <dgm:pt modelId="{506AF5C4-863F-42C5-8B39-A6942025AAEF}" type="parTrans" cxnId="{D5436139-D44A-4EAC-AEB0-2AE34A0AEB71}">
      <dgm:prSet/>
      <dgm:spPr/>
      <dgm:t>
        <a:bodyPr/>
        <a:lstStyle/>
        <a:p>
          <a:endParaRPr lang="fr-FR"/>
        </a:p>
      </dgm:t>
    </dgm:pt>
    <dgm:pt modelId="{22C79D51-FAB7-4A74-96E3-BF044A8A1CB5}" type="sibTrans" cxnId="{D5436139-D44A-4EAC-AEB0-2AE34A0AEB71}">
      <dgm:prSet/>
      <dgm:spPr/>
      <dgm:t>
        <a:bodyPr/>
        <a:lstStyle/>
        <a:p>
          <a:endParaRPr lang="fr-FR"/>
        </a:p>
      </dgm:t>
    </dgm:pt>
    <dgm:pt modelId="{CBD87FC4-2DAC-4588-8857-4339027B04E8}">
      <dgm:prSet custT="1"/>
      <dgm:spPr/>
      <dgm:t>
        <a:bodyPr/>
        <a:lstStyle/>
        <a:p>
          <a:pPr marL="0" indent="0"/>
          <a:r>
            <a:rPr lang="fr-FR" sz="1400" b="1" u="none" dirty="0">
              <a:latin typeface="Tw Cen MT" panose="020B0602020104020603" pitchFamily="34" charset="0"/>
              <a:cs typeface="Arial" panose="020B0604020202020204" pitchFamily="34" charset="0"/>
            </a:rPr>
            <a:t> Soumission des 12 fiches du projet Vulnérabilité à l’UICN</a:t>
          </a:r>
        </a:p>
      </dgm:t>
    </dgm:pt>
    <dgm:pt modelId="{3F4231AB-33ED-4CEC-B710-FA024D9106DF}" type="parTrans" cxnId="{8896928F-867A-4877-B4BF-E4134DB3DE2E}">
      <dgm:prSet/>
      <dgm:spPr/>
      <dgm:t>
        <a:bodyPr/>
        <a:lstStyle/>
        <a:p>
          <a:endParaRPr lang="fr-FR"/>
        </a:p>
      </dgm:t>
    </dgm:pt>
    <dgm:pt modelId="{893E7471-D757-4022-826D-0C2A67E2F758}" type="sibTrans" cxnId="{8896928F-867A-4877-B4BF-E4134DB3DE2E}">
      <dgm:prSet/>
      <dgm:spPr/>
      <dgm:t>
        <a:bodyPr/>
        <a:lstStyle/>
        <a:p>
          <a:endParaRPr lang="fr-FR"/>
        </a:p>
      </dgm:t>
    </dgm:pt>
    <dgm:pt modelId="{0A1C7963-A97B-4577-BF04-ACB3A80F8637}">
      <dgm:prSet custT="1"/>
      <dgm:spPr/>
      <dgm:t>
        <a:bodyPr/>
        <a:lstStyle/>
        <a:p>
          <a:pPr marL="0" indent="0"/>
          <a:r>
            <a:rPr lang="fr-FR" sz="1400" b="1" u="none" dirty="0">
              <a:latin typeface="Tw Cen MT" panose="020B0602020104020603" pitchFamily="34" charset="0"/>
              <a:cs typeface="Arial" panose="020B0604020202020204" pitchFamily="34" charset="0"/>
            </a:rPr>
            <a:t> Mise en œuvre du projet ACNP </a:t>
          </a:r>
        </a:p>
      </dgm:t>
    </dgm:pt>
    <dgm:pt modelId="{50504B21-BE49-4F7B-BC18-E9B785590F51}" type="parTrans" cxnId="{537B21C1-8A0A-4042-AD19-48973174E875}">
      <dgm:prSet/>
      <dgm:spPr/>
      <dgm:t>
        <a:bodyPr/>
        <a:lstStyle/>
        <a:p>
          <a:endParaRPr lang="fr-FR"/>
        </a:p>
      </dgm:t>
    </dgm:pt>
    <dgm:pt modelId="{D08C4F0D-B168-4ACC-BFDC-7E0917127D46}" type="sibTrans" cxnId="{537B21C1-8A0A-4042-AD19-48973174E875}">
      <dgm:prSet/>
      <dgm:spPr/>
      <dgm:t>
        <a:bodyPr/>
        <a:lstStyle/>
        <a:p>
          <a:endParaRPr lang="fr-FR"/>
        </a:p>
      </dgm:t>
    </dgm:pt>
    <dgm:pt modelId="{65190CFC-E9F2-40AD-BC75-469567A4F289}">
      <dgm:prSet custT="1"/>
      <dgm:spPr/>
      <dgm:t>
        <a:bodyPr/>
        <a:lstStyle/>
        <a:p>
          <a:pPr marL="0" indent="0"/>
          <a:r>
            <a:rPr lang="fr-FR" sz="1400" b="1" u="none" dirty="0">
              <a:latin typeface="Tw Cen MT" panose="020B0602020104020603" pitchFamily="34" charset="0"/>
              <a:cs typeface="Arial" panose="020B0604020202020204" pitchFamily="34" charset="0"/>
            </a:rPr>
            <a:t> Coordination du projet RESSAC (Impact économique des décisions CITES)</a:t>
          </a:r>
        </a:p>
      </dgm:t>
    </dgm:pt>
    <dgm:pt modelId="{BCF3AD67-3A77-434A-A200-FAD401F7C829}" type="parTrans" cxnId="{ABCA47DF-099C-46A3-B1C1-FC00A3A368E4}">
      <dgm:prSet/>
      <dgm:spPr/>
      <dgm:t>
        <a:bodyPr/>
        <a:lstStyle/>
        <a:p>
          <a:endParaRPr lang="fr-FR"/>
        </a:p>
      </dgm:t>
    </dgm:pt>
    <dgm:pt modelId="{5832F923-51E4-45A8-A1CD-D8A5F1154322}" type="sibTrans" cxnId="{ABCA47DF-099C-46A3-B1C1-FC00A3A368E4}">
      <dgm:prSet/>
      <dgm:spPr/>
      <dgm:t>
        <a:bodyPr/>
        <a:lstStyle/>
        <a:p>
          <a:endParaRPr lang="fr-FR"/>
        </a:p>
      </dgm:t>
    </dgm:pt>
    <dgm:pt modelId="{F1F0770B-0EC6-4936-89BE-A93963BE2538}">
      <dgm:prSet custT="1"/>
      <dgm:spPr/>
      <dgm:t>
        <a:bodyPr/>
        <a:lstStyle/>
        <a:p>
          <a:pPr marL="0" indent="0"/>
          <a:r>
            <a:rPr lang="fr-FR" sz="1400" b="0" u="none" dirty="0">
              <a:latin typeface="Tw Cen MT" panose="020B0602020104020603" pitchFamily="34" charset="0"/>
              <a:cs typeface="Arial" panose="020B0604020202020204" pitchFamily="34" charset="0"/>
            </a:rPr>
            <a:t> Coordination du projet Padouk </a:t>
          </a:r>
        </a:p>
      </dgm:t>
    </dgm:pt>
    <dgm:pt modelId="{0C6B2916-6572-4E49-A3D8-2BD66EA45501}" type="parTrans" cxnId="{5D10F20D-C1A6-4017-860F-AD4153EDEADE}">
      <dgm:prSet/>
      <dgm:spPr/>
      <dgm:t>
        <a:bodyPr/>
        <a:lstStyle/>
        <a:p>
          <a:endParaRPr lang="fr-FR"/>
        </a:p>
      </dgm:t>
    </dgm:pt>
    <dgm:pt modelId="{362F528E-7E7A-4555-8D97-65202783DBDF}" type="sibTrans" cxnId="{5D10F20D-C1A6-4017-860F-AD4153EDEADE}">
      <dgm:prSet/>
      <dgm:spPr/>
      <dgm:t>
        <a:bodyPr/>
        <a:lstStyle/>
        <a:p>
          <a:endParaRPr lang="fr-FR"/>
        </a:p>
      </dgm:t>
    </dgm:pt>
    <dgm:pt modelId="{C29780CD-24AB-46E7-BDB3-9A99A291667D}">
      <dgm:prSet custT="1"/>
      <dgm:spPr/>
      <dgm:t>
        <a:bodyPr/>
        <a:lstStyle/>
        <a:p>
          <a:pPr marL="57150" indent="0"/>
          <a:endParaRPr lang="fr-FR" sz="1000" b="0" u="none" dirty="0">
            <a:latin typeface="Tw Cen MT" panose="020B0602020104020603" pitchFamily="34" charset="0"/>
            <a:cs typeface="Arial" panose="020B0604020202020204" pitchFamily="34" charset="0"/>
          </a:endParaRPr>
        </a:p>
      </dgm:t>
    </dgm:pt>
    <dgm:pt modelId="{CAEB451D-EA9A-40D6-A3D3-A58004CCD216}" type="parTrans" cxnId="{86CAE9DB-D462-461F-9BB6-D0AD29C1CB32}">
      <dgm:prSet/>
      <dgm:spPr/>
      <dgm:t>
        <a:bodyPr/>
        <a:lstStyle/>
        <a:p>
          <a:endParaRPr lang="fr-FR"/>
        </a:p>
      </dgm:t>
    </dgm:pt>
    <dgm:pt modelId="{BE2B53B9-44D2-49C7-B6B9-9DFB76681AAF}" type="sibTrans" cxnId="{86CAE9DB-D462-461F-9BB6-D0AD29C1CB32}">
      <dgm:prSet/>
      <dgm:spPr/>
      <dgm:t>
        <a:bodyPr/>
        <a:lstStyle/>
        <a:p>
          <a:endParaRPr lang="fr-FR"/>
        </a:p>
      </dgm:t>
    </dgm:pt>
    <dgm:pt modelId="{37EEF0D8-5FE2-42B1-B3B9-461DDC9D939D}">
      <dgm:prSet custT="1"/>
      <dgm:spPr/>
      <dgm:t>
        <a:bodyPr/>
        <a:lstStyle/>
        <a:p>
          <a:r>
            <a:rPr lang="fr-FR" sz="1400" b="1" dirty="0">
              <a:latin typeface="Tw Cen MT" panose="020B0602020104020603" pitchFamily="34" charset="0"/>
            </a:rPr>
            <a:t>Suivi des quotas, délivrance permis CITES export/import</a:t>
          </a:r>
        </a:p>
      </dgm:t>
    </dgm:pt>
    <dgm:pt modelId="{68114342-29E7-40E2-8672-3C38F2E05664}" type="parTrans" cxnId="{CF1E28E5-D990-4F33-A475-F69D7CBE7545}">
      <dgm:prSet/>
      <dgm:spPr/>
      <dgm:t>
        <a:bodyPr/>
        <a:lstStyle/>
        <a:p>
          <a:endParaRPr lang="fr-FR"/>
        </a:p>
      </dgm:t>
    </dgm:pt>
    <dgm:pt modelId="{59F5F59E-FBFC-4D45-99A2-F0A2F10C4A80}" type="sibTrans" cxnId="{CF1E28E5-D990-4F33-A475-F69D7CBE7545}">
      <dgm:prSet/>
      <dgm:spPr/>
      <dgm:t>
        <a:bodyPr/>
        <a:lstStyle/>
        <a:p>
          <a:endParaRPr lang="fr-FR"/>
        </a:p>
      </dgm:t>
    </dgm:pt>
    <dgm:pt modelId="{953B8645-D56E-456C-B2BB-23B82170B64A}">
      <dgm:prSet custT="1"/>
      <dgm:spPr/>
      <dgm:t>
        <a:bodyPr/>
        <a:lstStyle/>
        <a:p>
          <a:pPr marL="114300" lvl="1" indent="0" defTabSz="622300">
            <a:lnSpc>
              <a:spcPct val="90000"/>
            </a:lnSpc>
            <a:spcBef>
              <a:spcPct val="0"/>
            </a:spcBef>
            <a:spcAft>
              <a:spcPct val="15000"/>
            </a:spcAft>
            <a:buNone/>
          </a:pPr>
          <a:endParaRPr lang="fr-FR" sz="1400" dirty="0">
            <a:latin typeface="Tw Cen MT" panose="020B0602020104020603" pitchFamily="34" charset="0"/>
          </a:endParaRPr>
        </a:p>
      </dgm:t>
    </dgm:pt>
    <dgm:pt modelId="{C4CCAEA6-F2C7-4495-9269-10D8ABBFF5CE}" type="parTrans" cxnId="{56CFF5E1-378A-45DF-8CD1-87BFA4A4B991}">
      <dgm:prSet/>
      <dgm:spPr/>
      <dgm:t>
        <a:bodyPr/>
        <a:lstStyle/>
        <a:p>
          <a:endParaRPr lang="fr-FR"/>
        </a:p>
      </dgm:t>
    </dgm:pt>
    <dgm:pt modelId="{F00EC1FB-606F-4EE4-95C2-A97E5166B22B}" type="sibTrans" cxnId="{56CFF5E1-378A-45DF-8CD1-87BFA4A4B991}">
      <dgm:prSet/>
      <dgm:spPr/>
      <dgm:t>
        <a:bodyPr/>
        <a:lstStyle/>
        <a:p>
          <a:endParaRPr lang="fr-FR"/>
        </a:p>
      </dgm:t>
    </dgm:pt>
    <dgm:pt modelId="{2DCA1870-8130-440B-BA7A-52607D3DC1C1}">
      <dgm:prSet custT="1"/>
      <dgm:spPr/>
      <dgm:t>
        <a:bodyPr/>
        <a:lstStyle/>
        <a:p>
          <a:pPr marL="57150" lvl="1" indent="0" defTabSz="488950">
            <a:lnSpc>
              <a:spcPct val="90000"/>
            </a:lnSpc>
            <a:spcBef>
              <a:spcPct val="0"/>
            </a:spcBef>
            <a:spcAft>
              <a:spcPct val="15000"/>
            </a:spcAft>
            <a:buNone/>
          </a:pPr>
          <a:endParaRPr lang="fr-FR" sz="1100" dirty="0">
            <a:latin typeface="Tw Cen MT" panose="020B0602020104020603" pitchFamily="34" charset="0"/>
          </a:endParaRPr>
        </a:p>
      </dgm:t>
    </dgm:pt>
    <dgm:pt modelId="{8DDF036D-A9C5-4B15-986B-411BCA27E446}" type="parTrans" cxnId="{A40B15B7-2D7A-4C2B-8D9A-AC06958D1A2E}">
      <dgm:prSet/>
      <dgm:spPr/>
      <dgm:t>
        <a:bodyPr/>
        <a:lstStyle/>
        <a:p>
          <a:endParaRPr lang="fr-FR"/>
        </a:p>
      </dgm:t>
    </dgm:pt>
    <dgm:pt modelId="{5EFC79D7-7F52-4821-A115-F9683F412600}" type="sibTrans" cxnId="{A40B15B7-2D7A-4C2B-8D9A-AC06958D1A2E}">
      <dgm:prSet/>
      <dgm:spPr/>
      <dgm:t>
        <a:bodyPr/>
        <a:lstStyle/>
        <a:p>
          <a:endParaRPr lang="fr-FR"/>
        </a:p>
      </dgm:t>
    </dgm:pt>
    <dgm:pt modelId="{891F858B-1251-4781-9168-791F6ED30EE9}">
      <dgm:prSet custT="1"/>
      <dgm:spPr/>
      <dgm:t>
        <a:bodyPr/>
        <a:lstStyle/>
        <a:p>
          <a:r>
            <a:rPr lang="fr-FR" sz="1400" dirty="0">
              <a:latin typeface="Tw Cen MT" panose="020B0602020104020603" pitchFamily="34" charset="0"/>
              <a:cs typeface="Arial" panose="020B0604020202020204" pitchFamily="34" charset="0"/>
            </a:rPr>
            <a:t>Préparation des parties en vue de l’action pour le retrait du </a:t>
          </a:r>
          <a:r>
            <a:rPr lang="fr-FR" sz="1400" dirty="0" err="1">
              <a:latin typeface="Tw Cen MT" panose="020B0602020104020603" pitchFamily="34" charset="0"/>
              <a:cs typeface="Arial" panose="020B0604020202020204" pitchFamily="34" charset="0"/>
            </a:rPr>
            <a:t>padouk</a:t>
          </a:r>
          <a:r>
            <a:rPr lang="fr-FR" sz="1400" dirty="0">
              <a:latin typeface="Tw Cen MT" panose="020B0602020104020603" pitchFamily="34" charset="0"/>
              <a:cs typeface="Arial" panose="020B0604020202020204" pitchFamily="34" charset="0"/>
            </a:rPr>
            <a:t> de l’annexe II de la convention </a:t>
          </a:r>
          <a:r>
            <a:rPr lang="fr-FR" sz="1400" dirty="0">
              <a:latin typeface="Tw Cen MT" panose="020B0602020104020603" pitchFamily="34" charset="0"/>
              <a:cs typeface="Arial" panose="020B0604020202020204" pitchFamily="34" charset="0"/>
              <a:sym typeface="Wingdings" panose="05000000000000000000" pitchFamily="2" charset="2"/>
            </a:rPr>
            <a:t></a:t>
          </a:r>
          <a:r>
            <a:rPr lang="fr-FR" sz="1400" dirty="0">
              <a:latin typeface="Tw Cen MT" panose="020B0602020104020603" pitchFamily="34" charset="0"/>
              <a:cs typeface="Arial" panose="020B0604020202020204" pitchFamily="34" charset="0"/>
            </a:rPr>
            <a:t> COP26 </a:t>
          </a:r>
          <a:r>
            <a:rPr lang="fr-FR" sz="1400" dirty="0">
              <a:latin typeface="Tw Cen MT" panose="020B0602020104020603" pitchFamily="34" charset="0"/>
              <a:cs typeface="Arial" panose="020B0604020202020204" pitchFamily="34" charset="0"/>
              <a:sym typeface="Wingdings" panose="05000000000000000000" pitchFamily="2" charset="2"/>
            </a:rPr>
            <a:t></a:t>
          </a:r>
          <a:r>
            <a:rPr lang="fr-FR" sz="1400" dirty="0">
              <a:latin typeface="Tw Cen MT" panose="020B0602020104020603" pitchFamily="34" charset="0"/>
              <a:cs typeface="Arial" panose="020B0604020202020204" pitchFamily="34" charset="0"/>
            </a:rPr>
            <a:t>2025 ?</a:t>
          </a:r>
        </a:p>
      </dgm:t>
    </dgm:pt>
    <dgm:pt modelId="{4D1323D9-0485-4225-8A1B-0D9A6B2AF06C}" type="parTrans" cxnId="{DC75ED2E-C8B1-459A-B14A-035ACD97CF95}">
      <dgm:prSet/>
      <dgm:spPr/>
      <dgm:t>
        <a:bodyPr/>
        <a:lstStyle/>
        <a:p>
          <a:endParaRPr lang="fr-FR"/>
        </a:p>
      </dgm:t>
    </dgm:pt>
    <dgm:pt modelId="{E380B1E3-29DB-475B-BC30-DF369000EECF}" type="sibTrans" cxnId="{DC75ED2E-C8B1-459A-B14A-035ACD97CF95}">
      <dgm:prSet/>
      <dgm:spPr/>
      <dgm:t>
        <a:bodyPr/>
        <a:lstStyle/>
        <a:p>
          <a:endParaRPr lang="fr-FR"/>
        </a:p>
      </dgm:t>
    </dgm:pt>
    <dgm:pt modelId="{68919B2C-29D0-45A1-A584-64D03B20BF2D}">
      <dgm:prSet custT="1"/>
      <dgm:spPr/>
      <dgm:t>
        <a:bodyPr/>
        <a:lstStyle/>
        <a:p>
          <a:r>
            <a:rPr lang="fr-FR" sz="1400" dirty="0">
              <a:latin typeface="Tw Cen MT" panose="020B0602020104020603" pitchFamily="34" charset="0"/>
              <a:cs typeface="Arial" panose="020B0604020202020204" pitchFamily="34" charset="0"/>
            </a:rPr>
            <a:t>Participation au Comité pour les plantes (8-14 juillet 2024) et au Comité permanent (3-9 février 2025)</a:t>
          </a:r>
        </a:p>
      </dgm:t>
    </dgm:pt>
    <dgm:pt modelId="{65F6881B-EDDB-4F58-B656-4D4B27D81C45}" type="parTrans" cxnId="{60BF4206-8FED-484A-A8E0-38632835DB4A}">
      <dgm:prSet/>
      <dgm:spPr/>
      <dgm:t>
        <a:bodyPr/>
        <a:lstStyle/>
        <a:p>
          <a:endParaRPr lang="fr-FR"/>
        </a:p>
      </dgm:t>
    </dgm:pt>
    <dgm:pt modelId="{9BAEEC40-D184-4687-A7D6-57F3FCA4214A}" type="sibTrans" cxnId="{60BF4206-8FED-484A-A8E0-38632835DB4A}">
      <dgm:prSet/>
      <dgm:spPr/>
      <dgm:t>
        <a:bodyPr/>
        <a:lstStyle/>
        <a:p>
          <a:endParaRPr lang="fr-FR"/>
        </a:p>
      </dgm:t>
    </dgm:pt>
    <dgm:pt modelId="{63CA4227-CFAA-4B42-937E-D0946F972F66}">
      <dgm:prSet custT="1"/>
      <dgm:spPr/>
      <dgm:t>
        <a:bodyPr/>
        <a:lstStyle/>
        <a:p>
          <a:r>
            <a:rPr lang="fr-FR" sz="1400" dirty="0">
              <a:latin typeface="Tw Cen MT" panose="020B0602020104020603" pitchFamily="34" charset="0"/>
              <a:cs typeface="Arial" panose="020B0604020202020204" pitchFamily="34" charset="0"/>
            </a:rPr>
            <a:t>Q/R des membres </a:t>
          </a:r>
        </a:p>
      </dgm:t>
    </dgm:pt>
    <dgm:pt modelId="{DB988DB8-8033-42D0-9590-CD1CF0AFE9B5}" type="parTrans" cxnId="{E86A697A-4607-4028-B3E2-05BAF3371E4C}">
      <dgm:prSet/>
      <dgm:spPr/>
      <dgm:t>
        <a:bodyPr/>
        <a:lstStyle/>
        <a:p>
          <a:endParaRPr lang="fr-FR"/>
        </a:p>
      </dgm:t>
    </dgm:pt>
    <dgm:pt modelId="{84B7DA7E-9BAD-4B6D-9446-6A6768374ACA}" type="sibTrans" cxnId="{E86A697A-4607-4028-B3E2-05BAF3371E4C}">
      <dgm:prSet/>
      <dgm:spPr/>
      <dgm:t>
        <a:bodyPr/>
        <a:lstStyle/>
        <a:p>
          <a:endParaRPr lang="fr-FR"/>
        </a:p>
      </dgm:t>
    </dgm:pt>
    <dgm:pt modelId="{DA925646-AF5E-4966-812B-6DBE950C454C}">
      <dgm:prSet custT="1"/>
      <dgm:spPr/>
      <dgm:t>
        <a:bodyPr/>
        <a:lstStyle/>
        <a:p>
          <a:r>
            <a:rPr lang="fr-FR" sz="1400" dirty="0">
              <a:latin typeface="Tw Cen MT" panose="020B0602020104020603" pitchFamily="34" charset="0"/>
              <a:cs typeface="Arial" panose="020B0604020202020204" pitchFamily="34" charset="0"/>
            </a:rPr>
            <a:t>Communication sur les modalités de gestion des forêts en Afrique centrale </a:t>
          </a:r>
        </a:p>
      </dgm:t>
    </dgm:pt>
    <dgm:pt modelId="{0D30253B-08DE-416F-9A60-6BD5FD586B69}" type="parTrans" cxnId="{E5BA77A1-9DF2-437B-BC83-6F88D3EAF846}">
      <dgm:prSet/>
      <dgm:spPr/>
      <dgm:t>
        <a:bodyPr/>
        <a:lstStyle/>
        <a:p>
          <a:endParaRPr lang="fr-FR"/>
        </a:p>
      </dgm:t>
    </dgm:pt>
    <dgm:pt modelId="{8D7EF0C8-7E4C-46CA-B4DE-5B74E13911D0}" type="sibTrans" cxnId="{E5BA77A1-9DF2-437B-BC83-6F88D3EAF846}">
      <dgm:prSet/>
      <dgm:spPr/>
      <dgm:t>
        <a:bodyPr/>
        <a:lstStyle/>
        <a:p>
          <a:endParaRPr lang="fr-FR"/>
        </a:p>
      </dgm:t>
    </dgm:pt>
    <dgm:pt modelId="{DF28513F-E98F-4C59-BAD0-D35DD14F27B0}">
      <dgm:prSet custT="1"/>
      <dgm:spPr/>
      <dgm:t>
        <a:bodyPr/>
        <a:lstStyle/>
        <a:p>
          <a:endParaRPr lang="fr-FR" sz="1100" dirty="0">
            <a:latin typeface="Tw Cen MT" panose="020B0602020104020603" pitchFamily="34" charset="0"/>
            <a:cs typeface="Arial" panose="020B0604020202020204" pitchFamily="34" charset="0"/>
          </a:endParaRPr>
        </a:p>
      </dgm:t>
    </dgm:pt>
    <dgm:pt modelId="{2E7EDCBA-6073-4755-B9DF-6D3C67B5C065}" type="parTrans" cxnId="{B23FBCD7-D25C-4994-A076-1146495C5AF6}">
      <dgm:prSet/>
      <dgm:spPr/>
      <dgm:t>
        <a:bodyPr/>
        <a:lstStyle/>
        <a:p>
          <a:endParaRPr lang="fr-FR"/>
        </a:p>
      </dgm:t>
    </dgm:pt>
    <dgm:pt modelId="{B17082E5-B852-48C9-9689-2ABD3D7321D8}" type="sibTrans" cxnId="{B23FBCD7-D25C-4994-A076-1146495C5AF6}">
      <dgm:prSet/>
      <dgm:spPr/>
      <dgm:t>
        <a:bodyPr/>
        <a:lstStyle/>
        <a:p>
          <a:endParaRPr lang="fr-FR"/>
        </a:p>
      </dgm:t>
    </dgm:pt>
    <dgm:pt modelId="{F86CA448-9519-4681-BD14-48BB3BD9765E}">
      <dgm:prSet custT="1"/>
      <dgm:spPr/>
      <dgm:t>
        <a:bodyPr/>
        <a:lstStyle/>
        <a:p>
          <a:pPr marL="0" indent="0"/>
          <a:r>
            <a:rPr lang="fr-FR" sz="1400" b="0" u="none" dirty="0">
              <a:latin typeface="Tw Cen MT" panose="020B0602020104020603" pitchFamily="34" charset="0"/>
              <a:cs typeface="Arial" panose="020B0604020202020204" pitchFamily="34" charset="0"/>
            </a:rPr>
            <a:t> Montage de projets </a:t>
          </a:r>
        </a:p>
      </dgm:t>
    </dgm:pt>
    <dgm:pt modelId="{87F248B3-CE42-463E-92E0-6D0B82B665C4}" type="parTrans" cxnId="{EA8BDB36-223F-490A-93A2-0BC1F4EB957D}">
      <dgm:prSet/>
      <dgm:spPr/>
      <dgm:t>
        <a:bodyPr/>
        <a:lstStyle/>
        <a:p>
          <a:endParaRPr lang="fr-FR"/>
        </a:p>
      </dgm:t>
    </dgm:pt>
    <dgm:pt modelId="{AD442DB0-C4F9-4386-9F4C-F10D214BE5E8}" type="sibTrans" cxnId="{EA8BDB36-223F-490A-93A2-0BC1F4EB957D}">
      <dgm:prSet/>
      <dgm:spPr/>
      <dgm:t>
        <a:bodyPr/>
        <a:lstStyle/>
        <a:p>
          <a:endParaRPr lang="fr-FR"/>
        </a:p>
      </dgm:t>
    </dgm:pt>
    <dgm:pt modelId="{BDAC6CB3-0D94-4B68-9BA1-9E0704FCC886}">
      <dgm:prSet phldrT="[Texte]" custT="1"/>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400" b="1" dirty="0">
              <a:latin typeface="Tw Cen MT" panose="020B0602020104020603" pitchFamily="34" charset="0"/>
            </a:rPr>
            <a:t>Interactions avec le Scientific </a:t>
          </a:r>
          <a:r>
            <a:rPr lang="fr-FR" sz="1400" b="1" dirty="0" err="1">
              <a:latin typeface="Tw Cen MT" panose="020B0602020104020603" pitchFamily="34" charset="0"/>
            </a:rPr>
            <a:t>Review</a:t>
          </a:r>
          <a:r>
            <a:rPr lang="fr-FR" sz="1400" b="1" dirty="0">
              <a:latin typeface="Tw Cen MT" panose="020B0602020104020603" pitchFamily="34" charset="0"/>
            </a:rPr>
            <a:t> Group de l'Union européenne, les organes de gestion et les autorités scientifiques de l'UE</a:t>
          </a:r>
          <a:endParaRPr lang="fr-FR" sz="1400" dirty="0">
            <a:latin typeface="Tw Cen MT" panose="020B0602020104020603" pitchFamily="34" charset="0"/>
          </a:endParaRPr>
        </a:p>
      </dgm:t>
    </dgm:pt>
    <dgm:pt modelId="{1937BD31-5F26-48D6-9D68-253634E293D6}" type="parTrans" cxnId="{D860A350-B359-4CE1-87C0-B0ACEA8C3A42}">
      <dgm:prSet/>
      <dgm:spPr/>
      <dgm:t>
        <a:bodyPr/>
        <a:lstStyle/>
        <a:p>
          <a:endParaRPr lang="fr-FR"/>
        </a:p>
      </dgm:t>
    </dgm:pt>
    <dgm:pt modelId="{8229EC60-D8CA-42AB-ADD8-0445683CFDD4}" type="sibTrans" cxnId="{D860A350-B359-4CE1-87C0-B0ACEA8C3A42}">
      <dgm:prSet/>
      <dgm:spPr/>
      <dgm:t>
        <a:bodyPr/>
        <a:lstStyle/>
        <a:p>
          <a:endParaRPr lang="fr-FR"/>
        </a:p>
      </dgm:t>
    </dgm:pt>
    <dgm:pt modelId="{DF9A431F-B00E-4BAB-951D-90E7AD7DDF59}">
      <dgm:prSet phldrT="[Texte]" custT="1"/>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lang="fr-FR" sz="1400" dirty="0">
            <a:latin typeface="Tw Cen MT" panose="020B0602020104020603" pitchFamily="34" charset="0"/>
          </a:endParaRPr>
        </a:p>
      </dgm:t>
    </dgm:pt>
    <dgm:pt modelId="{02D474D7-1635-4A35-8754-8646171EE90D}" type="parTrans" cxnId="{111EEF0C-7819-4B59-B905-94847DA8B072}">
      <dgm:prSet/>
      <dgm:spPr/>
      <dgm:t>
        <a:bodyPr/>
        <a:lstStyle/>
        <a:p>
          <a:endParaRPr lang="fr-FR"/>
        </a:p>
      </dgm:t>
    </dgm:pt>
    <dgm:pt modelId="{2DC7F07C-DC73-43A4-9823-AD39AAF52F37}" type="sibTrans" cxnId="{111EEF0C-7819-4B59-B905-94847DA8B072}">
      <dgm:prSet/>
      <dgm:spPr/>
      <dgm:t>
        <a:bodyPr/>
        <a:lstStyle/>
        <a:p>
          <a:endParaRPr lang="fr-FR"/>
        </a:p>
      </dgm:t>
    </dgm:pt>
    <dgm:pt modelId="{96176A2F-9F65-40A1-B976-675ACD20B02D}">
      <dgm:prSet phldrT="[Texte]" custT="1"/>
      <dgm:spPr/>
      <dgm:t>
        <a:bodyPr anchor="ctr"/>
        <a:lstStyle/>
        <a:p>
          <a:endParaRPr lang="fr-FR" sz="1400" b="1" dirty="0">
            <a:latin typeface="Tw Cen MT" panose="020B0602020104020603" pitchFamily="34" charset="0"/>
            <a:cs typeface="Arial" panose="020B0604020202020204" pitchFamily="34" charset="0"/>
          </a:endParaRPr>
        </a:p>
      </dgm:t>
    </dgm:pt>
    <dgm:pt modelId="{64E75EB6-8F72-4461-B1D9-E4F7BC9332EF}" type="parTrans" cxnId="{7F79B36C-BD7F-4848-A15C-E5E6E25DA0A4}">
      <dgm:prSet/>
      <dgm:spPr/>
      <dgm:t>
        <a:bodyPr/>
        <a:lstStyle/>
        <a:p>
          <a:endParaRPr lang="fr-FR"/>
        </a:p>
      </dgm:t>
    </dgm:pt>
    <dgm:pt modelId="{AFED6A63-C58C-44B7-8196-F73D59542A80}" type="sibTrans" cxnId="{7F79B36C-BD7F-4848-A15C-E5E6E25DA0A4}">
      <dgm:prSet/>
      <dgm:spPr/>
      <dgm:t>
        <a:bodyPr/>
        <a:lstStyle/>
        <a:p>
          <a:endParaRPr lang="fr-FR"/>
        </a:p>
      </dgm:t>
    </dgm:pt>
    <dgm:pt modelId="{42B3FFEF-C896-4461-AF28-C45284E00253}">
      <dgm:prSet phldrT="[Texte]" custT="1"/>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lang="fr-FR" sz="1400" b="1" dirty="0">
            <a:latin typeface="Tw Cen MT" panose="020B0602020104020603" pitchFamily="34" charset="0"/>
          </a:endParaRPr>
        </a:p>
      </dgm:t>
    </dgm:pt>
    <dgm:pt modelId="{B482AED9-6C1F-489F-A4CB-AD874C228299}" type="parTrans" cxnId="{9BF2954D-45DA-479B-8ECA-698CA9DEE818}">
      <dgm:prSet/>
      <dgm:spPr/>
      <dgm:t>
        <a:bodyPr/>
        <a:lstStyle/>
        <a:p>
          <a:endParaRPr lang="fr-FR"/>
        </a:p>
      </dgm:t>
    </dgm:pt>
    <dgm:pt modelId="{490D565D-E55A-40E0-B713-1FAA8DA18D98}" type="sibTrans" cxnId="{9BF2954D-45DA-479B-8ECA-698CA9DEE818}">
      <dgm:prSet/>
      <dgm:spPr/>
      <dgm:t>
        <a:bodyPr/>
        <a:lstStyle/>
        <a:p>
          <a:endParaRPr lang="fr-FR"/>
        </a:p>
      </dgm:t>
    </dgm:pt>
    <dgm:pt modelId="{CCC604D9-8B14-454C-91F1-480D5ECFE07C}">
      <dgm:prSet phldrT="[Texte]" custT="1"/>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lang="fr-FR" sz="1400" dirty="0">
            <a:latin typeface="Tw Cen MT" panose="020B0602020104020603" pitchFamily="34" charset="0"/>
          </a:endParaRPr>
        </a:p>
      </dgm:t>
    </dgm:pt>
    <dgm:pt modelId="{62F45C7C-0188-40F7-9A6F-D4A841076461}" type="parTrans" cxnId="{56635BF5-2260-4778-B742-DD7FF94240CE}">
      <dgm:prSet/>
      <dgm:spPr/>
      <dgm:t>
        <a:bodyPr/>
        <a:lstStyle/>
        <a:p>
          <a:endParaRPr lang="fr-FR"/>
        </a:p>
      </dgm:t>
    </dgm:pt>
    <dgm:pt modelId="{EF8B31D1-63CD-436C-8422-7BBC5B6D2D2C}" type="sibTrans" cxnId="{56635BF5-2260-4778-B742-DD7FF94240CE}">
      <dgm:prSet/>
      <dgm:spPr/>
      <dgm:t>
        <a:bodyPr/>
        <a:lstStyle/>
        <a:p>
          <a:endParaRPr lang="fr-FR"/>
        </a:p>
      </dgm:t>
    </dgm:pt>
    <dgm:pt modelId="{C5BBFBCE-4AD7-4B9A-B156-315664BCDFE8}">
      <dgm:prSet phldrT="[Texte]" custT="1"/>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400" dirty="0">
              <a:latin typeface="Tw Cen MT" panose="020B0602020104020603" pitchFamily="34" charset="0"/>
            </a:rPr>
            <a:t>Surveillance des classifications, analyse des documents,  échanges </a:t>
          </a:r>
        </a:p>
        <a:p>
          <a:pPr marL="0" marR="0" lvl="0" indent="0" defTabSz="914400" eaLnBrk="1" fontAlgn="auto" latinLnBrk="0" hangingPunct="1">
            <a:lnSpc>
              <a:spcPct val="100000"/>
            </a:lnSpc>
            <a:spcBef>
              <a:spcPts val="0"/>
            </a:spcBef>
            <a:spcAft>
              <a:spcPts val="0"/>
            </a:spcAft>
            <a:buClrTx/>
            <a:buSzTx/>
            <a:buFontTx/>
            <a:buNone/>
            <a:tabLst/>
            <a:defRPr/>
          </a:pPr>
          <a:endParaRPr lang="fr-FR" sz="1400" dirty="0">
            <a:latin typeface="Tw Cen MT" panose="020B0602020104020603" pitchFamily="34" charset="0"/>
          </a:endParaRPr>
        </a:p>
      </dgm:t>
    </dgm:pt>
    <dgm:pt modelId="{C711C9CC-721C-4B5A-99C5-B9C10A2FB029}" type="parTrans" cxnId="{6B5BF998-D4D3-4CB0-966A-32FD17105220}">
      <dgm:prSet/>
      <dgm:spPr/>
      <dgm:t>
        <a:bodyPr/>
        <a:lstStyle/>
        <a:p>
          <a:endParaRPr lang="fr-FR"/>
        </a:p>
      </dgm:t>
    </dgm:pt>
    <dgm:pt modelId="{532DE979-ECA3-4CB3-B194-56294E5CA2E8}" type="sibTrans" cxnId="{6B5BF998-D4D3-4CB0-966A-32FD17105220}">
      <dgm:prSet/>
      <dgm:spPr/>
      <dgm:t>
        <a:bodyPr/>
        <a:lstStyle/>
        <a:p>
          <a:endParaRPr lang="fr-FR"/>
        </a:p>
      </dgm:t>
    </dgm:pt>
    <dgm:pt modelId="{87EBD955-69DF-4A73-B4AB-F43400AC558E}">
      <dgm:prSet custT="1"/>
      <dgm:spPr/>
      <dgm:t>
        <a:bodyPr/>
        <a:lstStyle/>
        <a:p>
          <a:pPr marL="0" indent="0"/>
          <a:r>
            <a:rPr lang="fr-FR" sz="1400" b="1" u="none" dirty="0">
              <a:latin typeface="Tw Cen MT" panose="020B0602020104020603" pitchFamily="34" charset="0"/>
              <a:cs typeface="Arial" panose="020B0604020202020204" pitchFamily="34" charset="0"/>
            </a:rPr>
            <a:t> Préparation de plan de gestion pour l’okoumé et l’ayous</a:t>
          </a:r>
        </a:p>
      </dgm:t>
    </dgm:pt>
    <dgm:pt modelId="{30B69CBA-44EE-4626-9CD4-91E78DF42413}" type="parTrans" cxnId="{D7A885C0-797B-465D-83CA-955927AF0865}">
      <dgm:prSet/>
      <dgm:spPr/>
      <dgm:t>
        <a:bodyPr/>
        <a:lstStyle/>
        <a:p>
          <a:endParaRPr lang="fr-FR"/>
        </a:p>
      </dgm:t>
    </dgm:pt>
    <dgm:pt modelId="{A086677C-013A-4566-90F0-E4D605D4D996}" type="sibTrans" cxnId="{D7A885C0-797B-465D-83CA-955927AF0865}">
      <dgm:prSet/>
      <dgm:spPr/>
      <dgm:t>
        <a:bodyPr/>
        <a:lstStyle/>
        <a:p>
          <a:endParaRPr lang="fr-FR"/>
        </a:p>
      </dgm:t>
    </dgm:pt>
    <dgm:pt modelId="{C4598393-1C3B-44A2-B807-2E741C7A14FF}">
      <dgm:prSet custT="1"/>
      <dgm:spPr/>
      <dgm:t>
        <a:bodyPr/>
        <a:lstStyle/>
        <a:p>
          <a:pPr marL="0" indent="0"/>
          <a:endParaRPr lang="fr-FR" sz="1400" b="1" u="none" dirty="0">
            <a:latin typeface="Tw Cen MT" panose="020B0602020104020603" pitchFamily="34" charset="0"/>
            <a:cs typeface="Arial" panose="020B0604020202020204" pitchFamily="34" charset="0"/>
          </a:endParaRPr>
        </a:p>
      </dgm:t>
    </dgm:pt>
    <dgm:pt modelId="{D44CDD94-DEE1-4023-9CA8-2A4C0BD0AB16}" type="parTrans" cxnId="{A6D22466-69D5-4846-9865-69F93730A29A}">
      <dgm:prSet/>
      <dgm:spPr/>
      <dgm:t>
        <a:bodyPr/>
        <a:lstStyle/>
        <a:p>
          <a:endParaRPr lang="fr-FR"/>
        </a:p>
      </dgm:t>
    </dgm:pt>
    <dgm:pt modelId="{6B609583-5AED-4BE4-9991-C5D6BB61D56E}" type="sibTrans" cxnId="{A6D22466-69D5-4846-9865-69F93730A29A}">
      <dgm:prSet/>
      <dgm:spPr/>
      <dgm:t>
        <a:bodyPr/>
        <a:lstStyle/>
        <a:p>
          <a:endParaRPr lang="fr-FR"/>
        </a:p>
      </dgm:t>
    </dgm:pt>
    <dgm:pt modelId="{665D49D0-0005-4E05-B878-89409972D70D}">
      <dgm:prSet phldrT="[Texte]" custT="1"/>
      <dgm:spPr/>
      <dgm:t>
        <a:bodyPr anchor="ctr"/>
        <a:lstStyle/>
        <a:p>
          <a:r>
            <a:rPr lang="fr-FR" sz="1400" b="1" dirty="0">
              <a:latin typeface="Tw Cen MT" panose="020B0602020104020603" pitchFamily="34" charset="0"/>
            </a:rPr>
            <a:t>Suivi de la mise en place l’autorité scientifique en R. Congo </a:t>
          </a:r>
        </a:p>
      </dgm:t>
    </dgm:pt>
    <dgm:pt modelId="{E271382B-A265-477E-8E7A-96672094A0C5}" type="parTrans" cxnId="{BE28271F-BB07-4426-82D2-DF7C37A8F30F}">
      <dgm:prSet/>
      <dgm:spPr/>
      <dgm:t>
        <a:bodyPr/>
        <a:lstStyle/>
        <a:p>
          <a:endParaRPr lang="fr-FR"/>
        </a:p>
      </dgm:t>
    </dgm:pt>
    <dgm:pt modelId="{5117887B-0E36-4498-80C0-43F068A8C0DF}" type="sibTrans" cxnId="{BE28271F-BB07-4426-82D2-DF7C37A8F30F}">
      <dgm:prSet/>
      <dgm:spPr/>
      <dgm:t>
        <a:bodyPr/>
        <a:lstStyle/>
        <a:p>
          <a:endParaRPr lang="fr-FR"/>
        </a:p>
      </dgm:t>
    </dgm:pt>
    <dgm:pt modelId="{945C6D72-7F00-44D0-BA09-1B403792F218}" type="pres">
      <dgm:prSet presAssocID="{F2CE0D08-417E-4A95-B77C-3F320D9DBA27}" presName="Name0" presStyleCnt="0">
        <dgm:presLayoutVars>
          <dgm:dir/>
          <dgm:animLvl val="lvl"/>
          <dgm:resizeHandles val="exact"/>
        </dgm:presLayoutVars>
      </dgm:prSet>
      <dgm:spPr/>
    </dgm:pt>
    <dgm:pt modelId="{1FC78DDB-2753-47B2-A50A-47689021E522}" type="pres">
      <dgm:prSet presAssocID="{59E6E0A1-4AAF-4930-9DF8-7A4742D9148E}" presName="linNode" presStyleCnt="0"/>
      <dgm:spPr/>
    </dgm:pt>
    <dgm:pt modelId="{7D46F652-AD9C-4150-B591-68879D28E714}" type="pres">
      <dgm:prSet presAssocID="{59E6E0A1-4AAF-4930-9DF8-7A4742D9148E}" presName="parentText" presStyleLbl="node1" presStyleIdx="0" presStyleCnt="4" custScaleX="115456">
        <dgm:presLayoutVars>
          <dgm:chMax val="1"/>
          <dgm:bulletEnabled val="1"/>
        </dgm:presLayoutVars>
      </dgm:prSet>
      <dgm:spPr/>
    </dgm:pt>
    <dgm:pt modelId="{22DF27A4-A7BE-4FAE-B881-A8998F491E28}" type="pres">
      <dgm:prSet presAssocID="{59E6E0A1-4AAF-4930-9DF8-7A4742D9148E}" presName="descendantText" presStyleLbl="alignAccFollowNode1" presStyleIdx="0" presStyleCnt="4" custScaleX="131041" custScaleY="166464" custLinFactNeighborX="-139" custLinFactNeighborY="-187">
        <dgm:presLayoutVars>
          <dgm:bulletEnabled val="1"/>
        </dgm:presLayoutVars>
      </dgm:prSet>
      <dgm:spPr/>
    </dgm:pt>
    <dgm:pt modelId="{CB20D998-0647-4E9D-883D-3D9E5AA55D37}" type="pres">
      <dgm:prSet presAssocID="{270FB327-A4B8-4A6A-9E19-39FCF517CB10}" presName="sp" presStyleCnt="0"/>
      <dgm:spPr/>
    </dgm:pt>
    <dgm:pt modelId="{78565751-0522-46D1-AFB8-E57171FAA2BD}" type="pres">
      <dgm:prSet presAssocID="{34D06CF8-A90C-425F-951B-D500C050F10A}" presName="linNode" presStyleCnt="0"/>
      <dgm:spPr/>
    </dgm:pt>
    <dgm:pt modelId="{15F9A986-EB81-4264-9993-AA299E1953B0}" type="pres">
      <dgm:prSet presAssocID="{34D06CF8-A90C-425F-951B-D500C050F10A}" presName="parentText" presStyleLbl="node1" presStyleIdx="1" presStyleCnt="4" custScaleX="92004">
        <dgm:presLayoutVars>
          <dgm:chMax val="1"/>
          <dgm:bulletEnabled val="1"/>
        </dgm:presLayoutVars>
      </dgm:prSet>
      <dgm:spPr/>
    </dgm:pt>
    <dgm:pt modelId="{BD11F235-B1DA-48C0-9282-1D41DA8D2B38}" type="pres">
      <dgm:prSet presAssocID="{34D06CF8-A90C-425F-951B-D500C050F10A}" presName="descendantText" presStyleLbl="alignAccFollowNode1" presStyleIdx="1" presStyleCnt="4" custScaleY="107131">
        <dgm:presLayoutVars>
          <dgm:bulletEnabled val="1"/>
        </dgm:presLayoutVars>
      </dgm:prSet>
      <dgm:spPr/>
    </dgm:pt>
    <dgm:pt modelId="{FB3C2EC7-14B1-4AC1-9BC6-56FF8D0CD249}" type="pres">
      <dgm:prSet presAssocID="{39F9DC43-9C0A-4D79-874A-CBCE1015EC77}" presName="sp" presStyleCnt="0"/>
      <dgm:spPr/>
    </dgm:pt>
    <dgm:pt modelId="{9EC38D4A-D44A-4C3B-A7E9-2A6B64BF73FB}" type="pres">
      <dgm:prSet presAssocID="{EE9F08A7-85C6-462C-823A-079140BC28AA}" presName="linNode" presStyleCnt="0"/>
      <dgm:spPr/>
    </dgm:pt>
    <dgm:pt modelId="{F430492B-E5E0-436A-B14A-3994544A2D0F}" type="pres">
      <dgm:prSet presAssocID="{EE9F08A7-85C6-462C-823A-079140BC28AA}" presName="parentText" presStyleLbl="node1" presStyleIdx="2" presStyleCnt="4" custScaleX="92004">
        <dgm:presLayoutVars>
          <dgm:chMax val="1"/>
          <dgm:bulletEnabled val="1"/>
        </dgm:presLayoutVars>
      </dgm:prSet>
      <dgm:spPr/>
    </dgm:pt>
    <dgm:pt modelId="{39ECDE09-284F-4830-9ADC-5DEFC258FE99}" type="pres">
      <dgm:prSet presAssocID="{EE9F08A7-85C6-462C-823A-079140BC28AA}" presName="descendantText" presStyleLbl="alignAccFollowNode1" presStyleIdx="2" presStyleCnt="4" custScaleY="103504">
        <dgm:presLayoutVars>
          <dgm:bulletEnabled val="1"/>
        </dgm:presLayoutVars>
      </dgm:prSet>
      <dgm:spPr/>
    </dgm:pt>
    <dgm:pt modelId="{3C5D04CF-A301-47E1-9D7A-76998EEB7524}" type="pres">
      <dgm:prSet presAssocID="{8CDC96ED-B1A1-4C14-89C2-51F90D43635D}" presName="sp" presStyleCnt="0"/>
      <dgm:spPr/>
    </dgm:pt>
    <dgm:pt modelId="{6F708AF2-9FA5-491A-97C0-F2F935E593BB}" type="pres">
      <dgm:prSet presAssocID="{62E18D27-A3E3-43F3-8E7C-043F160677C3}" presName="linNode" presStyleCnt="0"/>
      <dgm:spPr/>
    </dgm:pt>
    <dgm:pt modelId="{D20A7666-FCF0-4822-973B-D939F57A0991}" type="pres">
      <dgm:prSet presAssocID="{62E18D27-A3E3-43F3-8E7C-043F160677C3}" presName="parentText" presStyleLbl="node1" presStyleIdx="3" presStyleCnt="4" custScaleX="99275">
        <dgm:presLayoutVars>
          <dgm:chMax val="1"/>
          <dgm:bulletEnabled val="1"/>
        </dgm:presLayoutVars>
      </dgm:prSet>
      <dgm:spPr/>
    </dgm:pt>
    <dgm:pt modelId="{1997CA96-31BA-48A2-B334-4FDF936A7B32}" type="pres">
      <dgm:prSet presAssocID="{62E18D27-A3E3-43F3-8E7C-043F160677C3}" presName="descendantText" presStyleLbl="alignAccFollowNode1" presStyleIdx="3" presStyleCnt="4" custScaleX="112697" custScaleY="228453">
        <dgm:presLayoutVars>
          <dgm:bulletEnabled val="1"/>
        </dgm:presLayoutVars>
      </dgm:prSet>
      <dgm:spPr/>
    </dgm:pt>
  </dgm:ptLst>
  <dgm:cxnLst>
    <dgm:cxn modelId="{51048B04-7313-493B-BD65-F1C181204BC1}" type="presOf" srcId="{CCC604D9-8B14-454C-91F1-480D5ECFE07C}" destId="{39ECDE09-284F-4830-9ADC-5DEFC258FE99}" srcOrd="0" destOrd="2" presId="urn:microsoft.com/office/officeart/2005/8/layout/vList5"/>
    <dgm:cxn modelId="{60BF4206-8FED-484A-A8E0-38632835DB4A}" srcId="{62E18D27-A3E3-43F3-8E7C-043F160677C3}" destId="{68919B2C-29D0-45A1-A584-64D03B20BF2D}" srcOrd="3" destOrd="0" parTransId="{65F6881B-EDDB-4F58-B656-4D4B27D81C45}" sibTransId="{9BAEEC40-D184-4687-A7D6-57F3FCA4214A}"/>
    <dgm:cxn modelId="{111EEF0C-7819-4B59-B905-94847DA8B072}" srcId="{EE9F08A7-85C6-462C-823A-079140BC28AA}" destId="{DF9A431F-B00E-4BAB-951D-90E7AD7DDF59}" srcOrd="0" destOrd="0" parTransId="{02D474D7-1635-4A35-8754-8646171EE90D}" sibTransId="{2DC7F07C-DC73-43A4-9823-AD39AAF52F37}"/>
    <dgm:cxn modelId="{5D10F20D-C1A6-4017-860F-AD4153EDEADE}" srcId="{59E6E0A1-4AAF-4930-9DF8-7A4742D9148E}" destId="{F1F0770B-0EC6-4936-89BE-A93963BE2538}" srcOrd="6" destOrd="0" parTransId="{0C6B2916-6572-4E49-A3D8-2BD66EA45501}" sibTransId="{362F528E-7E7A-4555-8D97-65202783DBDF}"/>
    <dgm:cxn modelId="{0EA12712-3524-426D-BC34-927A9E99C1C4}" srcId="{F2CE0D08-417E-4A95-B77C-3F320D9DBA27}" destId="{62E18D27-A3E3-43F3-8E7C-043F160677C3}" srcOrd="3" destOrd="0" parTransId="{AA7397FA-B505-4EAB-8E19-FAED123D5630}" sibTransId="{D38F8A86-77C7-4D66-A7E1-721372FCCE04}"/>
    <dgm:cxn modelId="{BE28271F-BB07-4426-82D2-DF7C37A8F30F}" srcId="{34D06CF8-A90C-425F-951B-D500C050F10A}" destId="{665D49D0-0005-4E05-B878-89409972D70D}" srcOrd="1" destOrd="0" parTransId="{E271382B-A265-477E-8E7A-96672094A0C5}" sibTransId="{5117887B-0E36-4498-80C0-43F068A8C0DF}"/>
    <dgm:cxn modelId="{3C19092A-418D-45A2-8C8E-0C9FEDEAD3A2}" type="presOf" srcId="{891F858B-1251-4781-9168-791F6ED30EE9}" destId="{1997CA96-31BA-48A2-B334-4FDF936A7B32}" srcOrd="0" destOrd="2" presId="urn:microsoft.com/office/officeart/2005/8/layout/vList5"/>
    <dgm:cxn modelId="{DC75ED2E-C8B1-459A-B14A-035ACD97CF95}" srcId="{62E18D27-A3E3-43F3-8E7C-043F160677C3}" destId="{891F858B-1251-4781-9168-791F6ED30EE9}" srcOrd="2" destOrd="0" parTransId="{4D1323D9-0485-4225-8A1B-0D9A6B2AF06C}" sibTransId="{E380B1E3-29DB-475B-BC30-DF369000EECF}"/>
    <dgm:cxn modelId="{E5881B34-6E07-4AF4-B390-6058788EDD57}" type="presOf" srcId="{DF28513F-E98F-4C59-BAD0-D35DD14F27B0}" destId="{1997CA96-31BA-48A2-B334-4FDF936A7B32}" srcOrd="0" destOrd="6" presId="urn:microsoft.com/office/officeart/2005/8/layout/vList5"/>
    <dgm:cxn modelId="{EA8BDB36-223F-490A-93A2-0BC1F4EB957D}" srcId="{59E6E0A1-4AAF-4930-9DF8-7A4742D9148E}" destId="{F86CA448-9519-4681-BD14-48BB3BD9765E}" srcOrd="7" destOrd="0" parTransId="{87F248B3-CE42-463E-92E0-6D0B82B665C4}" sibTransId="{AD442DB0-C4F9-4386-9F4C-F10D214BE5E8}"/>
    <dgm:cxn modelId="{D5436139-D44A-4EAC-AEB0-2AE34A0AEB71}" srcId="{59E6E0A1-4AAF-4930-9DF8-7A4742D9148E}" destId="{9764B5E4-2909-4124-B14D-AFD7DA8D0E19}" srcOrd="9" destOrd="0" parTransId="{506AF5C4-863F-42C5-8B39-A6942025AAEF}" sibTransId="{22C79D51-FAB7-4A74-96E3-BF044A8A1CB5}"/>
    <dgm:cxn modelId="{E70B7D39-A066-4705-89DE-DE76CC953BC2}" type="presOf" srcId="{38E3B3FF-9579-4243-B32F-AC2BE87AECF7}" destId="{BD11F235-B1DA-48C0-9282-1D41DA8D2B38}" srcOrd="0" destOrd="0" presId="urn:microsoft.com/office/officeart/2005/8/layout/vList5"/>
    <dgm:cxn modelId="{AF20783A-3F03-4EDB-B5E3-0B47C8BDC6EB}" type="presOf" srcId="{2DCA1870-8130-440B-BA7A-52607D3DC1C1}" destId="{39ECDE09-284F-4830-9ADC-5DEFC258FE99}" srcOrd="0" destOrd="7" presId="urn:microsoft.com/office/officeart/2005/8/layout/vList5"/>
    <dgm:cxn modelId="{2C08F53C-D8D2-4F77-8248-7E17835B64D7}" type="presOf" srcId="{DA925646-AF5E-4966-812B-6DBE950C454C}" destId="{1997CA96-31BA-48A2-B334-4FDF936A7B32}" srcOrd="0" destOrd="5" presId="urn:microsoft.com/office/officeart/2005/8/layout/vList5"/>
    <dgm:cxn modelId="{3853065B-20E2-414A-A3A4-B14FF22AB80D}" type="presOf" srcId="{37EEF0D8-5FE2-42B1-B3B9-461DDC9D939D}" destId="{BD11F235-B1DA-48C0-9282-1D41DA8D2B38}" srcOrd="0" destOrd="2" presId="urn:microsoft.com/office/officeart/2005/8/layout/vList5"/>
    <dgm:cxn modelId="{4387655E-8A89-4767-BEB7-75E6A91CEB9B}" srcId="{F2CE0D08-417E-4A95-B77C-3F320D9DBA27}" destId="{59E6E0A1-4AAF-4930-9DF8-7A4742D9148E}" srcOrd="0" destOrd="0" parTransId="{BA502F5E-CD41-4345-8BE0-E62A87BC780B}" sibTransId="{270FB327-A4B8-4A6A-9E19-39FCF517CB10}"/>
    <dgm:cxn modelId="{8AB30060-19F2-4EEE-B421-988DD534F0FC}" type="presOf" srcId="{C29780CD-24AB-46E7-BDB3-9A99A291667D}" destId="{22DF27A4-A7BE-4FAE-B881-A8998F491E28}" srcOrd="0" destOrd="8" presId="urn:microsoft.com/office/officeart/2005/8/layout/vList5"/>
    <dgm:cxn modelId="{123E9161-AC78-4385-AF4C-254D72BD0AC0}" srcId="{F2CE0D08-417E-4A95-B77C-3F320D9DBA27}" destId="{EE9F08A7-85C6-462C-823A-079140BC28AA}" srcOrd="2" destOrd="0" parTransId="{09CFCCE0-10BF-4797-A6BF-F6870C54E79A}" sibTransId="{8CDC96ED-B1A1-4C14-89C2-51F90D43635D}"/>
    <dgm:cxn modelId="{A6D22466-69D5-4846-9865-69F93730A29A}" srcId="{59E6E0A1-4AAF-4930-9DF8-7A4742D9148E}" destId="{C4598393-1C3B-44A2-B807-2E741C7A14FF}" srcOrd="1" destOrd="0" parTransId="{D44CDD94-DEE1-4023-9CA8-2A4C0BD0AB16}" sibTransId="{6B609583-5AED-4BE4-9991-C5D6BB61D56E}"/>
    <dgm:cxn modelId="{FF2D0849-3254-4310-BC44-6F0E1DC5E691}" type="presOf" srcId="{F86CA448-9519-4681-BD14-48BB3BD9765E}" destId="{22DF27A4-A7BE-4FAE-B881-A8998F491E28}" srcOrd="0" destOrd="7" presId="urn:microsoft.com/office/officeart/2005/8/layout/vList5"/>
    <dgm:cxn modelId="{1D380C6A-7E9B-4D9C-B7B3-2E39FE2F0F5D}" srcId="{34D06CF8-A90C-425F-951B-D500C050F10A}" destId="{38E3B3FF-9579-4243-B32F-AC2BE87AECF7}" srcOrd="0" destOrd="0" parTransId="{34AB3482-5F14-4F46-9360-75755658F470}" sibTransId="{4139E74F-7381-4A0C-9C7D-EE93B62E1902}"/>
    <dgm:cxn modelId="{7F79B36C-BD7F-4848-A15C-E5E6E25DA0A4}" srcId="{62E18D27-A3E3-43F3-8E7C-043F160677C3}" destId="{96176A2F-9F65-40A1-B976-675ACD20B02D}" srcOrd="0" destOrd="0" parTransId="{64E75EB6-8F72-4461-B1D9-E4F7BC9332EF}" sibTransId="{AFED6A63-C58C-44B7-8196-F73D59542A80}"/>
    <dgm:cxn modelId="{9BF2954D-45DA-479B-8ECA-698CA9DEE818}" srcId="{EE9F08A7-85C6-462C-823A-079140BC28AA}" destId="{42B3FFEF-C896-4461-AF28-C45284E00253}" srcOrd="5" destOrd="0" parTransId="{B482AED9-6C1F-489F-A4CB-AD874C228299}" sibTransId="{490D565D-E55A-40E0-B713-1FAA8DA18D98}"/>
    <dgm:cxn modelId="{A52A544E-A44E-4E90-8A78-38547584CA66}" type="presOf" srcId="{E6B378B7-6931-4CC9-B65C-72CFCF8B24C1}" destId="{22DF27A4-A7BE-4FAE-B881-A8998F491E28}" srcOrd="0" destOrd="0" presId="urn:microsoft.com/office/officeart/2005/8/layout/vList5"/>
    <dgm:cxn modelId="{D860A350-B359-4CE1-87C0-B0ACEA8C3A42}" srcId="{EE9F08A7-85C6-462C-823A-079140BC28AA}" destId="{BDAC6CB3-0D94-4B68-9BA1-9E0704FCC886}" srcOrd="3" destOrd="0" parTransId="{1937BD31-5F26-48D6-9D68-253634E293D6}" sibTransId="{8229EC60-D8CA-42AB-ADD8-0445683CFDD4}"/>
    <dgm:cxn modelId="{9EA9AE79-EA77-442D-A635-B5EFE1908370}" type="presOf" srcId="{68919B2C-29D0-45A1-A584-64D03B20BF2D}" destId="{1997CA96-31BA-48A2-B334-4FDF936A7B32}" srcOrd="0" destOrd="3" presId="urn:microsoft.com/office/officeart/2005/8/layout/vList5"/>
    <dgm:cxn modelId="{E86A697A-4607-4028-B3E2-05BAF3371E4C}" srcId="{62E18D27-A3E3-43F3-8E7C-043F160677C3}" destId="{63CA4227-CFAA-4B42-937E-D0946F972F66}" srcOrd="4" destOrd="0" parTransId="{DB988DB8-8033-42D0-9590-CD1CF0AFE9B5}" sibTransId="{84B7DA7E-9BAD-4B6D-9446-6A6768374ACA}"/>
    <dgm:cxn modelId="{640EE67D-E487-4EA8-8736-B748B37BD2BF}" type="presOf" srcId="{CCA1A6FB-8D58-4B40-9701-3A0304B4DC10}" destId="{39ECDE09-284F-4830-9ADC-5DEFC258FE99}" srcOrd="0" destOrd="1" presId="urn:microsoft.com/office/officeart/2005/8/layout/vList5"/>
    <dgm:cxn modelId="{C562F488-47C6-4B47-89A7-A950C008C6FA}" srcId="{F2CE0D08-417E-4A95-B77C-3F320D9DBA27}" destId="{34D06CF8-A90C-425F-951B-D500C050F10A}" srcOrd="1" destOrd="0" parTransId="{F507F844-CB64-4BAF-AB3B-BA017008B648}" sibTransId="{39F9DC43-9C0A-4D79-874A-CBCE1015EC77}"/>
    <dgm:cxn modelId="{8896928F-867A-4877-B4BF-E4134DB3DE2E}" srcId="{59E6E0A1-4AAF-4930-9DF8-7A4742D9148E}" destId="{CBD87FC4-2DAC-4588-8857-4339027B04E8}" srcOrd="2" destOrd="0" parTransId="{3F4231AB-33ED-4CEC-B710-FA024D9106DF}" sibTransId="{893E7471-D757-4022-826D-0C2A67E2F758}"/>
    <dgm:cxn modelId="{7F3DD692-2FB9-43D5-A9C7-2EBA00841922}" srcId="{62E18D27-A3E3-43F3-8E7C-043F160677C3}" destId="{1B94B499-4697-447C-B65E-1CCF6D0E95FE}" srcOrd="1" destOrd="0" parTransId="{B33F3A57-42A5-4ACA-A807-D21CC387B865}" sibTransId="{411096A4-023A-4DB2-8D3D-79FA227CC011}"/>
    <dgm:cxn modelId="{87E77295-2266-4FC0-8DFA-1C3314EAB9BB}" type="presOf" srcId="{1B94B499-4697-447C-B65E-1CCF6D0E95FE}" destId="{1997CA96-31BA-48A2-B334-4FDF936A7B32}" srcOrd="0" destOrd="1" presId="urn:microsoft.com/office/officeart/2005/8/layout/vList5"/>
    <dgm:cxn modelId="{6B5BF998-D4D3-4CB0-966A-32FD17105220}" srcId="{EE9F08A7-85C6-462C-823A-079140BC28AA}" destId="{C5BBFBCE-4AD7-4B9A-B156-315664BCDFE8}" srcOrd="4" destOrd="0" parTransId="{C711C9CC-721C-4B5A-99C5-B9C10A2FB029}" sibTransId="{532DE979-ECA3-4CB3-B194-56294E5CA2E8}"/>
    <dgm:cxn modelId="{52BEF79D-A6B0-45BD-A183-CBEDF441A232}" type="presOf" srcId="{34D06CF8-A90C-425F-951B-D500C050F10A}" destId="{15F9A986-EB81-4264-9993-AA299E1953B0}" srcOrd="0" destOrd="0" presId="urn:microsoft.com/office/officeart/2005/8/layout/vList5"/>
    <dgm:cxn modelId="{8F850A9F-278F-4003-8BE9-6130B9696E20}" srcId="{59E6E0A1-4AAF-4930-9DF8-7A4742D9148E}" destId="{E6B378B7-6931-4CC9-B65C-72CFCF8B24C1}" srcOrd="0" destOrd="0" parTransId="{49D4006C-B95A-4993-B218-C7FCF553D9DA}" sibTransId="{A5FBBD80-3023-4C12-8A12-45159C698229}"/>
    <dgm:cxn modelId="{B467949F-6ACA-44A3-90BC-93DA91A72D5D}" type="presOf" srcId="{DF9A431F-B00E-4BAB-951D-90E7AD7DDF59}" destId="{39ECDE09-284F-4830-9ADC-5DEFC258FE99}" srcOrd="0" destOrd="0" presId="urn:microsoft.com/office/officeart/2005/8/layout/vList5"/>
    <dgm:cxn modelId="{E5BA77A1-9DF2-437B-BC83-6F88D3EAF846}" srcId="{62E18D27-A3E3-43F3-8E7C-043F160677C3}" destId="{DA925646-AF5E-4966-812B-6DBE950C454C}" srcOrd="5" destOrd="0" parTransId="{0D30253B-08DE-416F-9A60-6BD5FD586B69}" sibTransId="{8D7EF0C8-7E4C-46CA-B4DE-5B74E13911D0}"/>
    <dgm:cxn modelId="{9A13FEA1-0C4F-4953-8C01-BA96E070449A}" type="presOf" srcId="{9764B5E4-2909-4124-B14D-AFD7DA8D0E19}" destId="{22DF27A4-A7BE-4FAE-B881-A8998F491E28}" srcOrd="0" destOrd="9" presId="urn:microsoft.com/office/officeart/2005/8/layout/vList5"/>
    <dgm:cxn modelId="{1BD002A2-A186-4E49-A01B-34118B0BCF52}" type="presOf" srcId="{96176A2F-9F65-40A1-B976-675ACD20B02D}" destId="{1997CA96-31BA-48A2-B334-4FDF936A7B32}" srcOrd="0" destOrd="0" presId="urn:microsoft.com/office/officeart/2005/8/layout/vList5"/>
    <dgm:cxn modelId="{F343D7A9-DF5C-46C0-A849-0BF654A3BF0C}" type="presOf" srcId="{F1F0770B-0EC6-4936-89BE-A93963BE2538}" destId="{22DF27A4-A7BE-4FAE-B881-A8998F491E28}" srcOrd="0" destOrd="6" presId="urn:microsoft.com/office/officeart/2005/8/layout/vList5"/>
    <dgm:cxn modelId="{A3D78AAA-6C85-494E-8FDA-BE64C66C91B3}" type="presOf" srcId="{63CA4227-CFAA-4B42-937E-D0946F972F66}" destId="{1997CA96-31BA-48A2-B334-4FDF936A7B32}" srcOrd="0" destOrd="4" presId="urn:microsoft.com/office/officeart/2005/8/layout/vList5"/>
    <dgm:cxn modelId="{A40B15B7-2D7A-4C2B-8D9A-AC06958D1A2E}" srcId="{EE9F08A7-85C6-462C-823A-079140BC28AA}" destId="{2DCA1870-8130-440B-BA7A-52607D3DC1C1}" srcOrd="7" destOrd="0" parTransId="{8DDF036D-A9C5-4B15-986B-411BCA27E446}" sibTransId="{5EFC79D7-7F52-4821-A115-F9683F412600}"/>
    <dgm:cxn modelId="{9425C0BC-E6C0-4FA5-9944-39BF48BE49E8}" type="presOf" srcId="{42B3FFEF-C896-4461-AF28-C45284E00253}" destId="{39ECDE09-284F-4830-9ADC-5DEFC258FE99}" srcOrd="0" destOrd="5" presId="urn:microsoft.com/office/officeart/2005/8/layout/vList5"/>
    <dgm:cxn modelId="{3D33E1BF-52F5-4FE8-9067-20BA6FAFB9BE}" type="presOf" srcId="{953B8645-D56E-456C-B2BB-23B82170B64A}" destId="{39ECDE09-284F-4830-9ADC-5DEFC258FE99}" srcOrd="0" destOrd="6" presId="urn:microsoft.com/office/officeart/2005/8/layout/vList5"/>
    <dgm:cxn modelId="{D7A885C0-797B-465D-83CA-955927AF0865}" srcId="{59E6E0A1-4AAF-4930-9DF8-7A4742D9148E}" destId="{87EBD955-69DF-4A73-B4AB-F43400AC558E}" srcOrd="5" destOrd="0" parTransId="{30B69CBA-44EE-4626-9CD4-91E78DF42413}" sibTransId="{A086677C-013A-4566-90F0-E4D605D4D996}"/>
    <dgm:cxn modelId="{537B21C1-8A0A-4042-AD19-48973174E875}" srcId="{59E6E0A1-4AAF-4930-9DF8-7A4742D9148E}" destId="{0A1C7963-A97B-4577-BF04-ACB3A80F8637}" srcOrd="3" destOrd="0" parTransId="{50504B21-BE49-4F7B-BC18-E9B785590F51}" sibTransId="{D08C4F0D-B168-4ACC-BFDC-7E0917127D46}"/>
    <dgm:cxn modelId="{2E2CD1C5-810B-4D9A-AD98-11A657405CD7}" type="presOf" srcId="{59E6E0A1-4AAF-4930-9DF8-7A4742D9148E}" destId="{7D46F652-AD9C-4150-B591-68879D28E714}" srcOrd="0" destOrd="0" presId="urn:microsoft.com/office/officeart/2005/8/layout/vList5"/>
    <dgm:cxn modelId="{62ADD1D5-D749-4E31-8DA0-649C9EC23B43}" type="presOf" srcId="{F2CE0D08-417E-4A95-B77C-3F320D9DBA27}" destId="{945C6D72-7F00-44D0-BA09-1B403792F218}" srcOrd="0" destOrd="0" presId="urn:microsoft.com/office/officeart/2005/8/layout/vList5"/>
    <dgm:cxn modelId="{4B9371D6-82B3-42C4-A898-2BD9D4B915ED}" type="presOf" srcId="{65190CFC-E9F2-40AD-BC75-469567A4F289}" destId="{22DF27A4-A7BE-4FAE-B881-A8998F491E28}" srcOrd="0" destOrd="4" presId="urn:microsoft.com/office/officeart/2005/8/layout/vList5"/>
    <dgm:cxn modelId="{B23FBCD7-D25C-4994-A076-1146495C5AF6}" srcId="{62E18D27-A3E3-43F3-8E7C-043F160677C3}" destId="{DF28513F-E98F-4C59-BAD0-D35DD14F27B0}" srcOrd="6" destOrd="0" parTransId="{2E7EDCBA-6073-4755-B9DF-6D3C67B5C065}" sibTransId="{B17082E5-B852-48C9-9689-2ABD3D7321D8}"/>
    <dgm:cxn modelId="{86CAE9DB-D462-461F-9BB6-D0AD29C1CB32}" srcId="{59E6E0A1-4AAF-4930-9DF8-7A4742D9148E}" destId="{C29780CD-24AB-46E7-BDB3-9A99A291667D}" srcOrd="8" destOrd="0" parTransId="{CAEB451D-EA9A-40D6-A3D3-A58004CCD216}" sibTransId="{BE2B53B9-44D2-49C7-B6B9-9DFB76681AAF}"/>
    <dgm:cxn modelId="{36529CDC-E2CA-4279-866F-544819E2034A}" type="presOf" srcId="{BDAC6CB3-0D94-4B68-9BA1-9E0704FCC886}" destId="{39ECDE09-284F-4830-9ADC-5DEFC258FE99}" srcOrd="0" destOrd="3" presId="urn:microsoft.com/office/officeart/2005/8/layout/vList5"/>
    <dgm:cxn modelId="{ABCA47DF-099C-46A3-B1C1-FC00A3A368E4}" srcId="{59E6E0A1-4AAF-4930-9DF8-7A4742D9148E}" destId="{65190CFC-E9F2-40AD-BC75-469567A4F289}" srcOrd="4" destOrd="0" parTransId="{BCF3AD67-3A77-434A-A200-FAD401F7C829}" sibTransId="{5832F923-51E4-45A8-A1CD-D8A5F1154322}"/>
    <dgm:cxn modelId="{876B49E1-D286-4F93-ADD8-6CFC6FD598EA}" type="presOf" srcId="{C5BBFBCE-4AD7-4B9A-B156-315664BCDFE8}" destId="{39ECDE09-284F-4830-9ADC-5DEFC258FE99}" srcOrd="0" destOrd="4" presId="urn:microsoft.com/office/officeart/2005/8/layout/vList5"/>
    <dgm:cxn modelId="{56CFF5E1-378A-45DF-8CD1-87BFA4A4B991}" srcId="{EE9F08A7-85C6-462C-823A-079140BC28AA}" destId="{953B8645-D56E-456C-B2BB-23B82170B64A}" srcOrd="6" destOrd="0" parTransId="{C4CCAEA6-F2C7-4495-9269-10D8ABBFF5CE}" sibTransId="{F00EC1FB-606F-4EE4-95C2-A97E5166B22B}"/>
    <dgm:cxn modelId="{CF1E28E5-D990-4F33-A475-F69D7CBE7545}" srcId="{34D06CF8-A90C-425F-951B-D500C050F10A}" destId="{37EEF0D8-5FE2-42B1-B3B9-461DDC9D939D}" srcOrd="2" destOrd="0" parTransId="{68114342-29E7-40E2-8672-3C38F2E05664}" sibTransId="{59F5F59E-FBFC-4D45-99A2-F0A2F10C4A80}"/>
    <dgm:cxn modelId="{9A3CA9E9-FEF1-4FA8-9850-E0518B560277}" type="presOf" srcId="{62E18D27-A3E3-43F3-8E7C-043F160677C3}" destId="{D20A7666-FCF0-4822-973B-D939F57A0991}" srcOrd="0" destOrd="0" presId="urn:microsoft.com/office/officeart/2005/8/layout/vList5"/>
    <dgm:cxn modelId="{6E7A5DEC-BA52-4C70-AC28-886D15A4AED8}" type="presOf" srcId="{87EBD955-69DF-4A73-B4AB-F43400AC558E}" destId="{22DF27A4-A7BE-4FAE-B881-A8998F491E28}" srcOrd="0" destOrd="5" presId="urn:microsoft.com/office/officeart/2005/8/layout/vList5"/>
    <dgm:cxn modelId="{044862EC-8E21-4E85-8B97-405D914DAAC7}" type="presOf" srcId="{EE9F08A7-85C6-462C-823A-079140BC28AA}" destId="{F430492B-E5E0-436A-B14A-3994544A2D0F}" srcOrd="0" destOrd="0" presId="urn:microsoft.com/office/officeart/2005/8/layout/vList5"/>
    <dgm:cxn modelId="{E9CAE0EC-3AE2-48AB-93DE-DE2703A266F0}" type="presOf" srcId="{665D49D0-0005-4E05-B878-89409972D70D}" destId="{BD11F235-B1DA-48C0-9282-1D41DA8D2B38}" srcOrd="0" destOrd="1" presId="urn:microsoft.com/office/officeart/2005/8/layout/vList5"/>
    <dgm:cxn modelId="{66470CF0-DF9E-4862-906D-7A579CBEE003}" srcId="{EE9F08A7-85C6-462C-823A-079140BC28AA}" destId="{CCA1A6FB-8D58-4B40-9701-3A0304B4DC10}" srcOrd="1" destOrd="0" parTransId="{3B433B14-E5E4-4DAE-BE4F-20DB49D1671A}" sibTransId="{8F5C5696-87F4-43CC-A077-8E7706662EE1}"/>
    <dgm:cxn modelId="{A20662F0-B178-4E32-BA71-3AD823697BD7}" type="presOf" srcId="{CBD87FC4-2DAC-4588-8857-4339027B04E8}" destId="{22DF27A4-A7BE-4FAE-B881-A8998F491E28}" srcOrd="0" destOrd="2" presId="urn:microsoft.com/office/officeart/2005/8/layout/vList5"/>
    <dgm:cxn modelId="{25B574F4-1BF1-45E2-B152-755C64666DD3}" type="presOf" srcId="{C4598393-1C3B-44A2-B807-2E741C7A14FF}" destId="{22DF27A4-A7BE-4FAE-B881-A8998F491E28}" srcOrd="0" destOrd="1" presId="urn:microsoft.com/office/officeart/2005/8/layout/vList5"/>
    <dgm:cxn modelId="{56635BF5-2260-4778-B742-DD7FF94240CE}" srcId="{EE9F08A7-85C6-462C-823A-079140BC28AA}" destId="{CCC604D9-8B14-454C-91F1-480D5ECFE07C}" srcOrd="2" destOrd="0" parTransId="{62F45C7C-0188-40F7-9A6F-D4A841076461}" sibTransId="{EF8B31D1-63CD-436C-8422-7BBC5B6D2D2C}"/>
    <dgm:cxn modelId="{6C2589F5-7037-4D2D-B265-64BEC288CA04}" type="presOf" srcId="{0A1C7963-A97B-4577-BF04-ACB3A80F8637}" destId="{22DF27A4-A7BE-4FAE-B881-A8998F491E28}" srcOrd="0" destOrd="3" presId="urn:microsoft.com/office/officeart/2005/8/layout/vList5"/>
    <dgm:cxn modelId="{3E084D59-68C7-4C74-98DF-F4577E221617}" type="presParOf" srcId="{945C6D72-7F00-44D0-BA09-1B403792F218}" destId="{1FC78DDB-2753-47B2-A50A-47689021E522}" srcOrd="0" destOrd="0" presId="urn:microsoft.com/office/officeart/2005/8/layout/vList5"/>
    <dgm:cxn modelId="{121C8495-BEF6-4176-90AF-89435C9C5C46}" type="presParOf" srcId="{1FC78DDB-2753-47B2-A50A-47689021E522}" destId="{7D46F652-AD9C-4150-B591-68879D28E714}" srcOrd="0" destOrd="0" presId="urn:microsoft.com/office/officeart/2005/8/layout/vList5"/>
    <dgm:cxn modelId="{891BE60B-FCB4-439A-B4AD-216B47292C52}" type="presParOf" srcId="{1FC78DDB-2753-47B2-A50A-47689021E522}" destId="{22DF27A4-A7BE-4FAE-B881-A8998F491E28}" srcOrd="1" destOrd="0" presId="urn:microsoft.com/office/officeart/2005/8/layout/vList5"/>
    <dgm:cxn modelId="{FA135497-B872-4F35-A67D-7AA5A1EC2397}" type="presParOf" srcId="{945C6D72-7F00-44D0-BA09-1B403792F218}" destId="{CB20D998-0647-4E9D-883D-3D9E5AA55D37}" srcOrd="1" destOrd="0" presId="urn:microsoft.com/office/officeart/2005/8/layout/vList5"/>
    <dgm:cxn modelId="{94A8A2CC-A93D-468D-A54E-DF001E145C34}" type="presParOf" srcId="{945C6D72-7F00-44D0-BA09-1B403792F218}" destId="{78565751-0522-46D1-AFB8-E57171FAA2BD}" srcOrd="2" destOrd="0" presId="urn:microsoft.com/office/officeart/2005/8/layout/vList5"/>
    <dgm:cxn modelId="{EF652EB7-68FB-4BA1-8D4C-E2D5839BA3C8}" type="presParOf" srcId="{78565751-0522-46D1-AFB8-E57171FAA2BD}" destId="{15F9A986-EB81-4264-9993-AA299E1953B0}" srcOrd="0" destOrd="0" presId="urn:microsoft.com/office/officeart/2005/8/layout/vList5"/>
    <dgm:cxn modelId="{53F532C9-9830-44B9-BA16-257960914B5F}" type="presParOf" srcId="{78565751-0522-46D1-AFB8-E57171FAA2BD}" destId="{BD11F235-B1DA-48C0-9282-1D41DA8D2B38}" srcOrd="1" destOrd="0" presId="urn:microsoft.com/office/officeart/2005/8/layout/vList5"/>
    <dgm:cxn modelId="{2FFA4C75-A3BB-4C0A-B8C1-58865A0E3EAC}" type="presParOf" srcId="{945C6D72-7F00-44D0-BA09-1B403792F218}" destId="{FB3C2EC7-14B1-4AC1-9BC6-56FF8D0CD249}" srcOrd="3" destOrd="0" presId="urn:microsoft.com/office/officeart/2005/8/layout/vList5"/>
    <dgm:cxn modelId="{8D1104CE-41F7-4A30-99E1-7759D659F17D}" type="presParOf" srcId="{945C6D72-7F00-44D0-BA09-1B403792F218}" destId="{9EC38D4A-D44A-4C3B-A7E9-2A6B64BF73FB}" srcOrd="4" destOrd="0" presId="urn:microsoft.com/office/officeart/2005/8/layout/vList5"/>
    <dgm:cxn modelId="{BA15E0EC-69B3-4A1F-8109-C4237DA7B738}" type="presParOf" srcId="{9EC38D4A-D44A-4C3B-A7E9-2A6B64BF73FB}" destId="{F430492B-E5E0-436A-B14A-3994544A2D0F}" srcOrd="0" destOrd="0" presId="urn:microsoft.com/office/officeart/2005/8/layout/vList5"/>
    <dgm:cxn modelId="{1DBC46E0-9BBD-43A2-8945-BCF7A6575C19}" type="presParOf" srcId="{9EC38D4A-D44A-4C3B-A7E9-2A6B64BF73FB}" destId="{39ECDE09-284F-4830-9ADC-5DEFC258FE99}" srcOrd="1" destOrd="0" presId="urn:microsoft.com/office/officeart/2005/8/layout/vList5"/>
    <dgm:cxn modelId="{98A231DD-11ED-473E-86B8-A3F628E85232}" type="presParOf" srcId="{945C6D72-7F00-44D0-BA09-1B403792F218}" destId="{3C5D04CF-A301-47E1-9D7A-76998EEB7524}" srcOrd="5" destOrd="0" presId="urn:microsoft.com/office/officeart/2005/8/layout/vList5"/>
    <dgm:cxn modelId="{D16A5A71-8FAD-4016-849D-CEE5F9EC51E3}" type="presParOf" srcId="{945C6D72-7F00-44D0-BA09-1B403792F218}" destId="{6F708AF2-9FA5-491A-97C0-F2F935E593BB}" srcOrd="6" destOrd="0" presId="urn:microsoft.com/office/officeart/2005/8/layout/vList5"/>
    <dgm:cxn modelId="{E01C85AA-0B07-4A0B-AEA8-FACEB9F52276}" type="presParOf" srcId="{6F708AF2-9FA5-491A-97C0-F2F935E593BB}" destId="{D20A7666-FCF0-4822-973B-D939F57A0991}" srcOrd="0" destOrd="0" presId="urn:microsoft.com/office/officeart/2005/8/layout/vList5"/>
    <dgm:cxn modelId="{39EE038A-5508-43CB-BC83-DDE46C80D9FE}" type="presParOf" srcId="{6F708AF2-9FA5-491A-97C0-F2F935E593BB}" destId="{1997CA96-31BA-48A2-B334-4FDF936A7B32}"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F27A4-A7BE-4FAE-B881-A8998F491E28}">
      <dsp:nvSpPr>
        <dsp:cNvPr id="0" name=""/>
        <dsp:cNvSpPr/>
      </dsp:nvSpPr>
      <dsp:spPr>
        <a:xfrm rot="5400000">
          <a:off x="6739358" y="-3070296"/>
          <a:ext cx="1267167" cy="740800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444500" eaLnBrk="1" fontAlgn="auto" latinLnBrk="0" hangingPunct="1">
            <a:lnSpc>
              <a:spcPct val="90000"/>
            </a:lnSpc>
            <a:spcBef>
              <a:spcPct val="0"/>
            </a:spcBef>
            <a:spcAft>
              <a:spcPct val="15000"/>
            </a:spcAft>
            <a:buClrTx/>
            <a:buSzTx/>
            <a:buFontTx/>
            <a:buNone/>
            <a:tabLst/>
            <a:defRPr/>
          </a:pPr>
          <a:endParaRPr lang="fr-FR" sz="1400" b="0" u="none" kern="1200" dirty="0">
            <a:latin typeface="Tw Cen MT" panose="020B0602020104020603" pitchFamily="34" charset="0"/>
            <a:cs typeface="Arial" panose="020B0604020202020204" pitchFamily="34" charset="0"/>
          </a:endParaRPr>
        </a:p>
        <a:p>
          <a:pPr marL="0" lvl="1" indent="0" algn="l" defTabSz="622300">
            <a:lnSpc>
              <a:spcPct val="90000"/>
            </a:lnSpc>
            <a:spcBef>
              <a:spcPct val="0"/>
            </a:spcBef>
            <a:spcAft>
              <a:spcPct val="15000"/>
            </a:spcAft>
            <a:buChar char="•"/>
          </a:pPr>
          <a:endParaRPr lang="fr-FR" sz="1400" b="1" u="none" kern="1200" dirty="0">
            <a:latin typeface="Tw Cen MT" panose="020B0602020104020603" pitchFamily="34" charset="0"/>
            <a:cs typeface="Arial" panose="020B0604020202020204" pitchFamily="34" charset="0"/>
          </a:endParaRPr>
        </a:p>
        <a:p>
          <a:pPr marL="0" lvl="1" indent="0" algn="l" defTabSz="622300">
            <a:lnSpc>
              <a:spcPct val="90000"/>
            </a:lnSpc>
            <a:spcBef>
              <a:spcPct val="0"/>
            </a:spcBef>
            <a:spcAft>
              <a:spcPct val="15000"/>
            </a:spcAft>
            <a:buChar char="•"/>
          </a:pPr>
          <a:r>
            <a:rPr lang="fr-FR" sz="1400" b="1" u="none" kern="1200" dirty="0">
              <a:latin typeface="Tw Cen MT" panose="020B0602020104020603" pitchFamily="34" charset="0"/>
              <a:cs typeface="Arial" panose="020B0604020202020204" pitchFamily="34" charset="0"/>
            </a:rPr>
            <a:t> Soumission des 12 fiches du projet Vulnérabilité à l’UICN</a:t>
          </a:r>
        </a:p>
        <a:p>
          <a:pPr marL="0" lvl="1" indent="0" algn="l" defTabSz="622300">
            <a:lnSpc>
              <a:spcPct val="90000"/>
            </a:lnSpc>
            <a:spcBef>
              <a:spcPct val="0"/>
            </a:spcBef>
            <a:spcAft>
              <a:spcPct val="15000"/>
            </a:spcAft>
            <a:buChar char="•"/>
          </a:pPr>
          <a:r>
            <a:rPr lang="fr-FR" sz="1400" b="1" u="none" kern="1200" dirty="0">
              <a:latin typeface="Tw Cen MT" panose="020B0602020104020603" pitchFamily="34" charset="0"/>
              <a:cs typeface="Arial" panose="020B0604020202020204" pitchFamily="34" charset="0"/>
            </a:rPr>
            <a:t> Mise en œuvre du projet ACNP </a:t>
          </a:r>
        </a:p>
        <a:p>
          <a:pPr marL="0" lvl="1" indent="0" algn="l" defTabSz="622300">
            <a:lnSpc>
              <a:spcPct val="90000"/>
            </a:lnSpc>
            <a:spcBef>
              <a:spcPct val="0"/>
            </a:spcBef>
            <a:spcAft>
              <a:spcPct val="15000"/>
            </a:spcAft>
            <a:buChar char="•"/>
          </a:pPr>
          <a:r>
            <a:rPr lang="fr-FR" sz="1400" b="1" u="none" kern="1200" dirty="0">
              <a:latin typeface="Tw Cen MT" panose="020B0602020104020603" pitchFamily="34" charset="0"/>
              <a:cs typeface="Arial" panose="020B0604020202020204" pitchFamily="34" charset="0"/>
            </a:rPr>
            <a:t> Coordination du projet RESSAC (Impact économique des décisions CITES)</a:t>
          </a:r>
        </a:p>
        <a:p>
          <a:pPr marL="0" lvl="1" indent="0" algn="l" defTabSz="622300">
            <a:lnSpc>
              <a:spcPct val="90000"/>
            </a:lnSpc>
            <a:spcBef>
              <a:spcPct val="0"/>
            </a:spcBef>
            <a:spcAft>
              <a:spcPct val="15000"/>
            </a:spcAft>
            <a:buChar char="•"/>
          </a:pPr>
          <a:r>
            <a:rPr lang="fr-FR" sz="1400" b="1" u="none" kern="1200" dirty="0">
              <a:latin typeface="Tw Cen MT" panose="020B0602020104020603" pitchFamily="34" charset="0"/>
              <a:cs typeface="Arial" panose="020B0604020202020204" pitchFamily="34" charset="0"/>
            </a:rPr>
            <a:t> Préparation de plan de gestion pour l’okoumé et l’ayous</a:t>
          </a:r>
        </a:p>
        <a:p>
          <a:pPr marL="0" lvl="1" indent="0" algn="l" defTabSz="622300">
            <a:lnSpc>
              <a:spcPct val="90000"/>
            </a:lnSpc>
            <a:spcBef>
              <a:spcPct val="0"/>
            </a:spcBef>
            <a:spcAft>
              <a:spcPct val="15000"/>
            </a:spcAft>
            <a:buChar char="•"/>
          </a:pPr>
          <a:r>
            <a:rPr lang="fr-FR" sz="1400" b="0" u="none" kern="1200" dirty="0">
              <a:latin typeface="Tw Cen MT" panose="020B0602020104020603" pitchFamily="34" charset="0"/>
              <a:cs typeface="Arial" panose="020B0604020202020204" pitchFamily="34" charset="0"/>
            </a:rPr>
            <a:t> Coordination du projet Padouk </a:t>
          </a:r>
        </a:p>
        <a:p>
          <a:pPr marL="0" lvl="1" indent="0" algn="l" defTabSz="622300">
            <a:lnSpc>
              <a:spcPct val="90000"/>
            </a:lnSpc>
            <a:spcBef>
              <a:spcPct val="0"/>
            </a:spcBef>
            <a:spcAft>
              <a:spcPct val="15000"/>
            </a:spcAft>
            <a:buChar char="•"/>
          </a:pPr>
          <a:r>
            <a:rPr lang="fr-FR" sz="1400" b="0" u="none" kern="1200" dirty="0">
              <a:latin typeface="Tw Cen MT" panose="020B0602020104020603" pitchFamily="34" charset="0"/>
              <a:cs typeface="Arial" panose="020B0604020202020204" pitchFamily="34" charset="0"/>
            </a:rPr>
            <a:t> Montage de projets </a:t>
          </a:r>
        </a:p>
        <a:p>
          <a:pPr marL="57150" lvl="1" indent="0" algn="l" defTabSz="444500">
            <a:lnSpc>
              <a:spcPct val="90000"/>
            </a:lnSpc>
            <a:spcBef>
              <a:spcPct val="0"/>
            </a:spcBef>
            <a:spcAft>
              <a:spcPct val="15000"/>
            </a:spcAft>
            <a:buChar char="•"/>
          </a:pPr>
          <a:endParaRPr lang="fr-FR" sz="1000" b="0" u="none" kern="1200" dirty="0">
            <a:latin typeface="Tw Cen MT" panose="020B0602020104020603" pitchFamily="34" charset="0"/>
            <a:cs typeface="Arial" panose="020B0604020202020204" pitchFamily="34" charset="0"/>
          </a:endParaRPr>
        </a:p>
        <a:p>
          <a:pPr marL="57150" lvl="1" indent="0" algn="l" defTabSz="444500">
            <a:lnSpc>
              <a:spcPct val="90000"/>
            </a:lnSpc>
            <a:spcBef>
              <a:spcPct val="0"/>
            </a:spcBef>
            <a:spcAft>
              <a:spcPct val="15000"/>
            </a:spcAft>
            <a:buNone/>
          </a:pPr>
          <a:endParaRPr lang="fr-FR" sz="1000" b="1" u="sng" kern="1200" dirty="0">
            <a:latin typeface="Tw Cen MT" panose="020B0602020104020603" pitchFamily="34" charset="0"/>
            <a:cs typeface="Arial" panose="020B0604020202020204" pitchFamily="34" charset="0"/>
          </a:endParaRPr>
        </a:p>
      </dsp:txBody>
      <dsp:txXfrm rot="-5400000">
        <a:off x="3668941" y="61979"/>
        <a:ext cx="7346143" cy="1143451"/>
      </dsp:txXfrm>
    </dsp:sp>
    <dsp:sp modelId="{7D46F652-AD9C-4150-B591-68879D28E714}">
      <dsp:nvSpPr>
        <dsp:cNvPr id="0" name=""/>
        <dsp:cNvSpPr/>
      </dsp:nvSpPr>
      <dsp:spPr>
        <a:xfrm>
          <a:off x="1950" y="159361"/>
          <a:ext cx="3671410" cy="951532"/>
        </a:xfrm>
        <a:prstGeom prst="roundRect">
          <a:avLst/>
        </a:prstGeom>
        <a:solidFill>
          <a:schemeClr val="accent2"/>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endParaRPr lang="fr-FR" sz="1400" b="1" kern="1200" dirty="0">
            <a:latin typeface="Century Gothic" panose="020B0502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fr-FR" sz="1400" b="1" kern="1200" dirty="0">
              <a:latin typeface="Century Gothic" panose="020B0502020202020204" pitchFamily="34" charset="0"/>
              <a:cs typeface="Arial" panose="020B0604020202020204" pitchFamily="34" charset="0"/>
            </a:rPr>
            <a:t>Scientifique &amp; technique</a:t>
          </a:r>
        </a:p>
        <a:p>
          <a:pPr marL="0" lvl="0" indent="0" algn="ctr" defTabSz="622300">
            <a:lnSpc>
              <a:spcPct val="90000"/>
            </a:lnSpc>
            <a:spcBef>
              <a:spcPct val="0"/>
            </a:spcBef>
            <a:spcAft>
              <a:spcPct val="35000"/>
            </a:spcAft>
            <a:buNone/>
          </a:pPr>
          <a:endParaRPr lang="fr-FR" sz="1400" b="1" kern="1200" dirty="0">
            <a:latin typeface="Century Gothic" panose="020B0502020202020204" pitchFamily="34" charset="0"/>
            <a:cs typeface="Arial" panose="020B0604020202020204" pitchFamily="34" charset="0"/>
          </a:endParaRPr>
        </a:p>
      </dsp:txBody>
      <dsp:txXfrm>
        <a:off x="48400" y="205811"/>
        <a:ext cx="3578510" cy="858632"/>
      </dsp:txXfrm>
    </dsp:sp>
    <dsp:sp modelId="{BD11F235-B1DA-48C0-9282-1D41DA8D2B38}">
      <dsp:nvSpPr>
        <dsp:cNvPr id="0" name=""/>
        <dsp:cNvSpPr/>
      </dsp:nvSpPr>
      <dsp:spPr>
        <a:xfrm rot="5400000">
          <a:off x="6812708" y="-1755047"/>
          <a:ext cx="815509" cy="709420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b="1" kern="1200" dirty="0">
              <a:latin typeface="Tw Cen MT" panose="020B0602020104020603" pitchFamily="34" charset="0"/>
            </a:rPr>
            <a:t>Suivi de l’</a:t>
          </a:r>
          <a:r>
            <a:rPr lang="en-US" sz="1400" b="1" kern="1200" dirty="0" err="1">
              <a:latin typeface="Tw Cen MT" panose="020B0602020104020603" pitchFamily="34" charset="0"/>
              <a:cs typeface="Arial" panose="020B0604020202020204" pitchFamily="34" charset="0"/>
            </a:rPr>
            <a:t>élaboration</a:t>
          </a:r>
          <a:r>
            <a:rPr lang="en-US" sz="1400" b="1" kern="1200" dirty="0">
              <a:latin typeface="Tw Cen MT" panose="020B0602020104020603" pitchFamily="34" charset="0"/>
              <a:cs typeface="Arial" panose="020B0604020202020204" pitchFamily="34" charset="0"/>
            </a:rPr>
            <a:t> des </a:t>
          </a:r>
          <a:r>
            <a:rPr lang="fr-FR" sz="1400" b="1" kern="1200" dirty="0">
              <a:latin typeface="Tw Cen MT" panose="020B0602020104020603" pitchFamily="34" charset="0"/>
            </a:rPr>
            <a:t>ACNP Gabon, </a:t>
          </a:r>
          <a:r>
            <a:rPr lang="fr-FR" sz="1400" b="1" kern="1200" dirty="0" err="1">
              <a:latin typeface="Tw Cen MT" panose="020B0602020104020603" pitchFamily="34" charset="0"/>
            </a:rPr>
            <a:t>R.Congo</a:t>
          </a:r>
          <a:r>
            <a:rPr lang="fr-FR" sz="1400" b="1" kern="1200" dirty="0">
              <a:latin typeface="Tw Cen MT" panose="020B0602020104020603" pitchFamily="34" charset="0"/>
            </a:rPr>
            <a:t>, RCA et RDC</a:t>
          </a:r>
        </a:p>
        <a:p>
          <a:pPr marL="114300" lvl="1" indent="-114300" algn="l" defTabSz="622300">
            <a:lnSpc>
              <a:spcPct val="90000"/>
            </a:lnSpc>
            <a:spcBef>
              <a:spcPct val="0"/>
            </a:spcBef>
            <a:spcAft>
              <a:spcPct val="15000"/>
            </a:spcAft>
            <a:buChar char="•"/>
          </a:pPr>
          <a:r>
            <a:rPr lang="fr-FR" sz="1400" b="1" kern="1200" dirty="0">
              <a:latin typeface="Tw Cen MT" panose="020B0602020104020603" pitchFamily="34" charset="0"/>
            </a:rPr>
            <a:t>Suivi de la mise en place l’autorité scientifique en R. Congo </a:t>
          </a:r>
        </a:p>
        <a:p>
          <a:pPr marL="114300" lvl="1" indent="-114300" algn="l" defTabSz="622300">
            <a:lnSpc>
              <a:spcPct val="90000"/>
            </a:lnSpc>
            <a:spcBef>
              <a:spcPct val="0"/>
            </a:spcBef>
            <a:spcAft>
              <a:spcPct val="15000"/>
            </a:spcAft>
            <a:buChar char="•"/>
          </a:pPr>
          <a:r>
            <a:rPr lang="fr-FR" sz="1400" b="1" kern="1200" dirty="0">
              <a:latin typeface="Tw Cen MT" panose="020B0602020104020603" pitchFamily="34" charset="0"/>
            </a:rPr>
            <a:t>Suivi des quotas, délivrance permis CITES export/import</a:t>
          </a:r>
        </a:p>
      </dsp:txBody>
      <dsp:txXfrm rot="-5400000">
        <a:off x="3673361" y="1424110"/>
        <a:ext cx="7054394" cy="735889"/>
      </dsp:txXfrm>
    </dsp:sp>
    <dsp:sp modelId="{15F9A986-EB81-4264-9993-AA299E1953B0}">
      <dsp:nvSpPr>
        <dsp:cNvPr id="0" name=""/>
        <dsp:cNvSpPr/>
      </dsp:nvSpPr>
      <dsp:spPr>
        <a:xfrm>
          <a:off x="1950" y="1316287"/>
          <a:ext cx="3671410" cy="951532"/>
        </a:xfrm>
        <a:prstGeom prst="roundRect">
          <a:avLst/>
        </a:prstGeom>
        <a:solidFill>
          <a:schemeClr val="accent3"/>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latin typeface="Century Gothic" panose="020B0502020202020204" pitchFamily="34" charset="0"/>
              <a:cs typeface="Arial" panose="020B0604020202020204" pitchFamily="34" charset="0"/>
            </a:rPr>
            <a:t>Renforcement des capacités </a:t>
          </a:r>
        </a:p>
      </dsp:txBody>
      <dsp:txXfrm>
        <a:off x="48400" y="1362737"/>
        <a:ext cx="3578510" cy="858632"/>
      </dsp:txXfrm>
    </dsp:sp>
    <dsp:sp modelId="{39ECDE09-284F-4830-9ADC-5DEFC258FE99}">
      <dsp:nvSpPr>
        <dsp:cNvPr id="0" name=""/>
        <dsp:cNvSpPr/>
      </dsp:nvSpPr>
      <dsp:spPr>
        <a:xfrm rot="5400000">
          <a:off x="6826513" y="-755938"/>
          <a:ext cx="787899" cy="709420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fr-FR" sz="1400" kern="1200" dirty="0">
            <a:latin typeface="Tw Cen MT" panose="020B0602020104020603"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1400" b="1" kern="1200" dirty="0">
            <a:latin typeface="Tw Cen MT" panose="020B0602020104020603"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1400" kern="1200" dirty="0">
            <a:latin typeface="Tw Cen MT" panose="020B0602020104020603"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1400" b="1" kern="1200" dirty="0">
              <a:latin typeface="Tw Cen MT" panose="020B0602020104020603" pitchFamily="34" charset="0"/>
            </a:rPr>
            <a:t>Interactions avec le Scientific </a:t>
          </a:r>
          <a:r>
            <a:rPr lang="fr-FR" sz="1400" b="1" kern="1200" dirty="0" err="1">
              <a:latin typeface="Tw Cen MT" panose="020B0602020104020603" pitchFamily="34" charset="0"/>
            </a:rPr>
            <a:t>Review</a:t>
          </a:r>
          <a:r>
            <a:rPr lang="fr-FR" sz="1400" b="1" kern="1200" dirty="0">
              <a:latin typeface="Tw Cen MT" panose="020B0602020104020603" pitchFamily="34" charset="0"/>
            </a:rPr>
            <a:t> Group de l'Union européenne, les organes de gestion et les autorités scientifiques de l'UE</a:t>
          </a:r>
          <a:endParaRPr lang="fr-FR" sz="1400" kern="1200" dirty="0">
            <a:latin typeface="Tw Cen MT" panose="020B0602020104020603"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1400" kern="1200" dirty="0">
              <a:latin typeface="Tw Cen MT" panose="020B0602020104020603" pitchFamily="34" charset="0"/>
            </a:rPr>
            <a:t>Surveillance des classifications, analyse des documents,  échanges </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1400" kern="1200" dirty="0">
            <a:latin typeface="Tw Cen MT" panose="020B0602020104020603"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1400" b="1" kern="1200" dirty="0">
            <a:latin typeface="Tw Cen MT" panose="020B0602020104020603" pitchFamily="34" charset="0"/>
          </a:endParaRPr>
        </a:p>
        <a:p>
          <a:pPr marL="114300" lvl="1" indent="0" algn="l" defTabSz="622300">
            <a:lnSpc>
              <a:spcPct val="90000"/>
            </a:lnSpc>
            <a:spcBef>
              <a:spcPct val="0"/>
            </a:spcBef>
            <a:spcAft>
              <a:spcPct val="15000"/>
            </a:spcAft>
            <a:buNone/>
          </a:pPr>
          <a:endParaRPr lang="fr-FR" sz="1400" kern="1200" dirty="0">
            <a:latin typeface="Tw Cen MT" panose="020B0602020104020603" pitchFamily="34" charset="0"/>
          </a:endParaRPr>
        </a:p>
        <a:p>
          <a:pPr marL="57150" lvl="1" indent="0" algn="l" defTabSz="488950">
            <a:lnSpc>
              <a:spcPct val="90000"/>
            </a:lnSpc>
            <a:spcBef>
              <a:spcPct val="0"/>
            </a:spcBef>
            <a:spcAft>
              <a:spcPct val="15000"/>
            </a:spcAft>
            <a:buNone/>
          </a:pPr>
          <a:endParaRPr lang="fr-FR" sz="1100" kern="1200" dirty="0">
            <a:latin typeface="Tw Cen MT" panose="020B0602020104020603" pitchFamily="34" charset="0"/>
          </a:endParaRPr>
        </a:p>
      </dsp:txBody>
      <dsp:txXfrm rot="-5400000">
        <a:off x="3673361" y="2435676"/>
        <a:ext cx="7055742" cy="710975"/>
      </dsp:txXfrm>
    </dsp:sp>
    <dsp:sp modelId="{F430492B-E5E0-436A-B14A-3994544A2D0F}">
      <dsp:nvSpPr>
        <dsp:cNvPr id="0" name=""/>
        <dsp:cNvSpPr/>
      </dsp:nvSpPr>
      <dsp:spPr>
        <a:xfrm>
          <a:off x="1950" y="2315397"/>
          <a:ext cx="3671410" cy="951532"/>
        </a:xfrm>
        <a:prstGeom prst="roundRect">
          <a:avLst/>
        </a:prstGeom>
        <a:solidFill>
          <a:schemeClr val="accent4"/>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endParaRPr lang="fr-FR" sz="1400" b="1" kern="1200" dirty="0">
            <a:latin typeface="Century Gothic" panose="020B0502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fr-FR" sz="1400" b="1" kern="1200" dirty="0">
              <a:latin typeface="Century Gothic" panose="020B0502020202020204" pitchFamily="34" charset="0"/>
              <a:cs typeface="Arial" panose="020B0604020202020204" pitchFamily="34" charset="0"/>
            </a:rPr>
            <a:t>Communication/Veille sur les activités de la CITES</a:t>
          </a:r>
        </a:p>
        <a:p>
          <a:pPr marL="0" lvl="0" indent="0" algn="ctr" defTabSz="622300">
            <a:lnSpc>
              <a:spcPct val="90000"/>
            </a:lnSpc>
            <a:spcBef>
              <a:spcPct val="0"/>
            </a:spcBef>
            <a:spcAft>
              <a:spcPct val="35000"/>
            </a:spcAft>
            <a:buNone/>
          </a:pPr>
          <a:endParaRPr lang="fr-FR" sz="1400" b="1" kern="1200" dirty="0">
            <a:latin typeface="Century Gothic" panose="020B0502020202020204" pitchFamily="34" charset="0"/>
            <a:cs typeface="Arial" panose="020B0604020202020204" pitchFamily="34" charset="0"/>
          </a:endParaRPr>
        </a:p>
      </dsp:txBody>
      <dsp:txXfrm>
        <a:off x="48400" y="2361847"/>
        <a:ext cx="3578510" cy="858632"/>
      </dsp:txXfrm>
    </dsp:sp>
    <dsp:sp modelId="{1997CA96-31BA-48A2-B334-4FDF936A7B32}">
      <dsp:nvSpPr>
        <dsp:cNvPr id="0" name=""/>
        <dsp:cNvSpPr/>
      </dsp:nvSpPr>
      <dsp:spPr>
        <a:xfrm rot="5400000">
          <a:off x="6508527" y="479334"/>
          <a:ext cx="1739043" cy="740938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fr-FR" sz="1400" b="1" kern="1200" dirty="0">
            <a:latin typeface="Tw Cen MT" panose="020B0602020104020603"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fr-FR" sz="1400" b="1" kern="1200" dirty="0">
              <a:latin typeface="Tw Cen MT" panose="020B0602020104020603" pitchFamily="34" charset="0"/>
              <a:cs typeface="Arial" panose="020B0604020202020204" pitchFamily="34" charset="0"/>
            </a:rPr>
            <a:t>Mobilisation pour obtenir des éléments (Administratifs et techniques) UE pour la délivrance des permis d’importation et les administrations d’Afrique centrale contre les refus injustifiés UE </a:t>
          </a:r>
        </a:p>
        <a:p>
          <a:pPr marL="114300" lvl="1" indent="-114300" algn="l" defTabSz="622300">
            <a:lnSpc>
              <a:spcPct val="90000"/>
            </a:lnSpc>
            <a:spcBef>
              <a:spcPct val="0"/>
            </a:spcBef>
            <a:spcAft>
              <a:spcPct val="15000"/>
            </a:spcAft>
            <a:buChar char="•"/>
          </a:pPr>
          <a:r>
            <a:rPr lang="fr-FR" sz="1400" kern="1200" dirty="0">
              <a:latin typeface="Tw Cen MT" panose="020B0602020104020603" pitchFamily="34" charset="0"/>
              <a:cs typeface="Arial" panose="020B0604020202020204" pitchFamily="34" charset="0"/>
            </a:rPr>
            <a:t>Préparation des parties en vue de l’action pour le retrait du </a:t>
          </a:r>
          <a:r>
            <a:rPr lang="fr-FR" sz="1400" kern="1200" dirty="0" err="1">
              <a:latin typeface="Tw Cen MT" panose="020B0602020104020603" pitchFamily="34" charset="0"/>
              <a:cs typeface="Arial" panose="020B0604020202020204" pitchFamily="34" charset="0"/>
            </a:rPr>
            <a:t>padouk</a:t>
          </a:r>
          <a:r>
            <a:rPr lang="fr-FR" sz="1400" kern="1200" dirty="0">
              <a:latin typeface="Tw Cen MT" panose="020B0602020104020603" pitchFamily="34" charset="0"/>
              <a:cs typeface="Arial" panose="020B0604020202020204" pitchFamily="34" charset="0"/>
            </a:rPr>
            <a:t> de l’annexe II de la convention </a:t>
          </a:r>
          <a:r>
            <a:rPr lang="fr-FR" sz="1400" kern="1200" dirty="0">
              <a:latin typeface="Tw Cen MT" panose="020B0602020104020603" pitchFamily="34" charset="0"/>
              <a:cs typeface="Arial" panose="020B0604020202020204" pitchFamily="34" charset="0"/>
              <a:sym typeface="Wingdings" panose="05000000000000000000" pitchFamily="2" charset="2"/>
            </a:rPr>
            <a:t></a:t>
          </a:r>
          <a:r>
            <a:rPr lang="fr-FR" sz="1400" kern="1200" dirty="0">
              <a:latin typeface="Tw Cen MT" panose="020B0602020104020603" pitchFamily="34" charset="0"/>
              <a:cs typeface="Arial" panose="020B0604020202020204" pitchFamily="34" charset="0"/>
            </a:rPr>
            <a:t> COP26 </a:t>
          </a:r>
          <a:r>
            <a:rPr lang="fr-FR" sz="1400" kern="1200" dirty="0">
              <a:latin typeface="Tw Cen MT" panose="020B0602020104020603" pitchFamily="34" charset="0"/>
              <a:cs typeface="Arial" panose="020B0604020202020204" pitchFamily="34" charset="0"/>
              <a:sym typeface="Wingdings" panose="05000000000000000000" pitchFamily="2" charset="2"/>
            </a:rPr>
            <a:t></a:t>
          </a:r>
          <a:r>
            <a:rPr lang="fr-FR" sz="1400" kern="1200" dirty="0">
              <a:latin typeface="Tw Cen MT" panose="020B0602020104020603" pitchFamily="34" charset="0"/>
              <a:cs typeface="Arial" panose="020B0604020202020204" pitchFamily="34" charset="0"/>
            </a:rPr>
            <a:t>2025 ?</a:t>
          </a:r>
        </a:p>
        <a:p>
          <a:pPr marL="114300" lvl="1" indent="-114300" algn="l" defTabSz="622300">
            <a:lnSpc>
              <a:spcPct val="90000"/>
            </a:lnSpc>
            <a:spcBef>
              <a:spcPct val="0"/>
            </a:spcBef>
            <a:spcAft>
              <a:spcPct val="15000"/>
            </a:spcAft>
            <a:buChar char="•"/>
          </a:pPr>
          <a:r>
            <a:rPr lang="fr-FR" sz="1400" kern="1200" dirty="0">
              <a:latin typeface="Tw Cen MT" panose="020B0602020104020603" pitchFamily="34" charset="0"/>
              <a:cs typeface="Arial" panose="020B0604020202020204" pitchFamily="34" charset="0"/>
            </a:rPr>
            <a:t>Participation au Comité pour les plantes (8-14 juillet 2024) et au Comité permanent (3-9 février 2025)</a:t>
          </a:r>
        </a:p>
        <a:p>
          <a:pPr marL="114300" lvl="1" indent="-114300" algn="l" defTabSz="622300">
            <a:lnSpc>
              <a:spcPct val="90000"/>
            </a:lnSpc>
            <a:spcBef>
              <a:spcPct val="0"/>
            </a:spcBef>
            <a:spcAft>
              <a:spcPct val="15000"/>
            </a:spcAft>
            <a:buChar char="•"/>
          </a:pPr>
          <a:r>
            <a:rPr lang="fr-FR" sz="1400" kern="1200" dirty="0">
              <a:latin typeface="Tw Cen MT" panose="020B0602020104020603" pitchFamily="34" charset="0"/>
              <a:cs typeface="Arial" panose="020B0604020202020204" pitchFamily="34" charset="0"/>
            </a:rPr>
            <a:t>Q/R des membres </a:t>
          </a:r>
        </a:p>
        <a:p>
          <a:pPr marL="114300" lvl="1" indent="-114300" algn="l" defTabSz="622300">
            <a:lnSpc>
              <a:spcPct val="90000"/>
            </a:lnSpc>
            <a:spcBef>
              <a:spcPct val="0"/>
            </a:spcBef>
            <a:spcAft>
              <a:spcPct val="15000"/>
            </a:spcAft>
            <a:buChar char="•"/>
          </a:pPr>
          <a:r>
            <a:rPr lang="fr-FR" sz="1400" kern="1200" dirty="0">
              <a:latin typeface="Tw Cen MT" panose="020B0602020104020603" pitchFamily="34" charset="0"/>
              <a:cs typeface="Arial" panose="020B0604020202020204" pitchFamily="34" charset="0"/>
            </a:rPr>
            <a:t>Communication sur les modalités de gestion des forêts en Afrique centrale </a:t>
          </a:r>
        </a:p>
        <a:p>
          <a:pPr marL="57150" lvl="1" indent="-57150" algn="l" defTabSz="488950">
            <a:lnSpc>
              <a:spcPct val="90000"/>
            </a:lnSpc>
            <a:spcBef>
              <a:spcPct val="0"/>
            </a:spcBef>
            <a:spcAft>
              <a:spcPct val="15000"/>
            </a:spcAft>
            <a:buChar char="•"/>
          </a:pPr>
          <a:endParaRPr lang="fr-FR" sz="1100" kern="1200" dirty="0">
            <a:latin typeface="Tw Cen MT" panose="020B0602020104020603" pitchFamily="34" charset="0"/>
            <a:cs typeface="Arial" panose="020B0604020202020204" pitchFamily="34" charset="0"/>
          </a:endParaRPr>
        </a:p>
      </dsp:txBody>
      <dsp:txXfrm rot="-5400000">
        <a:off x="3673356" y="3399399"/>
        <a:ext cx="7324494" cy="1569257"/>
      </dsp:txXfrm>
    </dsp:sp>
    <dsp:sp modelId="{D20A7666-FCF0-4822-973B-D939F57A0991}">
      <dsp:nvSpPr>
        <dsp:cNvPr id="0" name=""/>
        <dsp:cNvSpPr/>
      </dsp:nvSpPr>
      <dsp:spPr>
        <a:xfrm>
          <a:off x="1950" y="3708261"/>
          <a:ext cx="3671405" cy="951532"/>
        </a:xfrm>
        <a:prstGeom prst="roundRect">
          <a:avLst/>
        </a:prstGeom>
        <a:solidFill>
          <a:schemeClr val="accent5"/>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latin typeface="Century Gothic" panose="020B0502020202020204" pitchFamily="34" charset="0"/>
              <a:cs typeface="Arial" panose="020B0604020202020204" pitchFamily="34" charset="0"/>
            </a:rPr>
            <a:t>Mobilisation des parties prenantes à l’international</a:t>
          </a:r>
        </a:p>
      </dsp:txBody>
      <dsp:txXfrm>
        <a:off x="48400" y="3754711"/>
        <a:ext cx="3578505" cy="8586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392FEBF-293B-344C-95C2-8B50849E0ECE}" type="datetimeFigureOut">
              <a:rPr lang="fr-FR" smtClean="0"/>
              <a:t>14/06/2024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02B83E7-CE80-7C40-9684-FA033A76D61A}" type="slidenum">
              <a:rPr lang="fr-FR" smtClean="0"/>
              <a:t>‹N°›</a:t>
            </a:fld>
            <a:endParaRPr lang="fr-FR"/>
          </a:p>
        </p:txBody>
      </p:sp>
    </p:spTree>
    <p:extLst>
      <p:ext uri="{BB962C8B-B14F-4D97-AF65-F5344CB8AC3E}">
        <p14:creationId xmlns:p14="http://schemas.microsoft.com/office/powerpoint/2010/main" val="219943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latin typeface="Poppins Medium" panose="00000600000000000000" pitchFamily="2" charset="0"/>
              <a:cs typeface="Poppins Medium" panose="00000600000000000000"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07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10</a:t>
            </a:fld>
            <a:endParaRPr lang="fr-FR"/>
          </a:p>
        </p:txBody>
      </p:sp>
    </p:spTree>
    <p:extLst>
      <p:ext uri="{BB962C8B-B14F-4D97-AF65-F5344CB8AC3E}">
        <p14:creationId xmlns:p14="http://schemas.microsoft.com/office/powerpoint/2010/main" val="307682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11</a:t>
            </a:fld>
            <a:endParaRPr lang="fr-FR"/>
          </a:p>
        </p:txBody>
      </p:sp>
    </p:spTree>
    <p:extLst>
      <p:ext uri="{BB962C8B-B14F-4D97-AF65-F5344CB8AC3E}">
        <p14:creationId xmlns:p14="http://schemas.microsoft.com/office/powerpoint/2010/main" val="344294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12</a:t>
            </a:fld>
            <a:endParaRPr lang="fr-FR"/>
          </a:p>
        </p:txBody>
      </p:sp>
    </p:spTree>
    <p:extLst>
      <p:ext uri="{BB962C8B-B14F-4D97-AF65-F5344CB8AC3E}">
        <p14:creationId xmlns:p14="http://schemas.microsoft.com/office/powerpoint/2010/main" val="2084826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13</a:t>
            </a:fld>
            <a:endParaRPr lang="fr-FR"/>
          </a:p>
        </p:txBody>
      </p:sp>
    </p:spTree>
    <p:extLst>
      <p:ext uri="{BB962C8B-B14F-4D97-AF65-F5344CB8AC3E}">
        <p14:creationId xmlns:p14="http://schemas.microsoft.com/office/powerpoint/2010/main" val="392183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14</a:t>
            </a:fld>
            <a:endParaRPr lang="fr-FR"/>
          </a:p>
        </p:txBody>
      </p:sp>
    </p:spTree>
    <p:extLst>
      <p:ext uri="{BB962C8B-B14F-4D97-AF65-F5344CB8AC3E}">
        <p14:creationId xmlns:p14="http://schemas.microsoft.com/office/powerpoint/2010/main" val="231146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15</a:t>
            </a:fld>
            <a:endParaRPr lang="fr-FR"/>
          </a:p>
        </p:txBody>
      </p:sp>
    </p:spTree>
    <p:extLst>
      <p:ext uri="{BB962C8B-B14F-4D97-AF65-F5344CB8AC3E}">
        <p14:creationId xmlns:p14="http://schemas.microsoft.com/office/powerpoint/2010/main" val="188192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16</a:t>
            </a:fld>
            <a:endParaRPr lang="fr-FR"/>
          </a:p>
        </p:txBody>
      </p:sp>
    </p:spTree>
    <p:extLst>
      <p:ext uri="{BB962C8B-B14F-4D97-AF65-F5344CB8AC3E}">
        <p14:creationId xmlns:p14="http://schemas.microsoft.com/office/powerpoint/2010/main" val="1138747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17</a:t>
            </a:fld>
            <a:endParaRPr lang="fr-FR"/>
          </a:p>
        </p:txBody>
      </p:sp>
    </p:spTree>
    <p:extLst>
      <p:ext uri="{BB962C8B-B14F-4D97-AF65-F5344CB8AC3E}">
        <p14:creationId xmlns:p14="http://schemas.microsoft.com/office/powerpoint/2010/main" val="968353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27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19</a:t>
            </a:fld>
            <a:endParaRPr lang="fr-FR"/>
          </a:p>
        </p:txBody>
      </p:sp>
    </p:spTree>
    <p:extLst>
      <p:ext uri="{BB962C8B-B14F-4D97-AF65-F5344CB8AC3E}">
        <p14:creationId xmlns:p14="http://schemas.microsoft.com/office/powerpoint/2010/main" val="99437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161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673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21</a:t>
            </a:fld>
            <a:endParaRPr lang="fr-FR"/>
          </a:p>
        </p:txBody>
      </p:sp>
    </p:spTree>
    <p:extLst>
      <p:ext uri="{BB962C8B-B14F-4D97-AF65-F5344CB8AC3E}">
        <p14:creationId xmlns:p14="http://schemas.microsoft.com/office/powerpoint/2010/main" val="3339899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951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23</a:t>
            </a:fld>
            <a:endParaRPr lang="fr-FR"/>
          </a:p>
        </p:txBody>
      </p:sp>
    </p:spTree>
    <p:extLst>
      <p:ext uri="{BB962C8B-B14F-4D97-AF65-F5344CB8AC3E}">
        <p14:creationId xmlns:p14="http://schemas.microsoft.com/office/powerpoint/2010/main" val="2947078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741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560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28</a:t>
            </a:fld>
            <a:endParaRPr lang="fr-FR"/>
          </a:p>
        </p:txBody>
      </p:sp>
    </p:spTree>
    <p:extLst>
      <p:ext uri="{BB962C8B-B14F-4D97-AF65-F5344CB8AC3E}">
        <p14:creationId xmlns:p14="http://schemas.microsoft.com/office/powerpoint/2010/main" val="133863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29</a:t>
            </a:fld>
            <a:endParaRPr lang="fr-FR"/>
          </a:p>
        </p:txBody>
      </p:sp>
    </p:spTree>
    <p:extLst>
      <p:ext uri="{BB962C8B-B14F-4D97-AF65-F5344CB8AC3E}">
        <p14:creationId xmlns:p14="http://schemas.microsoft.com/office/powerpoint/2010/main" val="3064025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30</a:t>
            </a:fld>
            <a:endParaRPr lang="fr-FR"/>
          </a:p>
        </p:txBody>
      </p:sp>
    </p:spTree>
    <p:extLst>
      <p:ext uri="{BB962C8B-B14F-4D97-AF65-F5344CB8AC3E}">
        <p14:creationId xmlns:p14="http://schemas.microsoft.com/office/powerpoint/2010/main" val="914755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Réseaux sociaux, 2 messages par semaines, plus de 150 </a:t>
            </a:r>
            <a:r>
              <a:rPr lang="fr-FR" dirty="0" err="1"/>
              <a:t>posts</a:t>
            </a:r>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31</a:t>
            </a:fld>
            <a:endParaRPr lang="fr-FR"/>
          </a:p>
        </p:txBody>
      </p:sp>
    </p:spTree>
    <p:extLst>
      <p:ext uri="{BB962C8B-B14F-4D97-AF65-F5344CB8AC3E}">
        <p14:creationId xmlns:p14="http://schemas.microsoft.com/office/powerpoint/2010/main" val="129743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489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Réseaux sociaux, 2 messages par semaines, plus de 150 </a:t>
            </a:r>
            <a:r>
              <a:rPr lang="fr-FR" dirty="0" err="1"/>
              <a:t>posts</a:t>
            </a:r>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32</a:t>
            </a:fld>
            <a:endParaRPr lang="fr-FR"/>
          </a:p>
        </p:txBody>
      </p:sp>
    </p:spTree>
    <p:extLst>
      <p:ext uri="{BB962C8B-B14F-4D97-AF65-F5344CB8AC3E}">
        <p14:creationId xmlns:p14="http://schemas.microsoft.com/office/powerpoint/2010/main" val="4293377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Poppins" panose="00000500000000000000" pitchFamily="2" charset="0"/>
                <a:cs typeface="Poppins" panose="00000500000000000000" pitchFamily="2" charset="0"/>
              </a:rPr>
              <a:t>taxes douanières </a:t>
            </a:r>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33</a:t>
            </a:fld>
            <a:endParaRPr lang="fr-FR"/>
          </a:p>
        </p:txBody>
      </p:sp>
    </p:spTree>
    <p:extLst>
      <p:ext uri="{BB962C8B-B14F-4D97-AF65-F5344CB8AC3E}">
        <p14:creationId xmlns:p14="http://schemas.microsoft.com/office/powerpoint/2010/main" val="108120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34</a:t>
            </a:fld>
            <a:endParaRPr lang="fr-FR"/>
          </a:p>
        </p:txBody>
      </p:sp>
    </p:spTree>
    <p:extLst>
      <p:ext uri="{BB962C8B-B14F-4D97-AF65-F5344CB8AC3E}">
        <p14:creationId xmlns:p14="http://schemas.microsoft.com/office/powerpoint/2010/main" val="1322306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36</a:t>
            </a:fld>
            <a:endParaRPr lang="fr-FR"/>
          </a:p>
        </p:txBody>
      </p:sp>
    </p:spTree>
    <p:extLst>
      <p:ext uri="{BB962C8B-B14F-4D97-AF65-F5344CB8AC3E}">
        <p14:creationId xmlns:p14="http://schemas.microsoft.com/office/powerpoint/2010/main" val="2224711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37</a:t>
            </a:fld>
            <a:endParaRPr lang="fr-FR"/>
          </a:p>
        </p:txBody>
      </p:sp>
    </p:spTree>
    <p:extLst>
      <p:ext uri="{BB962C8B-B14F-4D97-AF65-F5344CB8AC3E}">
        <p14:creationId xmlns:p14="http://schemas.microsoft.com/office/powerpoint/2010/main" val="4164098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38</a:t>
            </a:fld>
            <a:endParaRPr lang="fr-FR"/>
          </a:p>
        </p:txBody>
      </p:sp>
    </p:spTree>
    <p:extLst>
      <p:ext uri="{BB962C8B-B14F-4D97-AF65-F5344CB8AC3E}">
        <p14:creationId xmlns:p14="http://schemas.microsoft.com/office/powerpoint/2010/main" val="1682056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0e89904d9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0e89904d9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0e89904d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0e89904d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50e89904d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50e89904d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0e89904d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0e89904d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a:t>
            </a:fld>
            <a:endParaRPr lang="fr-FR"/>
          </a:p>
        </p:txBody>
      </p:sp>
    </p:spTree>
    <p:extLst>
      <p:ext uri="{BB962C8B-B14F-4D97-AF65-F5344CB8AC3E}">
        <p14:creationId xmlns:p14="http://schemas.microsoft.com/office/powerpoint/2010/main" val="3172694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43</a:t>
            </a:fld>
            <a:endParaRPr lang="fr-FR"/>
          </a:p>
        </p:txBody>
      </p:sp>
    </p:spTree>
    <p:extLst>
      <p:ext uri="{BB962C8B-B14F-4D97-AF65-F5344CB8AC3E}">
        <p14:creationId xmlns:p14="http://schemas.microsoft.com/office/powerpoint/2010/main" val="4139677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44</a:t>
            </a:fld>
            <a:endParaRPr lang="fr-FR"/>
          </a:p>
        </p:txBody>
      </p:sp>
    </p:spTree>
    <p:extLst>
      <p:ext uri="{BB962C8B-B14F-4D97-AF65-F5344CB8AC3E}">
        <p14:creationId xmlns:p14="http://schemas.microsoft.com/office/powerpoint/2010/main" val="3680614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45</a:t>
            </a:fld>
            <a:endParaRPr lang="fr-FR"/>
          </a:p>
        </p:txBody>
      </p:sp>
    </p:spTree>
    <p:extLst>
      <p:ext uri="{BB962C8B-B14F-4D97-AF65-F5344CB8AC3E}">
        <p14:creationId xmlns:p14="http://schemas.microsoft.com/office/powerpoint/2010/main" val="1570540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46</a:t>
            </a:fld>
            <a:endParaRPr lang="fr-FR"/>
          </a:p>
        </p:txBody>
      </p:sp>
    </p:spTree>
    <p:extLst>
      <p:ext uri="{BB962C8B-B14F-4D97-AF65-F5344CB8AC3E}">
        <p14:creationId xmlns:p14="http://schemas.microsoft.com/office/powerpoint/2010/main" val="2802936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47</a:t>
            </a:fld>
            <a:endParaRPr lang="fr-FR"/>
          </a:p>
        </p:txBody>
      </p:sp>
    </p:spTree>
    <p:extLst>
      <p:ext uri="{BB962C8B-B14F-4D97-AF65-F5344CB8AC3E}">
        <p14:creationId xmlns:p14="http://schemas.microsoft.com/office/powerpoint/2010/main" val="1366155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48</a:t>
            </a:fld>
            <a:endParaRPr lang="fr-FR"/>
          </a:p>
        </p:txBody>
      </p:sp>
    </p:spTree>
    <p:extLst>
      <p:ext uri="{BB962C8B-B14F-4D97-AF65-F5344CB8AC3E}">
        <p14:creationId xmlns:p14="http://schemas.microsoft.com/office/powerpoint/2010/main" val="3842495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49</a:t>
            </a:fld>
            <a:endParaRPr lang="fr-FR"/>
          </a:p>
        </p:txBody>
      </p:sp>
    </p:spTree>
    <p:extLst>
      <p:ext uri="{BB962C8B-B14F-4D97-AF65-F5344CB8AC3E}">
        <p14:creationId xmlns:p14="http://schemas.microsoft.com/office/powerpoint/2010/main" val="1375274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50</a:t>
            </a:fld>
            <a:endParaRPr lang="fr-FR"/>
          </a:p>
        </p:txBody>
      </p:sp>
    </p:spTree>
    <p:extLst>
      <p:ext uri="{BB962C8B-B14F-4D97-AF65-F5344CB8AC3E}">
        <p14:creationId xmlns:p14="http://schemas.microsoft.com/office/powerpoint/2010/main" val="383454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51</a:t>
            </a:fld>
            <a:endParaRPr lang="fr-FR"/>
          </a:p>
        </p:txBody>
      </p:sp>
    </p:spTree>
    <p:extLst>
      <p:ext uri="{BB962C8B-B14F-4D97-AF65-F5344CB8AC3E}">
        <p14:creationId xmlns:p14="http://schemas.microsoft.com/office/powerpoint/2010/main" val="2320180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52</a:t>
            </a:fld>
            <a:endParaRPr lang="fr-FR"/>
          </a:p>
        </p:txBody>
      </p:sp>
    </p:spTree>
    <p:extLst>
      <p:ext uri="{BB962C8B-B14F-4D97-AF65-F5344CB8AC3E}">
        <p14:creationId xmlns:p14="http://schemas.microsoft.com/office/powerpoint/2010/main" val="23919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a:t>
            </a:fld>
            <a:endParaRPr lang="fr-FR"/>
          </a:p>
        </p:txBody>
      </p:sp>
    </p:spTree>
    <p:extLst>
      <p:ext uri="{BB962C8B-B14F-4D97-AF65-F5344CB8AC3E}">
        <p14:creationId xmlns:p14="http://schemas.microsoft.com/office/powerpoint/2010/main" val="3064613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53</a:t>
            </a:fld>
            <a:endParaRPr lang="fr-FR"/>
          </a:p>
        </p:txBody>
      </p:sp>
    </p:spTree>
    <p:extLst>
      <p:ext uri="{BB962C8B-B14F-4D97-AF65-F5344CB8AC3E}">
        <p14:creationId xmlns:p14="http://schemas.microsoft.com/office/powerpoint/2010/main" val="29833967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54</a:t>
            </a:fld>
            <a:endParaRPr lang="fr-FR"/>
          </a:p>
        </p:txBody>
      </p:sp>
    </p:spTree>
    <p:extLst>
      <p:ext uri="{BB962C8B-B14F-4D97-AF65-F5344CB8AC3E}">
        <p14:creationId xmlns:p14="http://schemas.microsoft.com/office/powerpoint/2010/main" val="3038416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683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56</a:t>
            </a:fld>
            <a:endParaRPr lang="fr-FR"/>
          </a:p>
        </p:txBody>
      </p:sp>
    </p:spTree>
    <p:extLst>
      <p:ext uri="{BB962C8B-B14F-4D97-AF65-F5344CB8AC3E}">
        <p14:creationId xmlns:p14="http://schemas.microsoft.com/office/powerpoint/2010/main" val="1694985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57</a:t>
            </a:fld>
            <a:endParaRPr lang="fr-FR"/>
          </a:p>
        </p:txBody>
      </p:sp>
    </p:spTree>
    <p:extLst>
      <p:ext uri="{BB962C8B-B14F-4D97-AF65-F5344CB8AC3E}">
        <p14:creationId xmlns:p14="http://schemas.microsoft.com/office/powerpoint/2010/main" val="3289667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58</a:t>
            </a:fld>
            <a:endParaRPr lang="fr-FR"/>
          </a:p>
        </p:txBody>
      </p:sp>
    </p:spTree>
    <p:extLst>
      <p:ext uri="{BB962C8B-B14F-4D97-AF65-F5344CB8AC3E}">
        <p14:creationId xmlns:p14="http://schemas.microsoft.com/office/powerpoint/2010/main" val="3733900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59</a:t>
            </a:fld>
            <a:endParaRPr lang="fr-FR"/>
          </a:p>
        </p:txBody>
      </p:sp>
    </p:spTree>
    <p:extLst>
      <p:ext uri="{BB962C8B-B14F-4D97-AF65-F5344CB8AC3E}">
        <p14:creationId xmlns:p14="http://schemas.microsoft.com/office/powerpoint/2010/main" val="5320338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60</a:t>
            </a:fld>
            <a:endParaRPr lang="fr-FR"/>
          </a:p>
        </p:txBody>
      </p:sp>
    </p:spTree>
    <p:extLst>
      <p:ext uri="{BB962C8B-B14F-4D97-AF65-F5344CB8AC3E}">
        <p14:creationId xmlns:p14="http://schemas.microsoft.com/office/powerpoint/2010/main" val="2201272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61</a:t>
            </a:fld>
            <a:endParaRPr lang="fr-FR"/>
          </a:p>
        </p:txBody>
      </p:sp>
    </p:spTree>
    <p:extLst>
      <p:ext uri="{BB962C8B-B14F-4D97-AF65-F5344CB8AC3E}">
        <p14:creationId xmlns:p14="http://schemas.microsoft.com/office/powerpoint/2010/main" val="2896155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62</a:t>
            </a:fld>
            <a:endParaRPr lang="fr-FR"/>
          </a:p>
        </p:txBody>
      </p:sp>
    </p:spTree>
    <p:extLst>
      <p:ext uri="{BB962C8B-B14F-4D97-AF65-F5344CB8AC3E}">
        <p14:creationId xmlns:p14="http://schemas.microsoft.com/office/powerpoint/2010/main" val="346540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a:t>
            </a:fld>
            <a:endParaRPr lang="fr-FR"/>
          </a:p>
        </p:txBody>
      </p:sp>
    </p:spTree>
    <p:extLst>
      <p:ext uri="{BB962C8B-B14F-4D97-AF65-F5344CB8AC3E}">
        <p14:creationId xmlns:p14="http://schemas.microsoft.com/office/powerpoint/2010/main" val="3231080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63</a:t>
            </a:fld>
            <a:endParaRPr lang="fr-FR"/>
          </a:p>
        </p:txBody>
      </p:sp>
    </p:spTree>
    <p:extLst>
      <p:ext uri="{BB962C8B-B14F-4D97-AF65-F5344CB8AC3E}">
        <p14:creationId xmlns:p14="http://schemas.microsoft.com/office/powerpoint/2010/main" val="834809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64</a:t>
            </a:fld>
            <a:endParaRPr lang="fr-FR"/>
          </a:p>
        </p:txBody>
      </p:sp>
    </p:spTree>
    <p:extLst>
      <p:ext uri="{BB962C8B-B14F-4D97-AF65-F5344CB8AC3E}">
        <p14:creationId xmlns:p14="http://schemas.microsoft.com/office/powerpoint/2010/main" val="2253971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u="none" strike="noStrike" dirty="0">
                <a:solidFill>
                  <a:srgbClr val="000000"/>
                </a:solidFill>
                <a:effectLst/>
                <a:latin typeface="Calibri" panose="020F050202020403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65</a:t>
            </a:fld>
            <a:endParaRPr lang="fr-FR"/>
          </a:p>
        </p:txBody>
      </p:sp>
    </p:spTree>
    <p:extLst>
      <p:ext uri="{BB962C8B-B14F-4D97-AF65-F5344CB8AC3E}">
        <p14:creationId xmlns:p14="http://schemas.microsoft.com/office/powerpoint/2010/main" val="780746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634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C4CABC0-BF0F-2542-8F11-E0ADD1DC4D71}" type="slidenum">
              <a:rPr lang="fr-FR" smtClean="0"/>
              <a:t>68</a:t>
            </a:fld>
            <a:endParaRPr lang="fr-FR"/>
          </a:p>
        </p:txBody>
      </p:sp>
    </p:spTree>
    <p:extLst>
      <p:ext uri="{BB962C8B-B14F-4D97-AF65-F5344CB8AC3E}">
        <p14:creationId xmlns:p14="http://schemas.microsoft.com/office/powerpoint/2010/main" val="187741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06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776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8278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76</a:t>
            </a:fld>
            <a:endParaRPr lang="fr-FR"/>
          </a:p>
        </p:txBody>
      </p:sp>
    </p:spTree>
    <p:extLst>
      <p:ext uri="{BB962C8B-B14F-4D97-AF65-F5344CB8AC3E}">
        <p14:creationId xmlns:p14="http://schemas.microsoft.com/office/powerpoint/2010/main" val="1708990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77</a:t>
            </a:fld>
            <a:endParaRPr lang="fr-FR"/>
          </a:p>
        </p:txBody>
      </p:sp>
    </p:spTree>
    <p:extLst>
      <p:ext uri="{BB962C8B-B14F-4D97-AF65-F5344CB8AC3E}">
        <p14:creationId xmlns:p14="http://schemas.microsoft.com/office/powerpoint/2010/main" val="72082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a:t>
            </a:fld>
            <a:endParaRPr lang="fr-FR"/>
          </a:p>
        </p:txBody>
      </p:sp>
    </p:spTree>
    <p:extLst>
      <p:ext uri="{BB962C8B-B14F-4D97-AF65-F5344CB8AC3E}">
        <p14:creationId xmlns:p14="http://schemas.microsoft.com/office/powerpoint/2010/main" val="8567897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56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81</a:t>
            </a:fld>
            <a:endParaRPr lang="fr-FR"/>
          </a:p>
        </p:txBody>
      </p:sp>
    </p:spTree>
    <p:extLst>
      <p:ext uri="{BB962C8B-B14F-4D97-AF65-F5344CB8AC3E}">
        <p14:creationId xmlns:p14="http://schemas.microsoft.com/office/powerpoint/2010/main" val="29049732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a:t>* A noter que les pays seront tous considérés « à risque standard » en attendant la publication de l’évaluation officielle de l’UE. </a:t>
            </a:r>
            <a:br>
              <a:rPr lang="fr-FR" sz="1200" i="1"/>
            </a:br>
            <a:r>
              <a:rPr lang="fr-FR" sz="1200" i="1"/>
              <a:t>D’autre part, Transitions recommande d’être prudent avec cette évaluation de la CE, et de s’appuyer plutôt sur des systèmes d’analyse du risque internes aux entreprises intégrant leurs propres engagements et exigences, et s’appuyant sur des indicateurs (ex. indice de perception de la corruption) et/ou évaluations existantes reconnues (ex. NRA du FSC)</a:t>
            </a:r>
          </a:p>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83</a:t>
            </a:fld>
            <a:endParaRPr lang="fr-FR"/>
          </a:p>
        </p:txBody>
      </p:sp>
    </p:spTree>
    <p:extLst>
      <p:ext uri="{BB962C8B-B14F-4D97-AF65-F5344CB8AC3E}">
        <p14:creationId xmlns:p14="http://schemas.microsoft.com/office/powerpoint/2010/main" val="27810386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87</a:t>
            </a:fld>
            <a:endParaRPr lang="fr-FR"/>
          </a:p>
        </p:txBody>
      </p:sp>
    </p:spTree>
    <p:extLst>
      <p:ext uri="{BB962C8B-B14F-4D97-AF65-F5344CB8AC3E}">
        <p14:creationId xmlns:p14="http://schemas.microsoft.com/office/powerpoint/2010/main" val="2499781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88</a:t>
            </a:fld>
            <a:endParaRPr lang="fr-FR"/>
          </a:p>
        </p:txBody>
      </p:sp>
    </p:spTree>
    <p:extLst>
      <p:ext uri="{BB962C8B-B14F-4D97-AF65-F5344CB8AC3E}">
        <p14:creationId xmlns:p14="http://schemas.microsoft.com/office/powerpoint/2010/main" val="34479758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4CABC0-BF0F-2542-8F11-E0ADD1DC4D71}" type="slidenum">
              <a:rPr lang="fr-FR" smtClean="0"/>
              <a:t>91</a:t>
            </a:fld>
            <a:endParaRPr lang="fr-FR"/>
          </a:p>
        </p:txBody>
      </p:sp>
    </p:spTree>
    <p:extLst>
      <p:ext uri="{BB962C8B-B14F-4D97-AF65-F5344CB8AC3E}">
        <p14:creationId xmlns:p14="http://schemas.microsoft.com/office/powerpoint/2010/main" val="17400823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10"/>
          </p:nvPr>
        </p:nvSpPr>
        <p:spPr/>
        <p:txBody>
          <a:bodyPr/>
          <a:lstStyle/>
          <a:p>
            <a:fld id="{6AB6DF8C-BD27-CE43-8A6D-02C0C4478251}" type="slidenum">
              <a:rPr lang="en-US" smtClean="0"/>
              <a:t>92</a:t>
            </a:fld>
            <a:endParaRPr lang="en-US"/>
          </a:p>
        </p:txBody>
      </p:sp>
    </p:spTree>
    <p:extLst>
      <p:ext uri="{BB962C8B-B14F-4D97-AF65-F5344CB8AC3E}">
        <p14:creationId xmlns:p14="http://schemas.microsoft.com/office/powerpoint/2010/main" val="1911768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1800" kern="100" dirty="0">
              <a:effectLst/>
              <a:latin typeface="Greycliff CF" pitchFamily="50"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8DE8423-34DB-471E-9FD2-E97113B84C72}" type="slidenum">
              <a:rPr lang="en-US" smtClean="0"/>
              <a:t>93</a:t>
            </a:fld>
            <a:endParaRPr lang="en-US"/>
          </a:p>
        </p:txBody>
      </p:sp>
    </p:spTree>
    <p:extLst>
      <p:ext uri="{BB962C8B-B14F-4D97-AF65-F5344CB8AC3E}">
        <p14:creationId xmlns:p14="http://schemas.microsoft.com/office/powerpoint/2010/main" val="16537957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96</a:t>
            </a:fld>
            <a:endParaRPr lang="fr-FR"/>
          </a:p>
        </p:txBody>
      </p:sp>
    </p:spTree>
    <p:extLst>
      <p:ext uri="{BB962C8B-B14F-4D97-AF65-F5344CB8AC3E}">
        <p14:creationId xmlns:p14="http://schemas.microsoft.com/office/powerpoint/2010/main" val="17807033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97</a:t>
            </a:fld>
            <a:endParaRPr lang="fr-FR"/>
          </a:p>
        </p:txBody>
      </p:sp>
    </p:spTree>
    <p:extLst>
      <p:ext uri="{BB962C8B-B14F-4D97-AF65-F5344CB8AC3E}">
        <p14:creationId xmlns:p14="http://schemas.microsoft.com/office/powerpoint/2010/main" val="279572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639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98</a:t>
            </a:fld>
            <a:endParaRPr lang="fr-FR"/>
          </a:p>
        </p:txBody>
      </p:sp>
    </p:spTree>
    <p:extLst>
      <p:ext uri="{BB962C8B-B14F-4D97-AF65-F5344CB8AC3E}">
        <p14:creationId xmlns:p14="http://schemas.microsoft.com/office/powerpoint/2010/main" val="18899359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99</a:t>
            </a:fld>
            <a:endParaRPr lang="fr-FR"/>
          </a:p>
        </p:txBody>
      </p:sp>
    </p:spTree>
    <p:extLst>
      <p:ext uri="{BB962C8B-B14F-4D97-AF65-F5344CB8AC3E}">
        <p14:creationId xmlns:p14="http://schemas.microsoft.com/office/powerpoint/2010/main" val="2397930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100</a:t>
            </a:fld>
            <a:endParaRPr lang="fr-FR"/>
          </a:p>
        </p:txBody>
      </p:sp>
    </p:spTree>
    <p:extLst>
      <p:ext uri="{BB962C8B-B14F-4D97-AF65-F5344CB8AC3E}">
        <p14:creationId xmlns:p14="http://schemas.microsoft.com/office/powerpoint/2010/main" val="316062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9</a:t>
            </a:fld>
            <a:endParaRPr lang="fr-FR"/>
          </a:p>
        </p:txBody>
      </p:sp>
    </p:spTree>
    <p:extLst>
      <p:ext uri="{BB962C8B-B14F-4D97-AF65-F5344CB8AC3E}">
        <p14:creationId xmlns:p14="http://schemas.microsoft.com/office/powerpoint/2010/main" val="90690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8A960281-4856-3543-97F3-0BA650A151F4}" type="datetimeFigureOut">
              <a:rPr lang="fr-FR" smtClean="0"/>
              <a:t>14/06/2024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1970129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960281-4856-3543-97F3-0BA650A151F4}" type="datetimeFigureOut">
              <a:rPr lang="fr-FR" smtClean="0"/>
              <a:t>14/06/2024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36136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960281-4856-3543-97F3-0BA650A151F4}" type="datetimeFigureOut">
              <a:rPr lang="fr-FR" smtClean="0"/>
              <a:t>14/06/2024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428486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60281-4856-3543-97F3-0BA650A151F4}" type="datetimeFigureOut">
              <a:rPr lang="fr-FR" smtClean="0"/>
              <a:t>14/06/2024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633BA9C-CA92-2B4D-981F-65E45CFFA38B}" type="slidenum">
              <a:rPr lang="fr-FR" smtClean="0"/>
              <a:t>‹N°›</a:t>
            </a:fld>
            <a:endParaRPr lang="fr-FR"/>
          </a:p>
        </p:txBody>
      </p:sp>
      <p:sp>
        <p:nvSpPr>
          <p:cNvPr id="5" name="ZoneTexte 11">
            <a:extLst>
              <a:ext uri="{FF2B5EF4-FFF2-40B4-BE49-F238E27FC236}">
                <a16:creationId xmlns:a16="http://schemas.microsoft.com/office/drawing/2014/main" id="{BB39ACFB-F6DC-477F-B4F9-E4C82FB4385B}"/>
              </a:ext>
            </a:extLst>
          </p:cNvPr>
          <p:cNvSpPr txBox="1"/>
          <p:nvPr userDrawn="1"/>
        </p:nvSpPr>
        <p:spPr>
          <a:xfrm>
            <a:off x="0" y="6448610"/>
            <a:ext cx="1219200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dirty="0">
                <a:solidFill>
                  <a:srgbClr val="8AAF63"/>
                </a:solidFill>
                <a:latin typeface="Poppins Light"/>
                <a:cs typeface="Poppins SemiBold" pitchFamily="2" charset="77"/>
              </a:rPr>
              <a:t>Conférence de presse - Académie LCB – le mardi 3 mai </a:t>
            </a:r>
            <a:r>
              <a:rPr lang="fr-FR" sz="1400" dirty="0">
                <a:solidFill>
                  <a:srgbClr val="8AAF63"/>
                </a:solidFill>
                <a:latin typeface="Poppins Light"/>
              </a:rPr>
              <a:t>2022</a:t>
            </a:r>
            <a:endParaRPr lang="fr-FR" sz="1400" dirty="0">
              <a:solidFill>
                <a:srgbClr val="8AAF63"/>
              </a:solidFill>
              <a:latin typeface="Poppins Light"/>
              <a:cs typeface="Poppins SemiBold" pitchFamily="2" charset="77"/>
            </a:endParaRPr>
          </a:p>
          <a:p>
            <a:pPr algn="ctr"/>
            <a:endParaRPr lang="fr-FR" sz="1400" dirty="0">
              <a:solidFill>
                <a:srgbClr val="255851"/>
              </a:solidFill>
              <a:latin typeface="Poppins Light"/>
              <a:cs typeface="Poppins Light" pitchFamily="2" charset="77"/>
            </a:endParaRPr>
          </a:p>
        </p:txBody>
      </p:sp>
      <p:sp>
        <p:nvSpPr>
          <p:cNvPr id="6" name="Titre 5">
            <a:extLst>
              <a:ext uri="{FF2B5EF4-FFF2-40B4-BE49-F238E27FC236}">
                <a16:creationId xmlns:a16="http://schemas.microsoft.com/office/drawing/2014/main" id="{6D5C7954-E6FB-A44C-A673-004EB8FB513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4676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A9F0-96BA-7E48-9211-214869D5A345}"/>
              </a:ext>
            </a:extLst>
          </p:cNvPr>
          <p:cNvSpPr>
            <a:spLocks noGrp="1"/>
          </p:cNvSpPr>
          <p:nvPr>
            <p:ph type="title"/>
          </p:nvPr>
        </p:nvSpPr>
        <p:spPr>
          <a:xfrm>
            <a:off x="476977" y="263804"/>
            <a:ext cx="11233392" cy="1325563"/>
          </a:xfrm>
          <a:prstGeom prst="rect">
            <a:avLst/>
          </a:prstGeom>
        </p:spPr>
        <p:txBody>
          <a:bodyPr anchor="t"/>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C1543F8-4383-A24E-A2BC-E514F2AB9530}"/>
              </a:ext>
            </a:extLst>
          </p:cNvPr>
          <p:cNvSpPr>
            <a:spLocks noGrp="1"/>
          </p:cNvSpPr>
          <p:nvPr>
            <p:ph idx="1"/>
          </p:nvPr>
        </p:nvSpPr>
        <p:spPr>
          <a:xfrm>
            <a:off x="476976" y="1825625"/>
            <a:ext cx="11233393"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9EF124BD-9CF1-9B4D-9E67-F068784196CB}"/>
              </a:ext>
            </a:extLst>
          </p:cNvPr>
          <p:cNvPicPr>
            <a:picLocks noChangeAspect="1"/>
          </p:cNvPicPr>
          <p:nvPr userDrawn="1"/>
        </p:nvPicPr>
        <p:blipFill>
          <a:blip r:embed="rId2"/>
          <a:stretch>
            <a:fillRect/>
          </a:stretch>
        </p:blipFill>
        <p:spPr>
          <a:xfrm>
            <a:off x="476976" y="5968772"/>
            <a:ext cx="437719" cy="690775"/>
          </a:xfrm>
          <a:prstGeom prst="rect">
            <a:avLst/>
          </a:prstGeom>
        </p:spPr>
      </p:pic>
      <p:pic>
        <p:nvPicPr>
          <p:cNvPr id="4" name="Picture 3">
            <a:extLst>
              <a:ext uri="{FF2B5EF4-FFF2-40B4-BE49-F238E27FC236}">
                <a16:creationId xmlns:a16="http://schemas.microsoft.com/office/drawing/2014/main" id="{034AC041-9593-75DC-5372-79BB5E215F66}"/>
              </a:ext>
            </a:extLst>
          </p:cNvPr>
          <p:cNvPicPr>
            <a:picLocks noChangeAspect="1"/>
          </p:cNvPicPr>
          <p:nvPr userDrawn="1"/>
        </p:nvPicPr>
        <p:blipFill>
          <a:blip r:embed="rId3"/>
          <a:stretch>
            <a:fillRect/>
          </a:stretch>
        </p:blipFill>
        <p:spPr>
          <a:xfrm>
            <a:off x="11237180" y="6176963"/>
            <a:ext cx="482584" cy="482584"/>
          </a:xfrm>
          <a:prstGeom prst="rect">
            <a:avLst/>
          </a:prstGeom>
        </p:spPr>
      </p:pic>
    </p:spTree>
    <p:extLst>
      <p:ext uri="{BB962C8B-B14F-4D97-AF65-F5344CB8AC3E}">
        <p14:creationId xmlns:p14="http://schemas.microsoft.com/office/powerpoint/2010/main" val="87972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de la présenta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B9E5F9A-102D-8048-97B0-6556AD4CB4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192456"/>
          </a:xfrm>
          <a:prstGeom prst="rect">
            <a:avLst/>
          </a:prstGeom>
        </p:spPr>
      </p:pic>
      <p:sp>
        <p:nvSpPr>
          <p:cNvPr id="13" name="Titre 1">
            <a:extLst>
              <a:ext uri="{FF2B5EF4-FFF2-40B4-BE49-F238E27FC236}">
                <a16:creationId xmlns:a16="http://schemas.microsoft.com/office/drawing/2014/main" id="{08DAE858-36AB-E741-AFE7-B412AF65BCD5}"/>
              </a:ext>
            </a:extLst>
          </p:cNvPr>
          <p:cNvSpPr txBox="1">
            <a:spLocks/>
          </p:cNvSpPr>
          <p:nvPr userDrawn="1"/>
        </p:nvSpPr>
        <p:spPr>
          <a:xfrm>
            <a:off x="634652" y="1290182"/>
            <a:ext cx="10922696" cy="4196726"/>
          </a:xfrm>
          <a:prstGeom prst="rect">
            <a:avLst/>
          </a:prstGeom>
          <a:solidFill>
            <a:srgbClr val="FFFFFF">
              <a:alpha val="60000"/>
            </a:srgbClr>
          </a:solidFill>
        </p:spPr>
        <p:txBody>
          <a:bodyPr anchor="t"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3200" b="1">
                <a:solidFill>
                  <a:schemeClr val="accent6">
                    <a:lumMod val="75000"/>
                  </a:schemeClr>
                </a:solidFill>
                <a:latin typeface="Calibri"/>
                <a:cs typeface="Calibri"/>
              </a:rPr>
            </a:br>
            <a:endParaRPr lang="fr-FR" sz="3200" b="1">
              <a:solidFill>
                <a:schemeClr val="accent6">
                  <a:lumMod val="75000"/>
                </a:schemeClr>
              </a:solidFill>
              <a:latin typeface="Calibri"/>
              <a:cs typeface="Calibri"/>
            </a:endParaRPr>
          </a:p>
        </p:txBody>
      </p:sp>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14/06/2024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cxnSp>
        <p:nvCxnSpPr>
          <p:cNvPr id="14" name="Connecteur droit 13">
            <a:extLst>
              <a:ext uri="{FF2B5EF4-FFF2-40B4-BE49-F238E27FC236}">
                <a16:creationId xmlns:a16="http://schemas.microsoft.com/office/drawing/2014/main" id="{3CBC6836-8FCD-FE42-BA41-18B24292B95C}"/>
              </a:ext>
            </a:extLst>
          </p:cNvPr>
          <p:cNvCxnSpPr>
            <a:cxnSpLocks/>
          </p:cNvCxnSpPr>
          <p:nvPr userDrawn="1"/>
        </p:nvCxnSpPr>
        <p:spPr>
          <a:xfrm flipV="1">
            <a:off x="1208433" y="2171635"/>
            <a:ext cx="0" cy="859664"/>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17" name="Espace réservé du texte 16">
            <a:extLst>
              <a:ext uri="{FF2B5EF4-FFF2-40B4-BE49-F238E27FC236}">
                <a16:creationId xmlns:a16="http://schemas.microsoft.com/office/drawing/2014/main" id="{9A5799C1-D10F-CD4B-BD2A-7860B0F8B15B}"/>
              </a:ext>
            </a:extLst>
          </p:cNvPr>
          <p:cNvSpPr>
            <a:spLocks noGrp="1"/>
          </p:cNvSpPr>
          <p:nvPr>
            <p:ph type="body" sz="quarter" idx="13" hasCustomPrompt="1"/>
          </p:nvPr>
        </p:nvSpPr>
        <p:spPr>
          <a:xfrm>
            <a:off x="1394048" y="1859452"/>
            <a:ext cx="9435600" cy="1144800"/>
          </a:xfrm>
          <a:prstGeom prst="rect">
            <a:avLst/>
          </a:prstGeom>
        </p:spPr>
        <p:txBody>
          <a:bodyPr anchor="ctr"/>
          <a:lstStyle>
            <a:lvl1pPr>
              <a:buNone/>
              <a:defRPr sz="3200" b="1">
                <a:solidFill>
                  <a:schemeClr val="tx1">
                    <a:lumMod val="75000"/>
                    <a:lumOff val="25000"/>
                  </a:schemeClr>
                </a:solidFill>
              </a:defRPr>
            </a:lvl1pPr>
          </a:lstStyle>
          <a:p>
            <a:pPr lvl="0"/>
            <a:r>
              <a:rPr lang="en-GB" sz="3200" b="1"/>
              <a:t>Titre de la </a:t>
            </a:r>
            <a:r>
              <a:rPr lang="en-GB" sz="3200" b="1" err="1"/>
              <a:t>présentation</a:t>
            </a:r>
            <a:endParaRPr lang="en-GB"/>
          </a:p>
        </p:txBody>
      </p:sp>
      <p:sp>
        <p:nvSpPr>
          <p:cNvPr id="19" name="Espace réservé du texte 18">
            <a:extLst>
              <a:ext uri="{FF2B5EF4-FFF2-40B4-BE49-F238E27FC236}">
                <a16:creationId xmlns:a16="http://schemas.microsoft.com/office/drawing/2014/main" id="{31B120B3-FF1A-464B-B72D-A0815F06B29B}"/>
              </a:ext>
            </a:extLst>
          </p:cNvPr>
          <p:cNvSpPr>
            <a:spLocks noGrp="1"/>
          </p:cNvSpPr>
          <p:nvPr>
            <p:ph type="body" sz="quarter" idx="14" hasCustomPrompt="1"/>
          </p:nvPr>
        </p:nvSpPr>
        <p:spPr>
          <a:xfrm>
            <a:off x="1206848" y="3603600"/>
            <a:ext cx="5029200" cy="1400400"/>
          </a:xfrm>
          <a:prstGeom prst="rect">
            <a:avLst/>
          </a:prstGeom>
        </p:spPr>
        <p:txBody>
          <a:bodyPr/>
          <a:lstStyle>
            <a:lvl1pPr>
              <a:buNone/>
              <a:defRPr sz="1800" b="1">
                <a:solidFill>
                  <a:schemeClr val="bg1"/>
                </a:solidFill>
              </a:defRPr>
            </a:lvl1pPr>
            <a:lvl2pPr>
              <a:buNone/>
              <a:defRPr/>
            </a:lvl2pPr>
            <a:lvl3pPr>
              <a:buNone/>
              <a:defRPr/>
            </a:lvl3pPr>
            <a:lvl4pPr>
              <a:buNone/>
              <a:defRPr/>
            </a:lvl4pPr>
            <a:lvl5pPr>
              <a:buNone/>
              <a:defRPr/>
            </a:lvl5pPr>
          </a:lstStyle>
          <a:p>
            <a:pPr lvl="0"/>
            <a:r>
              <a:rPr lang="en-GB" b="1"/>
              <a:t>Jour </a:t>
            </a:r>
            <a:r>
              <a:rPr lang="en-GB" b="1" err="1"/>
              <a:t>Mois</a:t>
            </a:r>
            <a:r>
              <a:rPr lang="en-GB" b="1"/>
              <a:t> </a:t>
            </a:r>
            <a:r>
              <a:rPr lang="en-GB" b="1" err="1"/>
              <a:t>Année</a:t>
            </a:r>
            <a:endParaRPr lang="en-GB"/>
          </a:p>
        </p:txBody>
      </p:sp>
      <p:pic>
        <p:nvPicPr>
          <p:cNvPr id="10" name="Image 9">
            <a:extLst>
              <a:ext uri="{FF2B5EF4-FFF2-40B4-BE49-F238E27FC236}">
                <a16:creationId xmlns:a16="http://schemas.microsoft.com/office/drawing/2014/main" id="{F2444DC5-84F5-B348-8364-6A4F7DD5A7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942900" y="4811323"/>
            <a:ext cx="2416970" cy="480663"/>
          </a:xfrm>
          <a:prstGeom prst="rect">
            <a:avLst/>
          </a:prstGeom>
          <a:noFill/>
        </p:spPr>
      </p:pic>
      <p:sp>
        <p:nvSpPr>
          <p:cNvPr id="12" name="Espace réservé du texte 2">
            <a:extLst>
              <a:ext uri="{FF2B5EF4-FFF2-40B4-BE49-F238E27FC236}">
                <a16:creationId xmlns:a16="http://schemas.microsoft.com/office/drawing/2014/main" id="{323C4845-2585-7844-A8D1-8BD6CF28C528}"/>
              </a:ext>
            </a:extLst>
          </p:cNvPr>
          <p:cNvSpPr>
            <a:spLocks noGrp="1"/>
          </p:cNvSpPr>
          <p:nvPr>
            <p:ph type="body" sz="quarter" idx="15" hasCustomPrompt="1"/>
          </p:nvPr>
        </p:nvSpPr>
        <p:spPr>
          <a:xfrm>
            <a:off x="1394048" y="2637871"/>
            <a:ext cx="10112400" cy="457200"/>
          </a:xfrm>
          <a:prstGeom prst="rect">
            <a:avLst/>
          </a:prstGeom>
        </p:spPr>
        <p:txBody>
          <a:bodyPr/>
          <a:lstStyle>
            <a:lvl1pPr>
              <a:buNone/>
              <a:defRPr sz="1800" b="0" i="1">
                <a:solidFill>
                  <a:schemeClr val="tx1">
                    <a:lumMod val="50000"/>
                    <a:lumOff val="50000"/>
                  </a:schemeClr>
                </a:solidFill>
              </a:defRPr>
            </a:lvl1pPr>
          </a:lstStyle>
          <a:p>
            <a:pPr lvl="0"/>
            <a:r>
              <a:rPr lang="fr-FR"/>
              <a:t>Sous-titre</a:t>
            </a:r>
            <a:endParaRPr lang="en-GB"/>
          </a:p>
        </p:txBody>
      </p:sp>
    </p:spTree>
    <p:extLst>
      <p:ext uri="{BB962C8B-B14F-4D97-AF65-F5344CB8AC3E}">
        <p14:creationId xmlns:p14="http://schemas.microsoft.com/office/powerpoint/2010/main" val="402997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201176-DE7D-7A4E-AA1B-32B5C25BB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7"/>
          <a:stretch/>
        </p:blipFill>
        <p:spPr>
          <a:xfrm>
            <a:off x="-1" y="0"/>
            <a:ext cx="12304296" cy="3429000"/>
          </a:xfrm>
          <a:prstGeom prst="rect">
            <a:avLst/>
          </a:prstGeom>
        </p:spPr>
      </p:pic>
      <p:sp>
        <p:nvSpPr>
          <p:cNvPr id="2" name="Titre 1">
            <a:extLst>
              <a:ext uri="{FF2B5EF4-FFF2-40B4-BE49-F238E27FC236}">
                <a16:creationId xmlns:a16="http://schemas.microsoft.com/office/drawing/2014/main" id="{144ED6F8-0A29-FD49-A266-08F9BD3C0CAD}"/>
              </a:ext>
            </a:extLst>
          </p:cNvPr>
          <p:cNvSpPr>
            <a:spLocks noGrp="1"/>
          </p:cNvSpPr>
          <p:nvPr>
            <p:ph type="title"/>
          </p:nvPr>
        </p:nvSpPr>
        <p:spPr>
          <a:xfrm>
            <a:off x="1303626" y="3460298"/>
            <a:ext cx="10515600" cy="1500188"/>
          </a:xfrm>
          <a:prstGeom prst="rect">
            <a:avLst/>
          </a:prstGeom>
          <a:solidFill>
            <a:srgbClr val="FFFFFF">
              <a:alpha val="50196"/>
            </a:srgbClr>
          </a:solidFill>
        </p:spPr>
        <p:txBody>
          <a:bodyPr anchor="ctr"/>
          <a:lstStyle>
            <a:lvl1pPr algn="l">
              <a:defRPr sz="4000" b="1">
                <a:solidFill>
                  <a:schemeClr val="tx1">
                    <a:lumMod val="75000"/>
                    <a:lumOff val="25000"/>
                  </a:schemeClr>
                </a:solidFill>
              </a:defRPr>
            </a:lvl1pPr>
          </a:lstStyle>
          <a:p>
            <a:r>
              <a:rPr lang="fr-FR"/>
              <a:t>Modifiez le style du titre</a:t>
            </a:r>
          </a:p>
        </p:txBody>
      </p:sp>
      <p:sp>
        <p:nvSpPr>
          <p:cNvPr id="4" name="Espace réservé du numéro de diapositive 5">
            <a:extLst>
              <a:ext uri="{FF2B5EF4-FFF2-40B4-BE49-F238E27FC236}">
                <a16:creationId xmlns:a16="http://schemas.microsoft.com/office/drawing/2014/main" id="{10701A18-C352-0749-A0AB-A2DF047C5500}"/>
              </a:ext>
            </a:extLst>
          </p:cNvPr>
          <p:cNvSpPr>
            <a:spLocks noGrp="1"/>
          </p:cNvSpPr>
          <p:nvPr>
            <p:ph type="sldNum" sz="quarter" idx="12"/>
          </p:nvPr>
        </p:nvSpPr>
        <p:spPr>
          <a:xfrm>
            <a:off x="11194473" y="6379177"/>
            <a:ext cx="624753" cy="360001"/>
          </a:xfrm>
          <a:prstGeom prst="rect">
            <a:avLst/>
          </a:prstGeom>
        </p:spPr>
        <p:txBody>
          <a:bodyPr/>
          <a:lstStyle>
            <a:lvl1pPr>
              <a:defRPr>
                <a:solidFill>
                  <a:schemeClr val="bg1">
                    <a:lumMod val="65000"/>
                  </a:schemeClr>
                </a:solidFill>
              </a:defRPr>
            </a:lvl1pPr>
          </a:lstStyle>
          <a:p>
            <a:fld id="{BC5AE530-CE4F-F946-8AAD-BAE6C29BB4F9}" type="slidenum">
              <a:rPr lang="en-GB" smtClean="0"/>
              <a:pPr/>
              <a:t>‹N°›</a:t>
            </a:fld>
            <a:endParaRPr lang="en-GB"/>
          </a:p>
        </p:txBody>
      </p:sp>
      <p:cxnSp>
        <p:nvCxnSpPr>
          <p:cNvPr id="6" name="Connecteur droit 5">
            <a:extLst>
              <a:ext uri="{FF2B5EF4-FFF2-40B4-BE49-F238E27FC236}">
                <a16:creationId xmlns:a16="http://schemas.microsoft.com/office/drawing/2014/main" id="{F8C24EA8-9D5F-9143-B118-ACFFACA66A45}"/>
              </a:ext>
            </a:extLst>
          </p:cNvPr>
          <p:cNvCxnSpPr>
            <a:cxnSpLocks/>
          </p:cNvCxnSpPr>
          <p:nvPr userDrawn="1"/>
        </p:nvCxnSpPr>
        <p:spPr>
          <a:xfrm>
            <a:off x="1193049" y="39238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187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
        <p:nvSpPr>
          <p:cNvPr id="2" name="Shape 447">
            <a:extLst>
              <a:ext uri="{FF2B5EF4-FFF2-40B4-BE49-F238E27FC236}">
                <a16:creationId xmlns:a16="http://schemas.microsoft.com/office/drawing/2014/main" id="{C609B17B-73ED-BA46-80F5-DA33C3414EA8}"/>
              </a:ext>
            </a:extLst>
          </p:cNvPr>
          <p:cNvSpPr txBox="1">
            <a:spLocks noGrp="1"/>
          </p:cNvSpPr>
          <p:nvPr>
            <p:ph type="title"/>
          </p:nvPr>
        </p:nvSpPr>
        <p:spPr>
          <a:xfrm>
            <a:off x="1390389" y="651353"/>
            <a:ext cx="10323177" cy="65349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rial"/>
              <a:buNone/>
              <a:defRPr sz="2400" b="1" i="0" u="none" strike="noStrike" cap="none">
                <a:solidFill>
                  <a:schemeClr val="tx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 name="Espace réservé du numéro de diapositive 2">
            <a:extLst>
              <a:ext uri="{FF2B5EF4-FFF2-40B4-BE49-F238E27FC236}">
                <a16:creationId xmlns:a16="http://schemas.microsoft.com/office/drawing/2014/main" id="{B3517474-102D-E049-A694-1BF3BA6AE561}"/>
              </a:ext>
            </a:extLst>
          </p:cNvPr>
          <p:cNvSpPr>
            <a:spLocks noGrp="1"/>
          </p:cNvSpPr>
          <p:nvPr>
            <p:ph type="sldNum" sz="quarter" idx="10"/>
          </p:nvPr>
        </p:nvSpPr>
        <p:spPr/>
        <p:txBody>
          <a:bodyPr/>
          <a:lstStyle/>
          <a:p>
            <a:fld id="{BC5AE530-CE4F-F946-8AAD-BAE6C29BB4F9}" type="slidenum">
              <a:rPr lang="en-GB" smtClean="0"/>
              <a:pPr/>
              <a:t>‹N°›</a:t>
            </a:fld>
            <a:endParaRPr lang="en-GB"/>
          </a:p>
        </p:txBody>
      </p:sp>
    </p:spTree>
    <p:extLst>
      <p:ext uri="{BB962C8B-B14F-4D97-AF65-F5344CB8AC3E}">
        <p14:creationId xmlns:p14="http://schemas.microsoft.com/office/powerpoint/2010/main" val="361754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1_Diapositive Contenu avec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14/06/2024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521500"/>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sp>
        <p:nvSpPr>
          <p:cNvPr id="7" name="Espace réservé du texte 2">
            <a:extLst>
              <a:ext uri="{FF2B5EF4-FFF2-40B4-BE49-F238E27FC236}">
                <a16:creationId xmlns:a16="http://schemas.microsoft.com/office/drawing/2014/main" id="{A34F3DA6-6CDE-DF42-B60D-82FA156288D4}"/>
              </a:ext>
            </a:extLst>
          </p:cNvPr>
          <p:cNvSpPr>
            <a:spLocks noGrp="1"/>
          </p:cNvSpPr>
          <p:nvPr>
            <p:ph type="body" sz="quarter" idx="14" hasCustomPrompt="1"/>
          </p:nvPr>
        </p:nvSpPr>
        <p:spPr>
          <a:xfrm>
            <a:off x="1389600" y="975100"/>
            <a:ext cx="10112400" cy="457200"/>
          </a:xfrm>
          <a:prstGeom prst="rect">
            <a:avLst/>
          </a:prstGeom>
        </p:spPr>
        <p:txBody>
          <a:bodyPr/>
          <a:lstStyle>
            <a:lvl1pPr>
              <a:buNone/>
              <a:defRPr sz="1800" b="0" i="1">
                <a:solidFill>
                  <a:schemeClr val="bg1">
                    <a:lumMod val="75000"/>
                  </a:schemeClr>
                </a:solidFill>
              </a:defRPr>
            </a:lvl1pPr>
          </a:lstStyle>
          <a:p>
            <a:pPr lvl="0"/>
            <a:r>
              <a:rPr lang="fr-FR"/>
              <a:t>Sous-titre</a:t>
            </a:r>
            <a:endParaRPr lang="en-GB"/>
          </a:p>
        </p:txBody>
      </p:sp>
      <p:cxnSp>
        <p:nvCxnSpPr>
          <p:cNvPr id="8" name="Connecteur droit 7">
            <a:extLst>
              <a:ext uri="{FF2B5EF4-FFF2-40B4-BE49-F238E27FC236}">
                <a16:creationId xmlns:a16="http://schemas.microsoft.com/office/drawing/2014/main" id="{DA8A07B2-32E6-A74E-A58A-766519F3EDB8}"/>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9" name="Espace réservé du numéro de diapositive 5">
            <a:extLst>
              <a:ext uri="{FF2B5EF4-FFF2-40B4-BE49-F238E27FC236}">
                <a16:creationId xmlns:a16="http://schemas.microsoft.com/office/drawing/2014/main" id="{7658F209-D6B9-6047-9D5C-3D4B3AEC1660}"/>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234812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F526875-71A3-6640-9647-928D9A5F23AD}"/>
              </a:ext>
            </a:extLst>
          </p:cNvPr>
          <p:cNvSpPr>
            <a:spLocks noGrp="1"/>
          </p:cNvSpPr>
          <p:nvPr>
            <p:ph type="body" sz="quarter" idx="10"/>
          </p:nvPr>
        </p:nvSpPr>
        <p:spPr>
          <a:xfrm>
            <a:off x="1393825" y="657225"/>
            <a:ext cx="8520113" cy="658813"/>
          </a:xfrm>
          <a:prstGeom prst="rect">
            <a:avLst/>
          </a:prstGeom>
        </p:spPr>
        <p:txBody>
          <a:bodyPr/>
          <a:lstStyle>
            <a:lvl1pPr marL="0" indent="0">
              <a:buNone/>
              <a:defRPr sz="2400" b="1">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2" name="Espace réservé du numéro de diapositive 1">
            <a:extLst>
              <a:ext uri="{FF2B5EF4-FFF2-40B4-BE49-F238E27FC236}">
                <a16:creationId xmlns:a16="http://schemas.microsoft.com/office/drawing/2014/main" id="{DECD7813-260C-CC42-89CF-47E49DE7F88F}"/>
              </a:ext>
            </a:extLst>
          </p:cNvPr>
          <p:cNvSpPr>
            <a:spLocks noGrp="1"/>
          </p:cNvSpPr>
          <p:nvPr>
            <p:ph type="sldNum" sz="quarter" idx="11"/>
          </p:nvPr>
        </p:nvSpPr>
        <p:spPr/>
        <p:txBody>
          <a:bodyPr/>
          <a:lstStyle/>
          <a:p>
            <a:fld id="{BC5AE530-CE4F-F946-8AAD-BAE6C29BB4F9}" type="slidenum">
              <a:rPr lang="en-GB" smtClean="0"/>
              <a:pPr/>
              <a:t>‹N°›</a:t>
            </a:fld>
            <a:endParaRPr lang="en-GB"/>
          </a:p>
        </p:txBody>
      </p:sp>
    </p:spTree>
    <p:extLst>
      <p:ext uri="{BB962C8B-B14F-4D97-AF65-F5344CB8AC3E}">
        <p14:creationId xmlns:p14="http://schemas.microsoft.com/office/powerpoint/2010/main" val="3391077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apositive de titre">
  <p:cSld name="4_Diapositive de titre">
    <p:spTree>
      <p:nvGrpSpPr>
        <p:cNvPr id="1" name="Shape 27"/>
        <p:cNvGrpSpPr/>
        <p:nvPr/>
      </p:nvGrpSpPr>
      <p:grpSpPr>
        <a:xfrm>
          <a:off x="0" y="0"/>
          <a:ext cx="0" cy="0"/>
          <a:chOff x="0" y="0"/>
          <a:chExt cx="0" cy="0"/>
        </a:xfrm>
      </p:grpSpPr>
      <p:sp>
        <p:nvSpPr>
          <p:cNvPr id="28" name="Google Shape;28;p29"/>
          <p:cNvSpPr txBox="1">
            <a:spLocks noGrp="1"/>
          </p:cNvSpPr>
          <p:nvPr>
            <p:ph type="sldNum" idx="12"/>
          </p:nvPr>
        </p:nvSpPr>
        <p:spPr>
          <a:xfrm>
            <a:off x="11339225" y="6379177"/>
            <a:ext cx="480001" cy="360001"/>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
        <p:nvSpPr>
          <p:cNvPr id="29" name="Google Shape;29;p29"/>
          <p:cNvSpPr txBox="1">
            <a:spLocks noGrp="1"/>
          </p:cNvSpPr>
          <p:nvPr>
            <p:ph type="title"/>
          </p:nvPr>
        </p:nvSpPr>
        <p:spPr>
          <a:xfrm>
            <a:off x="1243584" y="658368"/>
            <a:ext cx="10110216" cy="63398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2400"/>
              <a:buFont typeface="Arial"/>
              <a:buNone/>
              <a:defRPr sz="2400" b="1">
                <a:solidFill>
                  <a:srgbClr val="3F3F3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5975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A960281-4856-3543-97F3-0BA650A151F4}" type="datetimeFigureOut">
              <a:rPr lang="fr-FR" smtClean="0"/>
              <a:t>14/06/2024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1642682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hasCustomPrompt="1"/>
          </p:nvPr>
        </p:nvSpPr>
        <p:spPr bwMode="gray">
          <a:xfrm>
            <a:off x="1224000" y="3078000"/>
            <a:ext cx="9742451" cy="2340000"/>
          </a:xfrm>
        </p:spPr>
        <p:txBody>
          <a:bodyPr anchor="t" anchorCtr="0"/>
          <a:lstStyle>
            <a:lvl1pPr>
              <a:lnSpc>
                <a:spcPct val="100000"/>
              </a:lnSpc>
              <a:defRPr sz="4000" b="1">
                <a:latin typeface="Arial" panose="020B0604020202020204" pitchFamily="34" charset="0"/>
                <a:cs typeface="Arial" panose="020B0604020202020204" pitchFamily="34" charset="0"/>
              </a:defRPr>
            </a:lvl1pPr>
          </a:lstStyle>
          <a:p>
            <a:r>
              <a:rPr lang="en-GB" noProof="0"/>
              <a:t>Titre</a:t>
            </a:r>
          </a:p>
        </p:txBody>
      </p:sp>
      <p:sp>
        <p:nvSpPr>
          <p:cNvPr id="2" name="ZoneTexte 1">
            <a:extLst>
              <a:ext uri="{FF2B5EF4-FFF2-40B4-BE49-F238E27FC236}">
                <a16:creationId xmlns:a16="http://schemas.microsoft.com/office/drawing/2014/main" id="{5B8EF221-9610-6548-8ADF-2E34968C30A8}"/>
              </a:ext>
            </a:extLst>
          </p:cNvPr>
          <p:cNvSpPr txBox="1"/>
          <p:nvPr userDrawn="1"/>
        </p:nvSpPr>
        <p:spPr>
          <a:xfrm>
            <a:off x="1443038" y="3814763"/>
            <a:ext cx="184731" cy="369332"/>
          </a:xfrm>
          <a:prstGeom prst="rect">
            <a:avLst/>
          </a:prstGeom>
          <a:noFill/>
        </p:spPr>
        <p:txBody>
          <a:bodyPr wrap="none" rtlCol="0">
            <a:spAutoFit/>
          </a:bodyPr>
          <a:lstStyle/>
          <a:p>
            <a:endParaRPr lang="fr-FR"/>
          </a:p>
        </p:txBody>
      </p:sp>
      <p:sp>
        <p:nvSpPr>
          <p:cNvPr id="4" name="ZoneTexte 3">
            <a:extLst>
              <a:ext uri="{FF2B5EF4-FFF2-40B4-BE49-F238E27FC236}">
                <a16:creationId xmlns:a16="http://schemas.microsoft.com/office/drawing/2014/main" id="{3649741D-24CD-744F-A006-FC3514C519F0}"/>
              </a:ext>
            </a:extLst>
          </p:cNvPr>
          <p:cNvSpPr txBox="1"/>
          <p:nvPr userDrawn="1"/>
        </p:nvSpPr>
        <p:spPr>
          <a:xfrm>
            <a:off x="285750" y="2414588"/>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904129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White Slide">
    <p:spTree>
      <p:nvGrpSpPr>
        <p:cNvPr id="1" name=""/>
        <p:cNvGrpSpPr/>
        <p:nvPr/>
      </p:nvGrpSpPr>
      <p:grpSpPr>
        <a:xfrm>
          <a:off x="0" y="0"/>
          <a:ext cx="0" cy="0"/>
          <a:chOff x="0" y="0"/>
          <a:chExt cx="0" cy="0"/>
        </a:xfrm>
      </p:grpSpPr>
      <p:sp>
        <p:nvSpPr>
          <p:cNvPr id="12" name="Slide Number"/>
          <p:cNvSpPr>
            <a:spLocks noGrp="1"/>
          </p:cNvSpPr>
          <p:nvPr>
            <p:ph type="sldNum" sz="quarter" idx="2"/>
          </p:nvPr>
        </p:nvSpPr>
        <p:spPr>
          <a:prstGeom prst="rect">
            <a:avLst/>
          </a:prstGeom>
        </p:spPr>
        <p:txBody>
          <a:bodyPr/>
          <a:lstStyle/>
          <a:p>
            <a:pPr>
              <a:defRPr/>
            </a:pPr>
            <a:fld id="{86CB4B4D-7CA3-9044-876B-883B54F8677D}" type="slidenum">
              <a:rPr lang="en-DE" smtClean="0">
                <a:solidFill>
                  <a:prstClr val="black">
                    <a:tint val="75000"/>
                  </a:prstClr>
                </a:solidFill>
                <a:latin typeface="Arial" panose="020B0604020202020204"/>
              </a:rPr>
              <a:pPr>
                <a:defRPr/>
              </a:pPr>
              <a:t>‹N°›</a:t>
            </a:fld>
            <a:endParaRPr lang="en-DE">
              <a:solidFill>
                <a:prstClr val="black">
                  <a:tint val="75000"/>
                </a:prstClr>
              </a:solidFill>
              <a:latin typeface="Arial" panose="020B0604020202020204"/>
            </a:endParaRPr>
          </a:p>
        </p:txBody>
      </p:sp>
    </p:spTree>
    <p:extLst>
      <p:ext uri="{BB962C8B-B14F-4D97-AF65-F5344CB8AC3E}">
        <p14:creationId xmlns:p14="http://schemas.microsoft.com/office/powerpoint/2010/main" val="276748574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‹N°›</a:t>
            </a:fld>
            <a:endParaRPr lang="en-GB"/>
          </a:p>
        </p:txBody>
      </p:sp>
    </p:spTree>
    <p:extLst>
      <p:ext uri="{BB962C8B-B14F-4D97-AF65-F5344CB8AC3E}">
        <p14:creationId xmlns:p14="http://schemas.microsoft.com/office/powerpoint/2010/main" val="605053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‹N°›</a:t>
            </a:fld>
            <a:endParaRPr lang="en-GB"/>
          </a:p>
        </p:txBody>
      </p:sp>
    </p:spTree>
    <p:extLst>
      <p:ext uri="{BB962C8B-B14F-4D97-AF65-F5344CB8AC3E}">
        <p14:creationId xmlns:p14="http://schemas.microsoft.com/office/powerpoint/2010/main" val="88906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17343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850270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91030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191496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853160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18559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A960281-4856-3543-97F3-0BA650A151F4}" type="datetimeFigureOut">
              <a:rPr lang="fr-FR" smtClean="0"/>
              <a:t>14/06/2024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79330678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22365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077587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960172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533289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768695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1. COUVERTURE-simple">
    <p:bg>
      <p:bgPr>
        <a:solidFill>
          <a:schemeClr val="accent1"/>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CE2F40F-8BDA-684C-9EEC-69D64349F331}"/>
              </a:ext>
            </a:extLst>
          </p:cNvPr>
          <p:cNvSpPr>
            <a:spLocks noGrp="1"/>
          </p:cNvSpPr>
          <p:nvPr>
            <p:ph type="title" hasCustomPrompt="1"/>
          </p:nvPr>
        </p:nvSpPr>
        <p:spPr>
          <a:xfrm>
            <a:off x="551821" y="2373775"/>
            <a:ext cx="7331704" cy="1052596"/>
          </a:xfrm>
        </p:spPr>
        <p:txBody>
          <a:bodyPr>
            <a:noAutofit/>
          </a:bodyPr>
          <a:lstStyle/>
          <a:p>
            <a:r>
              <a:rPr lang="fr-FR" dirty="0"/>
              <a:t>Titre principal | Page de garde</a:t>
            </a:r>
          </a:p>
        </p:txBody>
      </p:sp>
      <p:sp>
        <p:nvSpPr>
          <p:cNvPr id="3" name="Espace réservé du texte 2">
            <a:extLst>
              <a:ext uri="{FF2B5EF4-FFF2-40B4-BE49-F238E27FC236}">
                <a16:creationId xmlns:a16="http://schemas.microsoft.com/office/drawing/2014/main" id="{9F6893A8-91A1-3E49-A80E-99A464DA83E7}"/>
              </a:ext>
            </a:extLst>
          </p:cNvPr>
          <p:cNvSpPr>
            <a:spLocks noGrp="1"/>
          </p:cNvSpPr>
          <p:nvPr>
            <p:ph type="body" sz="quarter" idx="13" hasCustomPrompt="1"/>
          </p:nvPr>
        </p:nvSpPr>
        <p:spPr>
          <a:xfrm>
            <a:off x="551820" y="2041401"/>
            <a:ext cx="3584575" cy="319926"/>
          </a:xfrm>
          <a:noFill/>
        </p:spPr>
        <p:txBody>
          <a:bodyPr>
            <a:noAutofit/>
          </a:bodyPr>
          <a:lstStyle>
            <a:lvl1pPr>
              <a:defRPr sz="1600">
                <a:solidFill>
                  <a:schemeClr val="accent3"/>
                </a:solidFill>
              </a:defRPr>
            </a:lvl1pPr>
          </a:lstStyle>
          <a:p>
            <a:pPr lvl="0"/>
            <a:r>
              <a:rPr lang="fr-FR" dirty="0"/>
              <a:t>Date</a:t>
            </a:r>
          </a:p>
        </p:txBody>
      </p:sp>
      <p:sp>
        <p:nvSpPr>
          <p:cNvPr id="8" name="Espace réservé du texte 2">
            <a:extLst>
              <a:ext uri="{FF2B5EF4-FFF2-40B4-BE49-F238E27FC236}">
                <a16:creationId xmlns:a16="http://schemas.microsoft.com/office/drawing/2014/main" id="{F6863FBF-A22E-1E46-B0A4-6FA57E1E4863}"/>
              </a:ext>
            </a:extLst>
          </p:cNvPr>
          <p:cNvSpPr>
            <a:spLocks noGrp="1"/>
          </p:cNvSpPr>
          <p:nvPr>
            <p:ph type="body" sz="quarter" idx="14" hasCustomPrompt="1"/>
          </p:nvPr>
        </p:nvSpPr>
        <p:spPr>
          <a:xfrm>
            <a:off x="551819" y="3438819"/>
            <a:ext cx="7331705" cy="1277612"/>
          </a:xfrm>
          <a:noFill/>
        </p:spPr>
        <p:txBody>
          <a:bodyPr wrap="square" tIns="360000">
            <a:noAutofit/>
          </a:bodyPr>
          <a:lstStyle>
            <a:lvl1pPr>
              <a:defRPr sz="2200" b="0">
                <a:solidFill>
                  <a:schemeClr val="bg1"/>
                </a:solidFill>
              </a:defRPr>
            </a:lvl1pPr>
          </a:lstStyle>
          <a:p>
            <a:pPr lvl="0"/>
            <a:r>
              <a:rPr lang="fr-FR" dirty="0"/>
              <a:t>Sous-titre et/ou nom du client</a:t>
            </a:r>
          </a:p>
        </p:txBody>
      </p:sp>
      <p:sp>
        <p:nvSpPr>
          <p:cNvPr id="11" name="object 4">
            <a:extLst>
              <a:ext uri="{FF2B5EF4-FFF2-40B4-BE49-F238E27FC236}">
                <a16:creationId xmlns:a16="http://schemas.microsoft.com/office/drawing/2014/main" id="{D5AE9ADF-F342-9D40-BF70-0264EB47A8B6}"/>
              </a:ext>
            </a:extLst>
          </p:cNvPr>
          <p:cNvSpPr/>
          <p:nvPr/>
        </p:nvSpPr>
        <p:spPr>
          <a:xfrm>
            <a:off x="540000" y="932606"/>
            <a:ext cx="11113770" cy="0"/>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12" name="object 5">
            <a:extLst>
              <a:ext uri="{FF2B5EF4-FFF2-40B4-BE49-F238E27FC236}">
                <a16:creationId xmlns:a16="http://schemas.microsoft.com/office/drawing/2014/main" id="{A27F632C-5BA6-AA4E-9795-088679B087ED}"/>
              </a:ext>
            </a:extLst>
          </p:cNvPr>
          <p:cNvSpPr/>
          <p:nvPr/>
        </p:nvSpPr>
        <p:spPr>
          <a:xfrm>
            <a:off x="11279734" y="529907"/>
            <a:ext cx="373227" cy="276660"/>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pic>
        <p:nvPicPr>
          <p:cNvPr id="13" name="Image 12">
            <a:extLst>
              <a:ext uri="{FF2B5EF4-FFF2-40B4-BE49-F238E27FC236}">
                <a16:creationId xmlns:a16="http://schemas.microsoft.com/office/drawing/2014/main" id="{57079574-FB4D-AC45-B732-F7062049332E}"/>
              </a:ext>
            </a:extLst>
          </p:cNvPr>
          <p:cNvPicPr>
            <a:picLocks noChangeAspect="1"/>
          </p:cNvPicPr>
          <p:nvPr/>
        </p:nvPicPr>
        <p:blipFill>
          <a:blip r:embed="rId2"/>
          <a:stretch>
            <a:fillRect/>
          </a:stretch>
        </p:blipFill>
        <p:spPr>
          <a:xfrm>
            <a:off x="535396" y="529907"/>
            <a:ext cx="1218640" cy="204443"/>
          </a:xfrm>
          <a:prstGeom prst="rect">
            <a:avLst/>
          </a:prstGeom>
        </p:spPr>
      </p:pic>
      <p:sp>
        <p:nvSpPr>
          <p:cNvPr id="14" name="object 3">
            <a:extLst>
              <a:ext uri="{FF2B5EF4-FFF2-40B4-BE49-F238E27FC236}">
                <a16:creationId xmlns:a16="http://schemas.microsoft.com/office/drawing/2014/main" id="{6DC42EB9-E334-A242-B22A-3D3912248CDE}"/>
              </a:ext>
            </a:extLst>
          </p:cNvPr>
          <p:cNvSpPr/>
          <p:nvPr/>
        </p:nvSpPr>
        <p:spPr>
          <a:xfrm>
            <a:off x="540000" y="5354996"/>
            <a:ext cx="11113770" cy="0"/>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4" name="Espace réservé du texte 3">
            <a:extLst>
              <a:ext uri="{FF2B5EF4-FFF2-40B4-BE49-F238E27FC236}">
                <a16:creationId xmlns:a16="http://schemas.microsoft.com/office/drawing/2014/main" id="{B5BCA094-6333-8442-AF15-469747FDD12E}"/>
              </a:ext>
            </a:extLst>
          </p:cNvPr>
          <p:cNvSpPr>
            <a:spLocks noGrp="1"/>
          </p:cNvSpPr>
          <p:nvPr>
            <p:ph type="body" sz="quarter" idx="18" hasCustomPrompt="1"/>
          </p:nvPr>
        </p:nvSpPr>
        <p:spPr>
          <a:xfrm>
            <a:off x="535396" y="5572124"/>
            <a:ext cx="2536825" cy="961410"/>
          </a:xfrm>
        </p:spPr>
        <p:txBody>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Prénom Nom Personne 1</a:t>
            </a:r>
          </a:p>
          <a:p>
            <a:pPr lvl="0"/>
            <a:r>
              <a:rPr lang="fr-FR" dirty="0"/>
              <a:t>Prénom Nom Personne 2</a:t>
            </a:r>
          </a:p>
          <a:p>
            <a:pPr lvl="0"/>
            <a:r>
              <a:rPr lang="fr-FR" dirty="0"/>
              <a:t>Prénom Nom Personne 3</a:t>
            </a:r>
          </a:p>
          <a:p>
            <a:pPr lvl="0"/>
            <a:r>
              <a:rPr lang="fr-FR" dirty="0"/>
              <a:t>Prénom Nom Personne 4</a:t>
            </a:r>
          </a:p>
        </p:txBody>
      </p:sp>
      <p:sp>
        <p:nvSpPr>
          <p:cNvPr id="17" name="Espace réservé du texte 3">
            <a:extLst>
              <a:ext uri="{FF2B5EF4-FFF2-40B4-BE49-F238E27FC236}">
                <a16:creationId xmlns:a16="http://schemas.microsoft.com/office/drawing/2014/main" id="{D19F14FB-20D9-D345-B1A3-CE453E122B53}"/>
              </a:ext>
            </a:extLst>
          </p:cNvPr>
          <p:cNvSpPr>
            <a:spLocks noGrp="1"/>
          </p:cNvSpPr>
          <p:nvPr>
            <p:ph type="body" sz="quarter" idx="19" hasCustomPrompt="1"/>
          </p:nvPr>
        </p:nvSpPr>
        <p:spPr>
          <a:xfrm>
            <a:off x="6272623" y="5572123"/>
            <a:ext cx="5380338"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personne1@carbone4.com | numéro tél.</a:t>
            </a:r>
          </a:p>
          <a:p>
            <a:pPr lvl="0"/>
            <a:r>
              <a:rPr lang="fr-FR" dirty="0"/>
              <a:t>personne2@carbone4.com | numéro tél.</a:t>
            </a:r>
            <a:br>
              <a:rPr lang="fr-FR" dirty="0"/>
            </a:br>
            <a:r>
              <a:rPr lang="fr-FR" dirty="0"/>
              <a:t>personne3@carbone4.com | numéro tél.</a:t>
            </a:r>
          </a:p>
          <a:p>
            <a:pPr lvl="0"/>
            <a:r>
              <a:rPr lang="fr-FR" dirty="0"/>
              <a:t>personne4@carbone4.com | numéro tél.</a:t>
            </a:r>
          </a:p>
        </p:txBody>
      </p:sp>
      <p:sp>
        <p:nvSpPr>
          <p:cNvPr id="18" name="Espace réservé du texte 3">
            <a:extLst>
              <a:ext uri="{FF2B5EF4-FFF2-40B4-BE49-F238E27FC236}">
                <a16:creationId xmlns:a16="http://schemas.microsoft.com/office/drawing/2014/main" id="{F4D2FB57-A41E-C84B-A681-EFFE70CC3816}"/>
              </a:ext>
            </a:extLst>
          </p:cNvPr>
          <p:cNvSpPr>
            <a:spLocks noGrp="1"/>
          </p:cNvSpPr>
          <p:nvPr>
            <p:ph type="body" sz="quarter" idx="20" hasCustomPrompt="1"/>
          </p:nvPr>
        </p:nvSpPr>
        <p:spPr>
          <a:xfrm>
            <a:off x="3249201" y="5572124"/>
            <a:ext cx="2876038"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Grade/poste Personne 1</a:t>
            </a:r>
          </a:p>
          <a:p>
            <a:pPr lvl="0"/>
            <a:r>
              <a:rPr lang="fr-FR" dirty="0"/>
              <a:t>Grade/poste Personne 2</a:t>
            </a:r>
          </a:p>
          <a:p>
            <a:pPr lvl="0"/>
            <a:r>
              <a:rPr lang="fr-FR" dirty="0"/>
              <a:t>Grade/poste Personne 3</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fr-FR" dirty="0"/>
              <a:t>Grade/poste Personne 4</a:t>
            </a:r>
          </a:p>
        </p:txBody>
      </p:sp>
    </p:spTree>
    <p:extLst>
      <p:ext uri="{BB962C8B-B14F-4D97-AF65-F5344CB8AC3E}">
        <p14:creationId xmlns:p14="http://schemas.microsoft.com/office/powerpoint/2010/main" val="490149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01. COUVERTURE-visuel-A">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8A29799-B3C5-684E-A4CD-16D40213DE53}"/>
              </a:ext>
            </a:extLst>
          </p:cNvPr>
          <p:cNvSpPr/>
          <p:nvPr/>
        </p:nvSpPr>
        <p:spPr>
          <a:xfrm flipV="1">
            <a:off x="540000" y="886887"/>
            <a:ext cx="6812488" cy="45719"/>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dirty="0"/>
          </a:p>
        </p:txBody>
      </p:sp>
      <p:sp>
        <p:nvSpPr>
          <p:cNvPr id="3" name="object 5">
            <a:extLst>
              <a:ext uri="{FF2B5EF4-FFF2-40B4-BE49-F238E27FC236}">
                <a16:creationId xmlns:a16="http://schemas.microsoft.com/office/drawing/2014/main" id="{A99A6671-F8DB-2441-9B04-05C2A7CD941E}"/>
              </a:ext>
            </a:extLst>
          </p:cNvPr>
          <p:cNvSpPr/>
          <p:nvPr/>
        </p:nvSpPr>
        <p:spPr>
          <a:xfrm>
            <a:off x="6979261" y="529907"/>
            <a:ext cx="373227" cy="276660"/>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pic>
        <p:nvPicPr>
          <p:cNvPr id="4" name="Image 3">
            <a:extLst>
              <a:ext uri="{FF2B5EF4-FFF2-40B4-BE49-F238E27FC236}">
                <a16:creationId xmlns:a16="http://schemas.microsoft.com/office/drawing/2014/main" id="{A7A2F87A-7C22-8A45-925F-C7C8DED0ADEC}"/>
              </a:ext>
            </a:extLst>
          </p:cNvPr>
          <p:cNvPicPr>
            <a:picLocks noChangeAspect="1"/>
          </p:cNvPicPr>
          <p:nvPr/>
        </p:nvPicPr>
        <p:blipFill>
          <a:blip r:embed="rId2"/>
          <a:stretch>
            <a:fillRect/>
          </a:stretch>
        </p:blipFill>
        <p:spPr>
          <a:xfrm>
            <a:off x="535396" y="529907"/>
            <a:ext cx="1218640" cy="204443"/>
          </a:xfrm>
          <a:prstGeom prst="rect">
            <a:avLst/>
          </a:prstGeom>
        </p:spPr>
      </p:pic>
      <p:sp>
        <p:nvSpPr>
          <p:cNvPr id="5" name="Titre 8">
            <a:extLst>
              <a:ext uri="{FF2B5EF4-FFF2-40B4-BE49-F238E27FC236}">
                <a16:creationId xmlns:a16="http://schemas.microsoft.com/office/drawing/2014/main" id="{1C86C45A-8FFE-FC46-9812-FD1B30C24F9A}"/>
              </a:ext>
            </a:extLst>
          </p:cNvPr>
          <p:cNvSpPr>
            <a:spLocks noGrp="1"/>
          </p:cNvSpPr>
          <p:nvPr>
            <p:ph type="title" hasCustomPrompt="1"/>
          </p:nvPr>
        </p:nvSpPr>
        <p:spPr>
          <a:xfrm>
            <a:off x="551820" y="2373775"/>
            <a:ext cx="6812489" cy="1052596"/>
          </a:xfrm>
        </p:spPr>
        <p:txBody>
          <a:bodyPr wrap="square">
            <a:noAutofit/>
          </a:bodyPr>
          <a:lstStyle/>
          <a:p>
            <a:r>
              <a:rPr lang="fr-FR" dirty="0"/>
              <a:t>Titre principal | Page de garde</a:t>
            </a:r>
          </a:p>
        </p:txBody>
      </p:sp>
      <p:sp>
        <p:nvSpPr>
          <p:cNvPr id="6" name="Espace réservé du texte 2">
            <a:extLst>
              <a:ext uri="{FF2B5EF4-FFF2-40B4-BE49-F238E27FC236}">
                <a16:creationId xmlns:a16="http://schemas.microsoft.com/office/drawing/2014/main" id="{A21945EC-1C38-B34E-B21B-C6CEED5E24DE}"/>
              </a:ext>
            </a:extLst>
          </p:cNvPr>
          <p:cNvSpPr>
            <a:spLocks noGrp="1"/>
          </p:cNvSpPr>
          <p:nvPr>
            <p:ph type="body" sz="quarter" idx="13" hasCustomPrompt="1"/>
          </p:nvPr>
        </p:nvSpPr>
        <p:spPr>
          <a:xfrm>
            <a:off x="551820" y="2041401"/>
            <a:ext cx="3584575" cy="319926"/>
          </a:xfrm>
          <a:noFill/>
        </p:spPr>
        <p:txBody>
          <a:bodyPr wrap="square">
            <a:noAutofit/>
          </a:bodyPr>
          <a:lstStyle>
            <a:lvl1pPr>
              <a:defRPr sz="1600">
                <a:solidFill>
                  <a:schemeClr val="accent3"/>
                </a:solidFill>
              </a:defRPr>
            </a:lvl1pPr>
          </a:lstStyle>
          <a:p>
            <a:pPr lvl="0"/>
            <a:r>
              <a:rPr lang="fr-FR" dirty="0"/>
              <a:t>Date</a:t>
            </a:r>
          </a:p>
        </p:txBody>
      </p:sp>
      <p:sp>
        <p:nvSpPr>
          <p:cNvPr id="7" name="Espace réservé du texte 2">
            <a:extLst>
              <a:ext uri="{FF2B5EF4-FFF2-40B4-BE49-F238E27FC236}">
                <a16:creationId xmlns:a16="http://schemas.microsoft.com/office/drawing/2014/main" id="{84834BBA-83EF-6F45-BE7C-6910E7D6529D}"/>
              </a:ext>
            </a:extLst>
          </p:cNvPr>
          <p:cNvSpPr>
            <a:spLocks noGrp="1"/>
          </p:cNvSpPr>
          <p:nvPr>
            <p:ph type="body" sz="quarter" idx="14" hasCustomPrompt="1"/>
          </p:nvPr>
        </p:nvSpPr>
        <p:spPr>
          <a:xfrm>
            <a:off x="551820" y="3438819"/>
            <a:ext cx="6812488" cy="1277612"/>
          </a:xfrm>
          <a:noFill/>
        </p:spPr>
        <p:txBody>
          <a:bodyPr wrap="square" tIns="360000">
            <a:noAutofit/>
          </a:bodyPr>
          <a:lstStyle>
            <a:lvl1pPr>
              <a:defRPr sz="2200" b="0">
                <a:solidFill>
                  <a:schemeClr val="bg1"/>
                </a:solidFill>
              </a:defRPr>
            </a:lvl1pPr>
          </a:lstStyle>
          <a:p>
            <a:pPr lvl="0"/>
            <a:r>
              <a:rPr lang="fr-FR" dirty="0"/>
              <a:t>Sous-titre et/ou nom du client</a:t>
            </a:r>
          </a:p>
        </p:txBody>
      </p:sp>
      <p:sp>
        <p:nvSpPr>
          <p:cNvPr id="11" name="Espace réservé pour une image  10">
            <a:extLst>
              <a:ext uri="{FF2B5EF4-FFF2-40B4-BE49-F238E27FC236}">
                <a16:creationId xmlns:a16="http://schemas.microsoft.com/office/drawing/2014/main" id="{C4005944-43C9-8E4F-8BC3-8140D18514B6}"/>
              </a:ext>
            </a:extLst>
          </p:cNvPr>
          <p:cNvSpPr>
            <a:spLocks noGrp="1"/>
          </p:cNvSpPr>
          <p:nvPr>
            <p:ph type="pic" sz="quarter" idx="16"/>
          </p:nvPr>
        </p:nvSpPr>
        <p:spPr>
          <a:xfrm>
            <a:off x="8070850" y="7320"/>
            <a:ext cx="4121150" cy="6850680"/>
          </a:xfrm>
        </p:spPr>
        <p:txBody>
          <a:bodyPr wrap="square">
            <a:noAutofit/>
          </a:bodyPr>
          <a:lstStyle/>
          <a:p>
            <a:r>
              <a:rPr lang="fr-FR"/>
              <a:t>Cliquez sur l'icône pour ajouter une image</a:t>
            </a:r>
          </a:p>
        </p:txBody>
      </p:sp>
      <p:sp>
        <p:nvSpPr>
          <p:cNvPr id="12" name="object 3">
            <a:extLst>
              <a:ext uri="{FF2B5EF4-FFF2-40B4-BE49-F238E27FC236}">
                <a16:creationId xmlns:a16="http://schemas.microsoft.com/office/drawing/2014/main" id="{31C8AB42-2234-EE46-9EFE-294E7911C37A}"/>
              </a:ext>
            </a:extLst>
          </p:cNvPr>
          <p:cNvSpPr/>
          <p:nvPr/>
        </p:nvSpPr>
        <p:spPr>
          <a:xfrm>
            <a:off x="540000" y="5354995"/>
            <a:ext cx="6812488" cy="45719"/>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17" name="Espace réservé du texte 3">
            <a:extLst>
              <a:ext uri="{FF2B5EF4-FFF2-40B4-BE49-F238E27FC236}">
                <a16:creationId xmlns:a16="http://schemas.microsoft.com/office/drawing/2014/main" id="{AA0C67E7-C849-B14E-B2E1-4FA38C9A3D7F}"/>
              </a:ext>
            </a:extLst>
          </p:cNvPr>
          <p:cNvSpPr>
            <a:spLocks noGrp="1"/>
          </p:cNvSpPr>
          <p:nvPr>
            <p:ph type="body" sz="quarter" idx="18" hasCustomPrompt="1"/>
          </p:nvPr>
        </p:nvSpPr>
        <p:spPr>
          <a:xfrm>
            <a:off x="536575" y="5572124"/>
            <a:ext cx="2265619" cy="961410"/>
          </a:xfrm>
        </p:spPr>
        <p:txBody>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Prénom Nom Pers. 1</a:t>
            </a:r>
          </a:p>
          <a:p>
            <a:pPr lvl="0"/>
            <a:r>
              <a:rPr lang="fr-FR" dirty="0"/>
              <a:t>Prénom Nom Pers. 2</a:t>
            </a:r>
          </a:p>
          <a:p>
            <a:pPr lvl="0"/>
            <a:r>
              <a:rPr lang="fr-FR" dirty="0"/>
              <a:t>Prénom Nom Pers. 3</a:t>
            </a:r>
          </a:p>
          <a:p>
            <a:pPr lvl="0"/>
            <a:r>
              <a:rPr lang="fr-FR" dirty="0"/>
              <a:t>Prénom Nom Pers. 4</a:t>
            </a:r>
          </a:p>
        </p:txBody>
      </p:sp>
      <p:sp>
        <p:nvSpPr>
          <p:cNvPr id="19" name="Espace réservé du texte 3">
            <a:extLst>
              <a:ext uri="{FF2B5EF4-FFF2-40B4-BE49-F238E27FC236}">
                <a16:creationId xmlns:a16="http://schemas.microsoft.com/office/drawing/2014/main" id="{D9772A7C-8B82-5447-B7AE-9F600ABFF423}"/>
              </a:ext>
            </a:extLst>
          </p:cNvPr>
          <p:cNvSpPr>
            <a:spLocks noGrp="1"/>
          </p:cNvSpPr>
          <p:nvPr>
            <p:ph type="body" sz="quarter" idx="20" hasCustomPrompt="1"/>
          </p:nvPr>
        </p:nvSpPr>
        <p:spPr>
          <a:xfrm>
            <a:off x="2964426" y="5572123"/>
            <a:ext cx="4388062"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personne1@carbone4.com | numéro tél.</a:t>
            </a:r>
          </a:p>
          <a:p>
            <a:pPr lvl="0"/>
            <a:r>
              <a:rPr lang="fr-FR" dirty="0"/>
              <a:t>personne2@carbone4.com | numéro tél.</a:t>
            </a:r>
            <a:br>
              <a:rPr lang="fr-FR" dirty="0"/>
            </a:br>
            <a:r>
              <a:rPr lang="fr-FR" dirty="0"/>
              <a:t>personne3@carbone4.com | numéro tél.</a:t>
            </a:r>
          </a:p>
          <a:p>
            <a:pPr lvl="0"/>
            <a:r>
              <a:rPr lang="fr-FR" dirty="0"/>
              <a:t>personne4@carbone4.com | numéro tél.</a:t>
            </a:r>
          </a:p>
        </p:txBody>
      </p:sp>
    </p:spTree>
    <p:extLst>
      <p:ext uri="{BB962C8B-B14F-4D97-AF65-F5344CB8AC3E}">
        <p14:creationId xmlns:p14="http://schemas.microsoft.com/office/powerpoint/2010/main" val="1783109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01. COUVERTURE-visuel-B">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16542A4A-15D8-334A-A320-25A7105A9A5B}"/>
              </a:ext>
            </a:extLst>
          </p:cNvPr>
          <p:cNvSpPr/>
          <p:nvPr/>
        </p:nvSpPr>
        <p:spPr>
          <a:xfrm flipV="1">
            <a:off x="540000" y="886886"/>
            <a:ext cx="5463925" cy="45720"/>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dirty="0"/>
          </a:p>
        </p:txBody>
      </p:sp>
      <p:sp>
        <p:nvSpPr>
          <p:cNvPr id="6" name="object 5">
            <a:extLst>
              <a:ext uri="{FF2B5EF4-FFF2-40B4-BE49-F238E27FC236}">
                <a16:creationId xmlns:a16="http://schemas.microsoft.com/office/drawing/2014/main" id="{D68F62C1-7019-8743-B7E7-75EE83B6A4C1}"/>
              </a:ext>
            </a:extLst>
          </p:cNvPr>
          <p:cNvSpPr/>
          <p:nvPr/>
        </p:nvSpPr>
        <p:spPr>
          <a:xfrm>
            <a:off x="5641584" y="529907"/>
            <a:ext cx="373227" cy="276660"/>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pic>
        <p:nvPicPr>
          <p:cNvPr id="7" name="Image 6">
            <a:extLst>
              <a:ext uri="{FF2B5EF4-FFF2-40B4-BE49-F238E27FC236}">
                <a16:creationId xmlns:a16="http://schemas.microsoft.com/office/drawing/2014/main" id="{6AFE9A8D-490E-E24D-88EE-C9D8B3A866CF}"/>
              </a:ext>
            </a:extLst>
          </p:cNvPr>
          <p:cNvPicPr>
            <a:picLocks noChangeAspect="1"/>
          </p:cNvPicPr>
          <p:nvPr/>
        </p:nvPicPr>
        <p:blipFill>
          <a:blip r:embed="rId2"/>
          <a:stretch>
            <a:fillRect/>
          </a:stretch>
        </p:blipFill>
        <p:spPr>
          <a:xfrm>
            <a:off x="535396" y="529907"/>
            <a:ext cx="1218640" cy="204443"/>
          </a:xfrm>
          <a:prstGeom prst="rect">
            <a:avLst/>
          </a:prstGeom>
        </p:spPr>
      </p:pic>
      <p:sp>
        <p:nvSpPr>
          <p:cNvPr id="8" name="Titre 8">
            <a:extLst>
              <a:ext uri="{FF2B5EF4-FFF2-40B4-BE49-F238E27FC236}">
                <a16:creationId xmlns:a16="http://schemas.microsoft.com/office/drawing/2014/main" id="{977A634E-7DCE-E34C-87C0-B5AADCA79425}"/>
              </a:ext>
            </a:extLst>
          </p:cNvPr>
          <p:cNvSpPr>
            <a:spLocks noGrp="1"/>
          </p:cNvSpPr>
          <p:nvPr>
            <p:ph type="title" hasCustomPrompt="1"/>
          </p:nvPr>
        </p:nvSpPr>
        <p:spPr>
          <a:xfrm>
            <a:off x="551820" y="1911188"/>
            <a:ext cx="5462991" cy="1515183"/>
          </a:xfrm>
        </p:spPr>
        <p:txBody>
          <a:bodyPr wrap="square">
            <a:noAutofit/>
          </a:bodyPr>
          <a:lstStyle/>
          <a:p>
            <a:r>
              <a:rPr lang="fr-FR" dirty="0"/>
              <a:t>Titre principal | Page de garde</a:t>
            </a:r>
          </a:p>
        </p:txBody>
      </p:sp>
      <p:sp>
        <p:nvSpPr>
          <p:cNvPr id="9" name="Espace réservé du texte 2">
            <a:extLst>
              <a:ext uri="{FF2B5EF4-FFF2-40B4-BE49-F238E27FC236}">
                <a16:creationId xmlns:a16="http://schemas.microsoft.com/office/drawing/2014/main" id="{8E936C5B-420D-BB4E-9EE9-9BD549C8B535}"/>
              </a:ext>
            </a:extLst>
          </p:cNvPr>
          <p:cNvSpPr>
            <a:spLocks noGrp="1"/>
          </p:cNvSpPr>
          <p:nvPr>
            <p:ph type="body" sz="quarter" idx="13" hasCustomPrompt="1"/>
          </p:nvPr>
        </p:nvSpPr>
        <p:spPr>
          <a:xfrm>
            <a:off x="551820" y="1591262"/>
            <a:ext cx="3584575" cy="319926"/>
          </a:xfrm>
          <a:noFill/>
        </p:spPr>
        <p:txBody>
          <a:bodyPr wrap="square">
            <a:noAutofit/>
          </a:bodyPr>
          <a:lstStyle>
            <a:lvl1pPr>
              <a:defRPr sz="1600">
                <a:solidFill>
                  <a:schemeClr val="accent3"/>
                </a:solidFill>
              </a:defRPr>
            </a:lvl1pPr>
          </a:lstStyle>
          <a:p>
            <a:pPr lvl="0"/>
            <a:r>
              <a:rPr lang="fr-FR" dirty="0"/>
              <a:t>Date</a:t>
            </a:r>
          </a:p>
        </p:txBody>
      </p:sp>
      <p:sp>
        <p:nvSpPr>
          <p:cNvPr id="10" name="Espace réservé du texte 2">
            <a:extLst>
              <a:ext uri="{FF2B5EF4-FFF2-40B4-BE49-F238E27FC236}">
                <a16:creationId xmlns:a16="http://schemas.microsoft.com/office/drawing/2014/main" id="{7C4BCF5C-E562-2842-9531-659E7B398E3B}"/>
              </a:ext>
            </a:extLst>
          </p:cNvPr>
          <p:cNvSpPr>
            <a:spLocks noGrp="1"/>
          </p:cNvSpPr>
          <p:nvPr>
            <p:ph type="body" sz="quarter" idx="14" hasCustomPrompt="1"/>
          </p:nvPr>
        </p:nvSpPr>
        <p:spPr>
          <a:xfrm>
            <a:off x="551820" y="3438819"/>
            <a:ext cx="5452106" cy="1277612"/>
          </a:xfrm>
          <a:noFill/>
        </p:spPr>
        <p:txBody>
          <a:bodyPr wrap="square" tIns="360000">
            <a:noAutofit/>
          </a:bodyPr>
          <a:lstStyle>
            <a:lvl1pPr>
              <a:defRPr sz="2200" b="0">
                <a:solidFill>
                  <a:schemeClr val="bg1"/>
                </a:solidFill>
              </a:defRPr>
            </a:lvl1pPr>
          </a:lstStyle>
          <a:p>
            <a:pPr lvl="0"/>
            <a:r>
              <a:rPr lang="fr-FR" dirty="0"/>
              <a:t>Sous-titre et/ou nom du client</a:t>
            </a:r>
          </a:p>
        </p:txBody>
      </p:sp>
      <p:sp>
        <p:nvSpPr>
          <p:cNvPr id="12" name="Espace réservé pour une image  10">
            <a:extLst>
              <a:ext uri="{FF2B5EF4-FFF2-40B4-BE49-F238E27FC236}">
                <a16:creationId xmlns:a16="http://schemas.microsoft.com/office/drawing/2014/main" id="{35CA691E-3BB4-2D4B-B6D7-8603ABC806F9}"/>
              </a:ext>
            </a:extLst>
          </p:cNvPr>
          <p:cNvSpPr>
            <a:spLocks noGrp="1"/>
          </p:cNvSpPr>
          <p:nvPr>
            <p:ph type="pic" sz="quarter" idx="16"/>
          </p:nvPr>
        </p:nvSpPr>
        <p:spPr>
          <a:xfrm>
            <a:off x="6628128" y="7320"/>
            <a:ext cx="5563872" cy="6850680"/>
          </a:xfrm>
        </p:spPr>
        <p:txBody>
          <a:bodyPr wrap="square">
            <a:noAutofit/>
          </a:bodyPr>
          <a:lstStyle/>
          <a:p>
            <a:r>
              <a:rPr lang="fr-FR"/>
              <a:t>Cliquez sur l'icône pour ajouter une image</a:t>
            </a:r>
            <a:endParaRPr lang="fr-FR" dirty="0"/>
          </a:p>
        </p:txBody>
      </p:sp>
      <p:sp>
        <p:nvSpPr>
          <p:cNvPr id="13" name="object 3">
            <a:extLst>
              <a:ext uri="{FF2B5EF4-FFF2-40B4-BE49-F238E27FC236}">
                <a16:creationId xmlns:a16="http://schemas.microsoft.com/office/drawing/2014/main" id="{2D83197D-932B-E24C-B455-C554610EF399}"/>
              </a:ext>
            </a:extLst>
          </p:cNvPr>
          <p:cNvSpPr/>
          <p:nvPr/>
        </p:nvSpPr>
        <p:spPr>
          <a:xfrm>
            <a:off x="540000" y="5354995"/>
            <a:ext cx="5463925" cy="45719"/>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14" name="Espace réservé du texte 3">
            <a:extLst>
              <a:ext uri="{FF2B5EF4-FFF2-40B4-BE49-F238E27FC236}">
                <a16:creationId xmlns:a16="http://schemas.microsoft.com/office/drawing/2014/main" id="{03213AB1-F77E-3341-896C-4FD513EA86CE}"/>
              </a:ext>
            </a:extLst>
          </p:cNvPr>
          <p:cNvSpPr>
            <a:spLocks noGrp="1"/>
          </p:cNvSpPr>
          <p:nvPr>
            <p:ph type="body" sz="quarter" idx="18" hasCustomPrompt="1"/>
          </p:nvPr>
        </p:nvSpPr>
        <p:spPr>
          <a:xfrm>
            <a:off x="536575" y="5572124"/>
            <a:ext cx="2265619" cy="961410"/>
          </a:xfrm>
        </p:spPr>
        <p:txBody>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Prénom Nom Pers. 1</a:t>
            </a:r>
          </a:p>
          <a:p>
            <a:pPr lvl="0"/>
            <a:r>
              <a:rPr lang="fr-FR" dirty="0"/>
              <a:t>Prénom Nom Pers. 2</a:t>
            </a:r>
          </a:p>
          <a:p>
            <a:pPr lvl="0"/>
            <a:r>
              <a:rPr lang="fr-FR" dirty="0"/>
              <a:t>Prénom Nom Pers. 3</a:t>
            </a:r>
          </a:p>
          <a:p>
            <a:pPr lvl="0"/>
            <a:r>
              <a:rPr lang="fr-FR" dirty="0"/>
              <a:t>Prénom Nom Pers. 4</a:t>
            </a:r>
          </a:p>
        </p:txBody>
      </p:sp>
      <p:sp>
        <p:nvSpPr>
          <p:cNvPr id="16" name="Espace réservé du texte 3">
            <a:extLst>
              <a:ext uri="{FF2B5EF4-FFF2-40B4-BE49-F238E27FC236}">
                <a16:creationId xmlns:a16="http://schemas.microsoft.com/office/drawing/2014/main" id="{7DBAF18F-C535-F74F-9877-3BF88CB64512}"/>
              </a:ext>
            </a:extLst>
          </p:cNvPr>
          <p:cNvSpPr>
            <a:spLocks noGrp="1"/>
          </p:cNvSpPr>
          <p:nvPr>
            <p:ph type="body" sz="quarter" idx="20" hasCustomPrompt="1"/>
          </p:nvPr>
        </p:nvSpPr>
        <p:spPr>
          <a:xfrm>
            <a:off x="2964426" y="5572123"/>
            <a:ext cx="3539613"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personne1@carbone4.com</a:t>
            </a:r>
          </a:p>
          <a:p>
            <a:pPr lvl="0"/>
            <a:r>
              <a:rPr lang="fr-FR" dirty="0"/>
              <a:t>personne2@carbone4.com  </a:t>
            </a:r>
            <a:br>
              <a:rPr lang="fr-FR" dirty="0"/>
            </a:br>
            <a:r>
              <a:rPr lang="fr-FR" dirty="0"/>
              <a:t>personne3@carbone4.com</a:t>
            </a:r>
          </a:p>
          <a:p>
            <a:pPr lvl="0"/>
            <a:r>
              <a:rPr lang="fr-FR" dirty="0"/>
              <a:t>personne4@carbone4.com</a:t>
            </a:r>
          </a:p>
        </p:txBody>
      </p:sp>
    </p:spTree>
    <p:extLst>
      <p:ext uri="{BB962C8B-B14F-4D97-AF65-F5344CB8AC3E}">
        <p14:creationId xmlns:p14="http://schemas.microsoft.com/office/powerpoint/2010/main" val="348985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 INTERCALAIRE-sommaire">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D5C8E86E-A939-CD4E-AB6D-1C5B89650A4F}"/>
              </a:ext>
            </a:extLst>
          </p:cNvPr>
          <p:cNvSpPr/>
          <p:nvPr/>
        </p:nvSpPr>
        <p:spPr>
          <a:xfrm>
            <a:off x="540000" y="759854"/>
            <a:ext cx="11113770" cy="0"/>
          </a:xfrm>
          <a:custGeom>
            <a:avLst/>
            <a:gdLst/>
            <a:ahLst/>
            <a:cxnLst/>
            <a:rect l="l" t="t" r="r" b="b"/>
            <a:pathLst>
              <a:path w="11113770">
                <a:moveTo>
                  <a:pt x="0" y="0"/>
                </a:moveTo>
                <a:lnTo>
                  <a:pt x="11113198" y="0"/>
                </a:lnTo>
              </a:path>
            </a:pathLst>
          </a:custGeom>
          <a:ln w="3175">
            <a:solidFill>
              <a:schemeClr val="bg1"/>
            </a:solidFill>
          </a:ln>
        </p:spPr>
        <p:txBody>
          <a:bodyPr wrap="square" lIns="0" tIns="0" rIns="0" bIns="0" rtlCol="0">
            <a:noAutofit/>
          </a:bodyPr>
          <a:lstStyle/>
          <a:p>
            <a:endParaRPr/>
          </a:p>
        </p:txBody>
      </p:sp>
      <p:pic>
        <p:nvPicPr>
          <p:cNvPr id="7" name="Image 6">
            <a:extLst>
              <a:ext uri="{FF2B5EF4-FFF2-40B4-BE49-F238E27FC236}">
                <a16:creationId xmlns:a16="http://schemas.microsoft.com/office/drawing/2014/main" id="{E402D0AA-FA02-C344-83CA-7F1003DB0791}"/>
              </a:ext>
            </a:extLst>
          </p:cNvPr>
          <p:cNvPicPr>
            <a:picLocks noChangeAspect="1"/>
          </p:cNvPicPr>
          <p:nvPr/>
        </p:nvPicPr>
        <p:blipFill>
          <a:blip r:embed="rId2"/>
          <a:stretch>
            <a:fillRect/>
          </a:stretch>
        </p:blipFill>
        <p:spPr>
          <a:xfrm>
            <a:off x="543560" y="542154"/>
            <a:ext cx="693329" cy="116315"/>
          </a:xfrm>
          <a:prstGeom prst="rect">
            <a:avLst/>
          </a:prstGeom>
        </p:spPr>
      </p:pic>
      <p:sp>
        <p:nvSpPr>
          <p:cNvPr id="8" name="object 5">
            <a:extLst>
              <a:ext uri="{FF2B5EF4-FFF2-40B4-BE49-F238E27FC236}">
                <a16:creationId xmlns:a16="http://schemas.microsoft.com/office/drawing/2014/main" id="{2E882F41-486D-F143-97E8-5403A12FAE3D}"/>
              </a:ext>
            </a:extLst>
          </p:cNvPr>
          <p:cNvSpPr/>
          <p:nvPr/>
        </p:nvSpPr>
        <p:spPr>
          <a:xfrm>
            <a:off x="11463642" y="539642"/>
            <a:ext cx="188608" cy="139808"/>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sp>
        <p:nvSpPr>
          <p:cNvPr id="4" name="Espace réservé du texte 3">
            <a:extLst>
              <a:ext uri="{FF2B5EF4-FFF2-40B4-BE49-F238E27FC236}">
                <a16:creationId xmlns:a16="http://schemas.microsoft.com/office/drawing/2014/main" id="{5CAB9AEA-46ED-034F-B674-3819DD517D86}"/>
              </a:ext>
            </a:extLst>
          </p:cNvPr>
          <p:cNvSpPr>
            <a:spLocks noGrp="1"/>
          </p:cNvSpPr>
          <p:nvPr>
            <p:ph type="body" sz="quarter" idx="11" hasCustomPrompt="1"/>
          </p:nvPr>
        </p:nvSpPr>
        <p:spPr>
          <a:xfrm>
            <a:off x="3521799" y="1037667"/>
            <a:ext cx="8130452" cy="1052596"/>
          </a:xfrm>
        </p:spPr>
        <p:txBody>
          <a:bodyPr vert="horz" wrap="square" lIns="0" tIns="0" rIns="0" bIns="0" rtlCol="0" anchor="b">
            <a:noAutofit/>
          </a:bodyPr>
          <a:lstStyle>
            <a:lvl1pPr>
              <a:defRPr lang="fr-FR" sz="3800" b="0" smtClean="0">
                <a:solidFill>
                  <a:schemeClr val="accent3"/>
                </a:solidFill>
                <a:latin typeface="+mj-lt"/>
                <a:ea typeface="+mj-ea"/>
                <a:cs typeface="+mj-cs"/>
              </a:defRPr>
            </a:lvl1pPr>
            <a:lvl2pPr>
              <a:defRPr lang="fr-FR" smtClean="0"/>
            </a:lvl2pPr>
            <a:lvl3pPr>
              <a:defRPr lang="fr-FR" smtClean="0"/>
            </a:lvl3pPr>
            <a:lvl4pPr>
              <a:defRPr lang="fr-FR" smtClean="0"/>
            </a:lvl4pPr>
            <a:lvl5pPr>
              <a:defRPr lang="fr-FR"/>
            </a:lvl5pPr>
          </a:lstStyle>
          <a:p>
            <a:pPr lvl="0">
              <a:spcBef>
                <a:spcPct val="0"/>
              </a:spcBef>
            </a:pPr>
            <a:r>
              <a:rPr lang="fr-FR" dirty="0"/>
              <a:t>Sommaire / Table of contents</a:t>
            </a:r>
          </a:p>
        </p:txBody>
      </p:sp>
      <p:sp>
        <p:nvSpPr>
          <p:cNvPr id="10" name="Espace réservé du contenu 9">
            <a:extLst>
              <a:ext uri="{FF2B5EF4-FFF2-40B4-BE49-F238E27FC236}">
                <a16:creationId xmlns:a16="http://schemas.microsoft.com/office/drawing/2014/main" id="{5FF97029-63A4-1C4A-91E3-6F632527E256}"/>
              </a:ext>
            </a:extLst>
          </p:cNvPr>
          <p:cNvSpPr>
            <a:spLocks noGrp="1"/>
          </p:cNvSpPr>
          <p:nvPr>
            <p:ph sz="quarter" idx="12" hasCustomPrompt="1"/>
          </p:nvPr>
        </p:nvSpPr>
        <p:spPr>
          <a:xfrm>
            <a:off x="3521799" y="2388212"/>
            <a:ext cx="8130452" cy="482309"/>
          </a:xfrm>
        </p:spPr>
        <p:txBody>
          <a:bodyPr wrap="square" anchor="ctr">
            <a:noAutofit/>
          </a:bodyPr>
          <a:lstStyle>
            <a:lvl1pPr marL="0" indent="0">
              <a:tabLst>
                <a:tab pos="438150" algn="l"/>
              </a:tabLst>
              <a:defRPr sz="2200" b="0"/>
            </a:lvl1pPr>
          </a:lstStyle>
          <a:p>
            <a:pPr lvl="0"/>
            <a:r>
              <a:rPr lang="fr-FR" dirty="0"/>
              <a:t>#.	[Tab]Item 1</a:t>
            </a:r>
          </a:p>
        </p:txBody>
      </p:sp>
      <p:sp>
        <p:nvSpPr>
          <p:cNvPr id="26" name="Espace réservé du contenu 9">
            <a:extLst>
              <a:ext uri="{FF2B5EF4-FFF2-40B4-BE49-F238E27FC236}">
                <a16:creationId xmlns:a16="http://schemas.microsoft.com/office/drawing/2014/main" id="{E05A4C53-5075-E34F-9634-A2DABE974B24}"/>
              </a:ext>
            </a:extLst>
          </p:cNvPr>
          <p:cNvSpPr>
            <a:spLocks noGrp="1"/>
          </p:cNvSpPr>
          <p:nvPr>
            <p:ph sz="quarter" idx="13" hasCustomPrompt="1"/>
          </p:nvPr>
        </p:nvSpPr>
        <p:spPr>
          <a:xfrm>
            <a:off x="3521799" y="2969571"/>
            <a:ext cx="8130452" cy="482309"/>
          </a:xfrm>
        </p:spPr>
        <p:txBody>
          <a:bodyPr wrap="square" anchor="ctr">
            <a:noAutofit/>
          </a:bodyPr>
          <a:lstStyle>
            <a:lvl1pPr marL="0" indent="0">
              <a:tabLst>
                <a:tab pos="438150" algn="l"/>
              </a:tabLst>
              <a:defRPr sz="2200" b="0"/>
            </a:lvl1pPr>
          </a:lstStyle>
          <a:p>
            <a:pPr lvl="0"/>
            <a:r>
              <a:rPr lang="fr-FR" dirty="0"/>
              <a:t>#.	[Tab]Item 2</a:t>
            </a:r>
          </a:p>
        </p:txBody>
      </p:sp>
      <p:sp>
        <p:nvSpPr>
          <p:cNvPr id="27" name="Espace réservé du contenu 9">
            <a:extLst>
              <a:ext uri="{FF2B5EF4-FFF2-40B4-BE49-F238E27FC236}">
                <a16:creationId xmlns:a16="http://schemas.microsoft.com/office/drawing/2014/main" id="{14DD4A63-2400-254C-BD3C-A9BD2073C873}"/>
              </a:ext>
            </a:extLst>
          </p:cNvPr>
          <p:cNvSpPr>
            <a:spLocks noGrp="1"/>
          </p:cNvSpPr>
          <p:nvPr>
            <p:ph sz="quarter" idx="14" hasCustomPrompt="1"/>
          </p:nvPr>
        </p:nvSpPr>
        <p:spPr>
          <a:xfrm>
            <a:off x="3521799" y="3550930"/>
            <a:ext cx="8130452" cy="482309"/>
          </a:xfrm>
        </p:spPr>
        <p:txBody>
          <a:bodyPr wrap="square" anchor="ctr">
            <a:noAutofit/>
          </a:bodyPr>
          <a:lstStyle>
            <a:lvl1pPr marL="0" indent="0">
              <a:tabLst>
                <a:tab pos="438150" algn="l"/>
              </a:tabLst>
              <a:defRPr sz="2200" b="0"/>
            </a:lvl1pPr>
          </a:lstStyle>
          <a:p>
            <a:pPr lvl="0"/>
            <a:r>
              <a:rPr lang="fr-FR" dirty="0"/>
              <a:t>#.	[Tab]Item 3</a:t>
            </a:r>
          </a:p>
        </p:txBody>
      </p:sp>
      <p:sp>
        <p:nvSpPr>
          <p:cNvPr id="28" name="Espace réservé du contenu 9">
            <a:extLst>
              <a:ext uri="{FF2B5EF4-FFF2-40B4-BE49-F238E27FC236}">
                <a16:creationId xmlns:a16="http://schemas.microsoft.com/office/drawing/2014/main" id="{1D2C5B3F-2F2F-9A40-81BC-A8C6781F9EB6}"/>
              </a:ext>
            </a:extLst>
          </p:cNvPr>
          <p:cNvSpPr>
            <a:spLocks noGrp="1"/>
          </p:cNvSpPr>
          <p:nvPr>
            <p:ph sz="quarter" idx="15" hasCustomPrompt="1"/>
          </p:nvPr>
        </p:nvSpPr>
        <p:spPr>
          <a:xfrm>
            <a:off x="3521799" y="4132289"/>
            <a:ext cx="8130452" cy="482309"/>
          </a:xfrm>
        </p:spPr>
        <p:txBody>
          <a:bodyPr wrap="square" anchor="ctr">
            <a:noAutofit/>
          </a:bodyPr>
          <a:lstStyle>
            <a:lvl1pPr marL="0" indent="0">
              <a:tabLst>
                <a:tab pos="438150" algn="l"/>
              </a:tabLst>
              <a:defRPr sz="2200" b="0"/>
            </a:lvl1pPr>
          </a:lstStyle>
          <a:p>
            <a:pPr lvl="0"/>
            <a:r>
              <a:rPr lang="fr-FR" dirty="0"/>
              <a:t>#.	[Tab]Item 4</a:t>
            </a:r>
          </a:p>
        </p:txBody>
      </p:sp>
      <p:sp>
        <p:nvSpPr>
          <p:cNvPr id="29" name="Espace réservé du contenu 9">
            <a:extLst>
              <a:ext uri="{FF2B5EF4-FFF2-40B4-BE49-F238E27FC236}">
                <a16:creationId xmlns:a16="http://schemas.microsoft.com/office/drawing/2014/main" id="{480AF576-9F63-4141-A754-ECA6F6A8E3B5}"/>
              </a:ext>
            </a:extLst>
          </p:cNvPr>
          <p:cNvSpPr>
            <a:spLocks noGrp="1"/>
          </p:cNvSpPr>
          <p:nvPr>
            <p:ph sz="quarter" idx="16" hasCustomPrompt="1"/>
          </p:nvPr>
        </p:nvSpPr>
        <p:spPr>
          <a:xfrm>
            <a:off x="3521799" y="4713648"/>
            <a:ext cx="8130452" cy="482309"/>
          </a:xfrm>
        </p:spPr>
        <p:txBody>
          <a:bodyPr wrap="square" anchor="ctr">
            <a:noAutofit/>
          </a:bodyPr>
          <a:lstStyle>
            <a:lvl1pPr marL="0" indent="0">
              <a:tabLst>
                <a:tab pos="438150" algn="l"/>
              </a:tabLst>
              <a:defRPr sz="2200" b="0"/>
            </a:lvl1pPr>
          </a:lstStyle>
          <a:p>
            <a:pPr lvl="0"/>
            <a:r>
              <a:rPr lang="fr-FR" dirty="0"/>
              <a:t>#.	[Tab]Item 5</a:t>
            </a:r>
          </a:p>
        </p:txBody>
      </p:sp>
      <p:sp>
        <p:nvSpPr>
          <p:cNvPr id="30" name="Espace réservé du contenu 9">
            <a:extLst>
              <a:ext uri="{FF2B5EF4-FFF2-40B4-BE49-F238E27FC236}">
                <a16:creationId xmlns:a16="http://schemas.microsoft.com/office/drawing/2014/main" id="{E016143F-9649-834B-AA9D-094EE771D5ED}"/>
              </a:ext>
            </a:extLst>
          </p:cNvPr>
          <p:cNvSpPr>
            <a:spLocks noGrp="1"/>
          </p:cNvSpPr>
          <p:nvPr>
            <p:ph sz="quarter" idx="17" hasCustomPrompt="1"/>
          </p:nvPr>
        </p:nvSpPr>
        <p:spPr>
          <a:xfrm>
            <a:off x="3521799" y="5295007"/>
            <a:ext cx="8130452" cy="482309"/>
          </a:xfrm>
        </p:spPr>
        <p:txBody>
          <a:bodyPr wrap="square" anchor="ctr">
            <a:noAutofit/>
          </a:bodyPr>
          <a:lstStyle>
            <a:lvl1pPr marL="0" indent="0">
              <a:tabLst>
                <a:tab pos="438150" algn="l"/>
              </a:tabLst>
              <a:defRPr sz="2200" b="0"/>
            </a:lvl1pPr>
          </a:lstStyle>
          <a:p>
            <a:pPr lvl="0"/>
            <a:r>
              <a:rPr lang="fr-FR" dirty="0"/>
              <a:t>#.	[Tab]Item 6</a:t>
            </a:r>
          </a:p>
        </p:txBody>
      </p:sp>
      <p:sp>
        <p:nvSpPr>
          <p:cNvPr id="13" name="Espace réservé du numéro de diapositive 18">
            <a:extLst>
              <a:ext uri="{FF2B5EF4-FFF2-40B4-BE49-F238E27FC236}">
                <a16:creationId xmlns:a16="http://schemas.microsoft.com/office/drawing/2014/main" id="{9D0A6386-A800-7944-B7A8-1EAF0152D31B}"/>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bg1"/>
                </a:solidFill>
              </a:defRPr>
            </a:lvl1pPr>
          </a:lstStyle>
          <a:p>
            <a:fld id="{3B5A6716-DBF2-AF4C-9665-1BA53E8D7A19}" type="slidenum">
              <a:rPr lang="fr-FR" smtClean="0"/>
              <a:pPr/>
              <a:t>‹N°›</a:t>
            </a:fld>
            <a:endParaRPr lang="fr-FR" dirty="0"/>
          </a:p>
        </p:txBody>
      </p:sp>
    </p:spTree>
    <p:extLst>
      <p:ext uri="{BB962C8B-B14F-4D97-AF65-F5344CB8AC3E}">
        <p14:creationId xmlns:p14="http://schemas.microsoft.com/office/powerpoint/2010/main" val="479460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2. INTERCALAIRE-chapitre">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5C0D79B3-B9A1-474C-8091-7E5EBC32F16E}"/>
              </a:ext>
            </a:extLst>
          </p:cNvPr>
          <p:cNvSpPr>
            <a:spLocks noGrp="1"/>
          </p:cNvSpPr>
          <p:nvPr>
            <p:ph type="body" sz="quarter" idx="14" hasCustomPrompt="1"/>
          </p:nvPr>
        </p:nvSpPr>
        <p:spPr>
          <a:xfrm>
            <a:off x="3521799" y="2158952"/>
            <a:ext cx="8130451" cy="1582311"/>
          </a:xfrm>
          <a:noFill/>
        </p:spPr>
        <p:txBody>
          <a:bodyPr wrap="square" tIns="360000">
            <a:noAutofit/>
          </a:bodyPr>
          <a:lstStyle>
            <a:lvl1pPr>
              <a:defRPr sz="2200" b="0">
                <a:solidFill>
                  <a:schemeClr val="bg1"/>
                </a:solidFill>
              </a:defRPr>
            </a:lvl1pPr>
          </a:lstStyle>
          <a:p>
            <a:pPr lvl="0"/>
            <a:r>
              <a:rPr lang="fr-FR" dirty="0"/>
              <a:t>Sous-titre / Résumé</a:t>
            </a:r>
          </a:p>
        </p:txBody>
      </p:sp>
      <p:sp>
        <p:nvSpPr>
          <p:cNvPr id="13" name="object 4">
            <a:extLst>
              <a:ext uri="{FF2B5EF4-FFF2-40B4-BE49-F238E27FC236}">
                <a16:creationId xmlns:a16="http://schemas.microsoft.com/office/drawing/2014/main" id="{90C73A7F-3B52-DB4D-B343-81B2EEAF2557}"/>
              </a:ext>
            </a:extLst>
          </p:cNvPr>
          <p:cNvSpPr/>
          <p:nvPr/>
        </p:nvSpPr>
        <p:spPr>
          <a:xfrm>
            <a:off x="540000" y="759854"/>
            <a:ext cx="11113770" cy="0"/>
          </a:xfrm>
          <a:custGeom>
            <a:avLst/>
            <a:gdLst/>
            <a:ahLst/>
            <a:cxnLst/>
            <a:rect l="l" t="t" r="r" b="b"/>
            <a:pathLst>
              <a:path w="11113770">
                <a:moveTo>
                  <a:pt x="0" y="0"/>
                </a:moveTo>
                <a:lnTo>
                  <a:pt x="11113198" y="0"/>
                </a:lnTo>
              </a:path>
            </a:pathLst>
          </a:custGeom>
          <a:ln w="3175">
            <a:solidFill>
              <a:schemeClr val="bg1"/>
            </a:solidFill>
          </a:ln>
        </p:spPr>
        <p:txBody>
          <a:bodyPr wrap="square" lIns="0" tIns="0" rIns="0" bIns="0" rtlCol="0">
            <a:noAutofit/>
          </a:bodyPr>
          <a:lstStyle/>
          <a:p>
            <a:endParaRPr/>
          </a:p>
        </p:txBody>
      </p:sp>
      <p:pic>
        <p:nvPicPr>
          <p:cNvPr id="14" name="Image 13">
            <a:extLst>
              <a:ext uri="{FF2B5EF4-FFF2-40B4-BE49-F238E27FC236}">
                <a16:creationId xmlns:a16="http://schemas.microsoft.com/office/drawing/2014/main" id="{9958C6AA-0D04-5D4C-9725-11C53FE42E72}"/>
              </a:ext>
            </a:extLst>
          </p:cNvPr>
          <p:cNvPicPr>
            <a:picLocks noChangeAspect="1"/>
          </p:cNvPicPr>
          <p:nvPr/>
        </p:nvPicPr>
        <p:blipFill>
          <a:blip r:embed="rId2"/>
          <a:stretch>
            <a:fillRect/>
          </a:stretch>
        </p:blipFill>
        <p:spPr>
          <a:xfrm>
            <a:off x="543560" y="542154"/>
            <a:ext cx="693329" cy="116315"/>
          </a:xfrm>
          <a:prstGeom prst="rect">
            <a:avLst/>
          </a:prstGeom>
        </p:spPr>
      </p:pic>
      <p:sp>
        <p:nvSpPr>
          <p:cNvPr id="15" name="object 5">
            <a:extLst>
              <a:ext uri="{FF2B5EF4-FFF2-40B4-BE49-F238E27FC236}">
                <a16:creationId xmlns:a16="http://schemas.microsoft.com/office/drawing/2014/main" id="{095C6BFC-00A6-704F-9032-B6766EC3CB9B}"/>
              </a:ext>
            </a:extLst>
          </p:cNvPr>
          <p:cNvSpPr/>
          <p:nvPr/>
        </p:nvSpPr>
        <p:spPr>
          <a:xfrm>
            <a:off x="11463642" y="539642"/>
            <a:ext cx="188608" cy="139808"/>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sp>
        <p:nvSpPr>
          <p:cNvPr id="8" name="Titre 16">
            <a:extLst>
              <a:ext uri="{FF2B5EF4-FFF2-40B4-BE49-F238E27FC236}">
                <a16:creationId xmlns:a16="http://schemas.microsoft.com/office/drawing/2014/main" id="{5B45F392-194C-204C-A486-157BB5A26840}"/>
              </a:ext>
            </a:extLst>
          </p:cNvPr>
          <p:cNvSpPr>
            <a:spLocks noGrp="1"/>
          </p:cNvSpPr>
          <p:nvPr>
            <p:ph type="title" hasCustomPrompt="1"/>
          </p:nvPr>
        </p:nvSpPr>
        <p:spPr>
          <a:xfrm>
            <a:off x="3521801" y="1029341"/>
            <a:ext cx="8130449" cy="1088081"/>
          </a:xfrm>
        </p:spPr>
        <p:txBody>
          <a:bodyPr wrap="square">
            <a:noAutofit/>
          </a:bodyPr>
          <a:lstStyle>
            <a:lvl1pPr>
              <a:defRPr b="0">
                <a:solidFill>
                  <a:schemeClr val="accent3"/>
                </a:solidFill>
              </a:defRPr>
            </a:lvl1pPr>
          </a:lstStyle>
          <a:p>
            <a:r>
              <a:rPr lang="fr-FR" dirty="0"/>
              <a:t>Titre de partie</a:t>
            </a:r>
          </a:p>
        </p:txBody>
      </p:sp>
      <p:sp>
        <p:nvSpPr>
          <p:cNvPr id="9" name="Espace réservé du numéro de diapositive 18">
            <a:extLst>
              <a:ext uri="{FF2B5EF4-FFF2-40B4-BE49-F238E27FC236}">
                <a16:creationId xmlns:a16="http://schemas.microsoft.com/office/drawing/2014/main" id="{18CFA8D8-690B-EB42-B30B-AB9B4EDB572C}"/>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bg1"/>
                </a:solidFill>
              </a:defRPr>
            </a:lvl1pPr>
          </a:lstStyle>
          <a:p>
            <a:fld id="{3B5A6716-DBF2-AF4C-9665-1BA53E8D7A19}" type="slidenum">
              <a:rPr lang="fr-FR" smtClean="0"/>
              <a:pPr/>
              <a:t>‹N°›</a:t>
            </a:fld>
            <a:endParaRPr lang="fr-FR" dirty="0"/>
          </a:p>
        </p:txBody>
      </p:sp>
    </p:spTree>
    <p:extLst>
      <p:ext uri="{BB962C8B-B14F-4D97-AF65-F5344CB8AC3E}">
        <p14:creationId xmlns:p14="http://schemas.microsoft.com/office/powerpoint/2010/main" val="263256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A960281-4856-3543-97F3-0BA650A151F4}" type="datetimeFigureOut">
              <a:rPr lang="fr-FR" smtClean="0"/>
              <a:t>14/06/2024</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2093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02. INTERCALAIRE-chapitre-visuel">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402D0AA-FA02-C344-83CA-7F1003DB0791}"/>
              </a:ext>
            </a:extLst>
          </p:cNvPr>
          <p:cNvPicPr>
            <a:picLocks noChangeAspect="1"/>
          </p:cNvPicPr>
          <p:nvPr/>
        </p:nvPicPr>
        <p:blipFill>
          <a:blip r:embed="rId2"/>
          <a:stretch>
            <a:fillRect/>
          </a:stretch>
        </p:blipFill>
        <p:spPr>
          <a:xfrm>
            <a:off x="6190025" y="542154"/>
            <a:ext cx="693329" cy="116315"/>
          </a:xfrm>
          <a:prstGeom prst="rect">
            <a:avLst/>
          </a:prstGeom>
        </p:spPr>
      </p:pic>
      <p:sp>
        <p:nvSpPr>
          <p:cNvPr id="8" name="object 5">
            <a:extLst>
              <a:ext uri="{FF2B5EF4-FFF2-40B4-BE49-F238E27FC236}">
                <a16:creationId xmlns:a16="http://schemas.microsoft.com/office/drawing/2014/main" id="{2E882F41-486D-F143-97E8-5403A12FAE3D}"/>
              </a:ext>
            </a:extLst>
          </p:cNvPr>
          <p:cNvSpPr/>
          <p:nvPr/>
        </p:nvSpPr>
        <p:spPr>
          <a:xfrm>
            <a:off x="11463642" y="539642"/>
            <a:ext cx="188608" cy="139808"/>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sp>
        <p:nvSpPr>
          <p:cNvPr id="17" name="Titre 16">
            <a:extLst>
              <a:ext uri="{FF2B5EF4-FFF2-40B4-BE49-F238E27FC236}">
                <a16:creationId xmlns:a16="http://schemas.microsoft.com/office/drawing/2014/main" id="{1BF3075D-B05D-B943-A525-125FB90F8D86}"/>
              </a:ext>
            </a:extLst>
          </p:cNvPr>
          <p:cNvSpPr>
            <a:spLocks noGrp="1"/>
          </p:cNvSpPr>
          <p:nvPr>
            <p:ph type="title" hasCustomPrompt="1"/>
          </p:nvPr>
        </p:nvSpPr>
        <p:spPr>
          <a:xfrm>
            <a:off x="6188075" y="1002182"/>
            <a:ext cx="5464175" cy="1088081"/>
          </a:xfrm>
        </p:spPr>
        <p:txBody>
          <a:bodyPr wrap="square">
            <a:noAutofit/>
          </a:bodyPr>
          <a:lstStyle>
            <a:lvl1pPr>
              <a:defRPr b="0">
                <a:solidFill>
                  <a:schemeClr val="accent3"/>
                </a:solidFill>
              </a:defRPr>
            </a:lvl1pPr>
          </a:lstStyle>
          <a:p>
            <a:r>
              <a:rPr lang="fr-FR" dirty="0"/>
              <a:t>Titre de partie</a:t>
            </a:r>
          </a:p>
        </p:txBody>
      </p:sp>
      <p:sp>
        <p:nvSpPr>
          <p:cNvPr id="9" name="Espace réservé pour une image  10">
            <a:extLst>
              <a:ext uri="{FF2B5EF4-FFF2-40B4-BE49-F238E27FC236}">
                <a16:creationId xmlns:a16="http://schemas.microsoft.com/office/drawing/2014/main" id="{47BBD0C6-FBD4-B544-9120-6A6CDDC6B53F}"/>
              </a:ext>
            </a:extLst>
          </p:cNvPr>
          <p:cNvSpPr>
            <a:spLocks noGrp="1"/>
          </p:cNvSpPr>
          <p:nvPr>
            <p:ph type="pic" sz="quarter" idx="16"/>
          </p:nvPr>
        </p:nvSpPr>
        <p:spPr>
          <a:xfrm>
            <a:off x="0" y="0"/>
            <a:ext cx="5563872" cy="6858000"/>
          </a:xfrm>
        </p:spPr>
        <p:txBody>
          <a:bodyPr wrap="square">
            <a:noAutofit/>
          </a:bodyPr>
          <a:lstStyle/>
          <a:p>
            <a:r>
              <a:rPr lang="fr-FR"/>
              <a:t>Cliquez sur l'icône pour ajouter une image</a:t>
            </a:r>
            <a:endParaRPr lang="fr-FR" dirty="0"/>
          </a:p>
        </p:txBody>
      </p:sp>
      <p:sp>
        <p:nvSpPr>
          <p:cNvPr id="10" name="object 4">
            <a:extLst>
              <a:ext uri="{FF2B5EF4-FFF2-40B4-BE49-F238E27FC236}">
                <a16:creationId xmlns:a16="http://schemas.microsoft.com/office/drawing/2014/main" id="{60515C5E-56FF-FE4B-B43B-682F34D85CD6}"/>
              </a:ext>
            </a:extLst>
          </p:cNvPr>
          <p:cNvSpPr/>
          <p:nvPr/>
        </p:nvSpPr>
        <p:spPr>
          <a:xfrm>
            <a:off x="6188074" y="759854"/>
            <a:ext cx="5465695" cy="45719"/>
          </a:xfrm>
          <a:custGeom>
            <a:avLst/>
            <a:gdLst/>
            <a:ahLst/>
            <a:cxnLst/>
            <a:rect l="l" t="t" r="r" b="b"/>
            <a:pathLst>
              <a:path w="11113770">
                <a:moveTo>
                  <a:pt x="0" y="0"/>
                </a:moveTo>
                <a:lnTo>
                  <a:pt x="11113198" y="0"/>
                </a:lnTo>
              </a:path>
            </a:pathLst>
          </a:custGeom>
          <a:ln w="3175">
            <a:solidFill>
              <a:schemeClr val="bg1"/>
            </a:solidFill>
          </a:ln>
        </p:spPr>
        <p:txBody>
          <a:bodyPr wrap="square" lIns="0" tIns="0" rIns="0" bIns="0" rtlCol="0">
            <a:noAutofit/>
          </a:bodyPr>
          <a:lstStyle/>
          <a:p>
            <a:endParaRPr/>
          </a:p>
        </p:txBody>
      </p:sp>
      <p:sp>
        <p:nvSpPr>
          <p:cNvPr id="11" name="Espace réservé du texte 2">
            <a:extLst>
              <a:ext uri="{FF2B5EF4-FFF2-40B4-BE49-F238E27FC236}">
                <a16:creationId xmlns:a16="http://schemas.microsoft.com/office/drawing/2014/main" id="{5C0D79B3-B9A1-474C-8091-7E5EBC32F16E}"/>
              </a:ext>
            </a:extLst>
          </p:cNvPr>
          <p:cNvSpPr>
            <a:spLocks noGrp="1"/>
          </p:cNvSpPr>
          <p:nvPr>
            <p:ph type="body" sz="quarter" idx="14" hasCustomPrompt="1"/>
          </p:nvPr>
        </p:nvSpPr>
        <p:spPr>
          <a:xfrm>
            <a:off x="6188074" y="2131793"/>
            <a:ext cx="5464176" cy="1582311"/>
          </a:xfrm>
          <a:noFill/>
        </p:spPr>
        <p:txBody>
          <a:bodyPr wrap="square" tIns="360000">
            <a:noAutofit/>
          </a:bodyPr>
          <a:lstStyle>
            <a:lvl1pPr>
              <a:defRPr sz="2200" b="0">
                <a:solidFill>
                  <a:schemeClr val="bg1"/>
                </a:solidFill>
              </a:defRPr>
            </a:lvl1pPr>
          </a:lstStyle>
          <a:p>
            <a:pPr lvl="0"/>
            <a:r>
              <a:rPr lang="fr-FR" dirty="0"/>
              <a:t>Sous-titre / Résumé</a:t>
            </a:r>
          </a:p>
        </p:txBody>
      </p:sp>
      <p:sp>
        <p:nvSpPr>
          <p:cNvPr id="12" name="Espace réservé du numéro de diapositive 18">
            <a:extLst>
              <a:ext uri="{FF2B5EF4-FFF2-40B4-BE49-F238E27FC236}">
                <a16:creationId xmlns:a16="http://schemas.microsoft.com/office/drawing/2014/main" id="{8373CB2A-6896-2443-AAC1-E337E24DCA9B}"/>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bg1"/>
                </a:solidFill>
              </a:defRPr>
            </a:lvl1pPr>
          </a:lstStyle>
          <a:p>
            <a:fld id="{3B5A6716-DBF2-AF4C-9665-1BA53E8D7A19}" type="slidenum">
              <a:rPr lang="fr-FR" smtClean="0"/>
              <a:pPr/>
              <a:t>‹N°›</a:t>
            </a:fld>
            <a:endParaRPr lang="fr-FR" dirty="0"/>
          </a:p>
        </p:txBody>
      </p:sp>
    </p:spTree>
    <p:extLst>
      <p:ext uri="{BB962C8B-B14F-4D97-AF65-F5344CB8AC3E}">
        <p14:creationId xmlns:p14="http://schemas.microsoft.com/office/powerpoint/2010/main" val="278814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3. PAGE-standard-titre+texte">
    <p:spTree>
      <p:nvGrpSpPr>
        <p:cNvPr id="1" name=""/>
        <p:cNvGrpSpPr/>
        <p:nvPr/>
      </p:nvGrpSpPr>
      <p:grpSpPr>
        <a:xfrm>
          <a:off x="0" y="0"/>
          <a:ext cx="0" cy="0"/>
          <a:chOff x="0" y="0"/>
          <a:chExt cx="0" cy="0"/>
        </a:xfrm>
      </p:grpSpPr>
      <p:sp>
        <p:nvSpPr>
          <p:cNvPr id="11" name="Espace réservé du pied de page 21">
            <a:extLst>
              <a:ext uri="{FF2B5EF4-FFF2-40B4-BE49-F238E27FC236}">
                <a16:creationId xmlns:a16="http://schemas.microsoft.com/office/drawing/2014/main" id="{EC98A262-2C05-1141-A8C6-A219AD4ADABF}"/>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12" name="Espace réservé du texte 3">
            <a:extLst>
              <a:ext uri="{FF2B5EF4-FFF2-40B4-BE49-F238E27FC236}">
                <a16:creationId xmlns:a16="http://schemas.microsoft.com/office/drawing/2014/main" id="{EF42B427-5F62-EF49-A3DB-B11439E88F43}"/>
              </a:ext>
            </a:extLst>
          </p:cNvPr>
          <p:cNvSpPr>
            <a:spLocks noGrp="1"/>
          </p:cNvSpPr>
          <p:nvPr userDrawn="1">
            <p:ph type="body" sz="quarter" idx="10"/>
          </p:nvPr>
        </p:nvSpPr>
        <p:spPr>
          <a:xfrm>
            <a:off x="536575" y="1484313"/>
            <a:ext cx="11115675" cy="42798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a:extLst>
              <a:ext uri="{FF2B5EF4-FFF2-40B4-BE49-F238E27FC236}">
                <a16:creationId xmlns:a16="http://schemas.microsoft.com/office/drawing/2014/main" id="{627B4189-0641-E548-88DA-A30D1A2E697D}"/>
              </a:ext>
            </a:extLst>
          </p:cNvPr>
          <p:cNvSpPr>
            <a:spLocks noGrp="1"/>
          </p:cNvSpPr>
          <p:nvPr>
            <p:ph type="title" hasCustomPrompt="1"/>
          </p:nvPr>
        </p:nvSpPr>
        <p:spPr/>
        <p:txBody>
          <a:bodyPr/>
          <a:lstStyle/>
          <a:p>
            <a:r>
              <a:rPr lang="fr-FR" dirty="0"/>
              <a:t>Titre</a:t>
            </a:r>
          </a:p>
        </p:txBody>
      </p:sp>
      <p:sp>
        <p:nvSpPr>
          <p:cNvPr id="10" name="Espace réservé du numéro de diapositive 18">
            <a:extLst>
              <a:ext uri="{FF2B5EF4-FFF2-40B4-BE49-F238E27FC236}">
                <a16:creationId xmlns:a16="http://schemas.microsoft.com/office/drawing/2014/main" id="{8520D29F-265B-C04B-83DD-4ED91386E86A}"/>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13" name="Image 12">
            <a:extLst>
              <a:ext uri="{FF2B5EF4-FFF2-40B4-BE49-F238E27FC236}">
                <a16:creationId xmlns:a16="http://schemas.microsoft.com/office/drawing/2014/main" id="{ED4607BA-20B7-904A-851E-54DEDEB7A94D}"/>
              </a:ext>
            </a:extLst>
          </p:cNvPr>
          <p:cNvPicPr>
            <a:picLocks noChangeAspect="1"/>
          </p:cNvPicPr>
          <p:nvPr userDrawn="1"/>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3744422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3. PAGE-standard-titre_seul">
    <p:spTree>
      <p:nvGrpSpPr>
        <p:cNvPr id="1" name=""/>
        <p:cNvGrpSpPr/>
        <p:nvPr/>
      </p:nvGrpSpPr>
      <p:grpSpPr>
        <a:xfrm>
          <a:off x="0" y="0"/>
          <a:ext cx="0" cy="0"/>
          <a:chOff x="0" y="0"/>
          <a:chExt cx="0" cy="0"/>
        </a:xfrm>
      </p:grpSpPr>
      <p:sp>
        <p:nvSpPr>
          <p:cNvPr id="9" name="Espace réservé du pied de page 21">
            <a:extLst>
              <a:ext uri="{FF2B5EF4-FFF2-40B4-BE49-F238E27FC236}">
                <a16:creationId xmlns:a16="http://schemas.microsoft.com/office/drawing/2014/main" id="{24553A4B-E194-6645-837D-65CB7D6C8F98}"/>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2" name="Titre 1">
            <a:extLst>
              <a:ext uri="{FF2B5EF4-FFF2-40B4-BE49-F238E27FC236}">
                <a16:creationId xmlns:a16="http://schemas.microsoft.com/office/drawing/2014/main" id="{A5494B95-1F29-044B-A910-00151438DD14}"/>
              </a:ext>
            </a:extLst>
          </p:cNvPr>
          <p:cNvSpPr>
            <a:spLocks noGrp="1"/>
          </p:cNvSpPr>
          <p:nvPr>
            <p:ph type="title" hasCustomPrompt="1"/>
          </p:nvPr>
        </p:nvSpPr>
        <p:spPr/>
        <p:txBody>
          <a:bodyPr/>
          <a:lstStyle/>
          <a:p>
            <a:r>
              <a:rPr lang="fr-FR" dirty="0"/>
              <a:t>Titre</a:t>
            </a:r>
          </a:p>
        </p:txBody>
      </p:sp>
      <p:sp>
        <p:nvSpPr>
          <p:cNvPr id="11" name="Espace réservé du numéro de diapositive 18">
            <a:extLst>
              <a:ext uri="{FF2B5EF4-FFF2-40B4-BE49-F238E27FC236}">
                <a16:creationId xmlns:a16="http://schemas.microsoft.com/office/drawing/2014/main" id="{062A5E12-47A6-6A41-93E9-892AEF0EE205}"/>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6" name="Image 5">
            <a:extLst>
              <a:ext uri="{FF2B5EF4-FFF2-40B4-BE49-F238E27FC236}">
                <a16:creationId xmlns:a16="http://schemas.microsoft.com/office/drawing/2014/main" id="{9D78A4D0-8C28-434D-A70C-10123983D74D}"/>
              </a:ext>
            </a:extLst>
          </p:cNvPr>
          <p:cNvPicPr>
            <a:picLocks noChangeAspect="1"/>
          </p:cNvPicPr>
          <p:nvPr userDrawn="1"/>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1323005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3. PAGE-vide">
    <p:spTree>
      <p:nvGrpSpPr>
        <p:cNvPr id="1" name=""/>
        <p:cNvGrpSpPr/>
        <p:nvPr/>
      </p:nvGrpSpPr>
      <p:grpSpPr>
        <a:xfrm>
          <a:off x="0" y="0"/>
          <a:ext cx="0" cy="0"/>
          <a:chOff x="0" y="0"/>
          <a:chExt cx="0" cy="0"/>
        </a:xfrm>
      </p:grpSpPr>
      <p:sp>
        <p:nvSpPr>
          <p:cNvPr id="6" name="Espace réservé du numéro de diapositive 18">
            <a:extLst>
              <a:ext uri="{FF2B5EF4-FFF2-40B4-BE49-F238E27FC236}">
                <a16:creationId xmlns:a16="http://schemas.microsoft.com/office/drawing/2014/main" id="{A3FD6698-E135-FD44-B50D-CF054315B08E}"/>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4" name="Image 3">
            <a:extLst>
              <a:ext uri="{FF2B5EF4-FFF2-40B4-BE49-F238E27FC236}">
                <a16:creationId xmlns:a16="http://schemas.microsoft.com/office/drawing/2014/main" id="{F77D08A3-4D47-AB4F-9A49-663CCBC227F9}"/>
              </a:ext>
            </a:extLst>
          </p:cNvPr>
          <p:cNvPicPr>
            <a:picLocks noChangeAspect="1"/>
          </p:cNvPicPr>
          <p:nvPr userDrawn="1"/>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609240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ext Content">
  <p:cSld name="Text Content">
    <p:spTree>
      <p:nvGrpSpPr>
        <p:cNvPr id="1" name="Shape 41"/>
        <p:cNvGrpSpPr/>
        <p:nvPr/>
      </p:nvGrpSpPr>
      <p:grpSpPr>
        <a:xfrm>
          <a:off x="0" y="0"/>
          <a:ext cx="0" cy="0"/>
          <a:chOff x="0" y="0"/>
          <a:chExt cx="0" cy="0"/>
        </a:xfrm>
      </p:grpSpPr>
      <p:sp>
        <p:nvSpPr>
          <p:cNvPr id="42" name="Google Shape;42;p120"/>
          <p:cNvSpPr txBox="1">
            <a:spLocks noGrp="1"/>
          </p:cNvSpPr>
          <p:nvPr>
            <p:ph type="body" idx="1"/>
          </p:nvPr>
        </p:nvSpPr>
        <p:spPr>
          <a:xfrm>
            <a:off x="1319213" y="1440001"/>
            <a:ext cx="10307928" cy="4785575"/>
          </a:xfrm>
          <a:prstGeom prst="rect">
            <a:avLst/>
          </a:prstGeom>
          <a:noFill/>
          <a:ln>
            <a:noFill/>
          </a:ln>
        </p:spPr>
        <p:txBody>
          <a:bodyPr spcFirstLastPara="1" wrap="square" lIns="91425" tIns="45700" rIns="91425" bIns="45700" anchor="t" anchorCtr="0">
            <a:noAutofit/>
          </a:bodyPr>
          <a:lstStyle>
            <a:lvl1pPr marL="609585" marR="0" lvl="0" indent="-449569" algn="l" rtl="0">
              <a:lnSpc>
                <a:spcPct val="100000"/>
              </a:lnSpc>
              <a:spcBef>
                <a:spcPts val="0"/>
              </a:spcBef>
              <a:spcAft>
                <a:spcPts val="0"/>
              </a:spcAft>
              <a:buClr>
                <a:schemeClr val="lt1"/>
              </a:buClr>
              <a:buSzPts val="1710"/>
              <a:buFont typeface="Arial"/>
              <a:buChar char="■"/>
              <a:defRPr sz="2400" b="0" i="0" u="none" strike="noStrike" cap="none">
                <a:solidFill>
                  <a:schemeClr val="dk1"/>
                </a:solidFill>
                <a:latin typeface="Arial"/>
                <a:ea typeface="Arial"/>
                <a:cs typeface="Arial"/>
                <a:sym typeface="Arial"/>
              </a:defRPr>
            </a:lvl1pPr>
            <a:lvl2pPr marL="1219170" marR="0" lvl="1" indent="-413163" algn="l" rtl="0">
              <a:lnSpc>
                <a:spcPct val="100000"/>
              </a:lnSpc>
              <a:spcBef>
                <a:spcPts val="267"/>
              </a:spcBef>
              <a:spcAft>
                <a:spcPts val="0"/>
              </a:spcAft>
              <a:buClr>
                <a:schemeClr val="lt1"/>
              </a:buClr>
              <a:buSzPts val="1280"/>
              <a:buFont typeface="Noto Sans Symbols"/>
              <a:buChar char="▶"/>
              <a:defRPr sz="2133" b="0" i="0" u="none" strike="noStrike" cap="none">
                <a:solidFill>
                  <a:schemeClr val="dk1"/>
                </a:solidFill>
                <a:latin typeface="Arial"/>
                <a:ea typeface="Arial"/>
                <a:cs typeface="Arial"/>
                <a:sym typeface="Arial"/>
              </a:defRPr>
            </a:lvl2pPr>
            <a:lvl3pPr marL="1828754" marR="0" lvl="2" indent="-423323" algn="l" rtl="0">
              <a:lnSpc>
                <a:spcPct val="100000"/>
              </a:lnSpc>
              <a:spcBef>
                <a:spcPts val="267"/>
              </a:spcBef>
              <a:spcAft>
                <a:spcPts val="0"/>
              </a:spcAft>
              <a:buClr>
                <a:schemeClr val="lt1"/>
              </a:buClr>
              <a:buSzPts val="1400"/>
              <a:buFont typeface="Calibri"/>
              <a:buChar char="›"/>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267"/>
              </a:spcBef>
              <a:spcAft>
                <a:spcPts val="0"/>
              </a:spcAft>
              <a:buClr>
                <a:schemeClr val="lt2"/>
              </a:buClr>
              <a:buSzPts val="980"/>
              <a:buFont typeface="Arial"/>
              <a:buNone/>
              <a:defRPr sz="1867" b="0" i="0" u="none" strike="noStrike" cap="none">
                <a:solidFill>
                  <a:schemeClr val="lt2"/>
                </a:solidFill>
                <a:latin typeface="Arial"/>
                <a:ea typeface="Arial"/>
                <a:cs typeface="Arial"/>
                <a:sym typeface="Arial"/>
              </a:defRPr>
            </a:lvl4pPr>
            <a:lvl5pPr marL="3047924" marR="0" lvl="4" indent="-304792" algn="l" rtl="0">
              <a:lnSpc>
                <a:spcPct val="100000"/>
              </a:lnSpc>
              <a:spcBef>
                <a:spcPts val="2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pPr lvl="0"/>
            <a:r>
              <a:rPr lang="fr-FR"/>
              <a:t>Cliquez pour modifier les styles du texte du masque</a:t>
            </a:r>
          </a:p>
        </p:txBody>
      </p:sp>
      <p:sp>
        <p:nvSpPr>
          <p:cNvPr id="43" name="Google Shape;43;p120"/>
          <p:cNvSpPr txBox="1">
            <a:spLocks noGrp="1"/>
          </p:cNvSpPr>
          <p:nvPr>
            <p:ph type="ftr" idx="11"/>
          </p:nvPr>
        </p:nvSpPr>
        <p:spPr>
          <a:xfrm>
            <a:off x="1320800" y="6400804"/>
            <a:ext cx="7953456" cy="288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0"/>
          <p:cNvSpPr/>
          <p:nvPr/>
        </p:nvSpPr>
        <p:spPr>
          <a:xfrm>
            <a:off x="-1" y="2"/>
            <a:ext cx="1225552" cy="6857999"/>
          </a:xfrm>
          <a:custGeom>
            <a:avLst/>
            <a:gdLst/>
            <a:ahLst/>
            <a:cxnLst/>
            <a:rect l="l" t="t" r="r" b="b"/>
            <a:pathLst>
              <a:path w="919164" h="5143499" extrusionOk="0">
                <a:moveTo>
                  <a:pt x="0" y="0"/>
                </a:moveTo>
                <a:lnTo>
                  <a:pt x="458306" y="2564607"/>
                </a:lnTo>
                <a:lnTo>
                  <a:pt x="458305" y="2564607"/>
                </a:lnTo>
                <a:lnTo>
                  <a:pt x="919164" y="5143499"/>
                </a:lnTo>
                <a:lnTo>
                  <a:pt x="0" y="5143499"/>
                </a:lnTo>
                <a:lnTo>
                  <a:pt x="0" y="2564607"/>
                </a:lnTo>
                <a:lnTo>
                  <a:pt x="0" y="2564605"/>
                </a:lnTo>
                <a:close/>
              </a:path>
            </a:pathLst>
          </a:custGeom>
          <a:solidFill>
            <a:schemeClr val="dk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Arial"/>
              <a:ea typeface="Arial"/>
              <a:cs typeface="Arial"/>
              <a:sym typeface="Arial"/>
            </a:endParaRPr>
          </a:p>
        </p:txBody>
      </p:sp>
      <p:sp>
        <p:nvSpPr>
          <p:cNvPr id="45" name="Google Shape;45;p120"/>
          <p:cNvSpPr txBox="1">
            <a:spLocks noGrp="1"/>
          </p:cNvSpPr>
          <p:nvPr>
            <p:ph type="sldNum" idx="12"/>
          </p:nvPr>
        </p:nvSpPr>
        <p:spPr>
          <a:xfrm>
            <a:off x="11229975" y="6400804"/>
            <a:ext cx="841375" cy="288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9pPr>
          </a:lstStyle>
          <a:p>
            <a:r>
              <a:rPr lang="en-US"/>
              <a:t>| </a:t>
            </a:r>
            <a:fld id="{00000000-1234-1234-1234-123412341234}" type="slidenum">
              <a:rPr lang="en-US" smtClean="0">
                <a:solidFill>
                  <a:schemeClr val="dk1"/>
                </a:solidFill>
              </a:rPr>
              <a:pPr/>
              <a:t>‹N°›</a:t>
            </a:fld>
            <a:endParaRPr>
              <a:solidFill>
                <a:schemeClr val="dk1"/>
              </a:solidFill>
            </a:endParaRPr>
          </a:p>
        </p:txBody>
      </p:sp>
      <p:sp>
        <p:nvSpPr>
          <p:cNvPr id="46" name="Google Shape;46;p120"/>
          <p:cNvSpPr txBox="1">
            <a:spLocks noGrp="1"/>
          </p:cNvSpPr>
          <p:nvPr>
            <p:ph type="title"/>
          </p:nvPr>
        </p:nvSpPr>
        <p:spPr>
          <a:xfrm>
            <a:off x="287999" y="316200"/>
            <a:ext cx="11400235" cy="624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fr-FR"/>
              <a:t>Modifiez le style du titre</a:t>
            </a:r>
            <a:endParaRPr/>
          </a:p>
        </p:txBody>
      </p:sp>
      <p:cxnSp>
        <p:nvCxnSpPr>
          <p:cNvPr id="47" name="Google Shape;47;p120"/>
          <p:cNvCxnSpPr/>
          <p:nvPr/>
        </p:nvCxnSpPr>
        <p:spPr>
          <a:xfrm>
            <a:off x="425452" y="286161"/>
            <a:ext cx="372417" cy="0"/>
          </a:xfrm>
          <a:prstGeom prst="straightConnector1">
            <a:avLst/>
          </a:prstGeom>
          <a:noFill/>
          <a:ln w="63500" cap="flat" cmpd="sng">
            <a:solidFill>
              <a:srgbClr val="35B6B4"/>
            </a:solidFill>
            <a:prstDash val="solid"/>
            <a:miter lim="800000"/>
            <a:headEnd type="none" w="sm" len="sm"/>
            <a:tailEnd type="none" w="sm" len="sm"/>
          </a:ln>
        </p:spPr>
      </p:cxnSp>
      <p:grpSp>
        <p:nvGrpSpPr>
          <p:cNvPr id="48" name="Google Shape;48;p120"/>
          <p:cNvGrpSpPr/>
          <p:nvPr/>
        </p:nvGrpSpPr>
        <p:grpSpPr>
          <a:xfrm>
            <a:off x="10470449" y="6464148"/>
            <a:ext cx="625652" cy="146097"/>
            <a:chOff x="7852836" y="4848110"/>
            <a:chExt cx="469239" cy="109573"/>
          </a:xfrm>
        </p:grpSpPr>
        <p:sp>
          <p:nvSpPr>
            <p:cNvPr id="49" name="Google Shape;49;p120"/>
            <p:cNvSpPr/>
            <p:nvPr/>
          </p:nvSpPr>
          <p:spPr>
            <a:xfrm>
              <a:off x="7852836" y="4848110"/>
              <a:ext cx="134519" cy="107363"/>
            </a:xfrm>
            <a:custGeom>
              <a:avLst/>
              <a:gdLst/>
              <a:ahLst/>
              <a:cxnLst/>
              <a:rect l="l" t="t" r="r" b="b"/>
              <a:pathLst>
                <a:path w="134519" h="107362" extrusionOk="0">
                  <a:moveTo>
                    <a:pt x="134014" y="57218"/>
                  </a:moveTo>
                  <a:lnTo>
                    <a:pt x="100858" y="5052"/>
                  </a:lnTo>
                  <a:cubicBezTo>
                    <a:pt x="98837" y="1895"/>
                    <a:pt x="95364" y="0"/>
                    <a:pt x="91637" y="0"/>
                  </a:cubicBezTo>
                  <a:lnTo>
                    <a:pt x="70417" y="0"/>
                  </a:lnTo>
                  <a:cubicBezTo>
                    <a:pt x="69091" y="0"/>
                    <a:pt x="67828" y="695"/>
                    <a:pt x="67070" y="1831"/>
                  </a:cubicBezTo>
                  <a:lnTo>
                    <a:pt x="0" y="107552"/>
                  </a:lnTo>
                  <a:lnTo>
                    <a:pt x="21473" y="107552"/>
                  </a:lnTo>
                  <a:cubicBezTo>
                    <a:pt x="25325" y="107552"/>
                    <a:pt x="28925" y="105594"/>
                    <a:pt x="31009" y="102310"/>
                  </a:cubicBezTo>
                  <a:lnTo>
                    <a:pt x="82669" y="20904"/>
                  </a:lnTo>
                  <a:cubicBezTo>
                    <a:pt x="82796" y="20652"/>
                    <a:pt x="83112" y="20652"/>
                    <a:pt x="83301" y="20904"/>
                  </a:cubicBezTo>
                  <a:lnTo>
                    <a:pt x="113299" y="68207"/>
                  </a:lnTo>
                  <a:lnTo>
                    <a:pt x="125930" y="68207"/>
                  </a:lnTo>
                  <a:lnTo>
                    <a:pt x="128014" y="68207"/>
                  </a:lnTo>
                  <a:cubicBezTo>
                    <a:pt x="131551" y="68207"/>
                    <a:pt x="134267" y="65744"/>
                    <a:pt x="134962" y="62712"/>
                  </a:cubicBezTo>
                  <a:cubicBezTo>
                    <a:pt x="135340" y="60944"/>
                    <a:pt x="135088" y="58986"/>
                    <a:pt x="134014" y="57218"/>
                  </a:cubicBez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0" name="Google Shape;50;p120"/>
            <p:cNvSpPr/>
            <p:nvPr/>
          </p:nvSpPr>
          <p:spPr>
            <a:xfrm>
              <a:off x="8158505" y="4863394"/>
              <a:ext cx="82733" cy="92206"/>
            </a:xfrm>
            <a:custGeom>
              <a:avLst/>
              <a:gdLst/>
              <a:ahLst/>
              <a:cxnLst/>
              <a:rect l="l" t="t" r="r" b="b"/>
              <a:pathLst>
                <a:path w="82732" h="92205" extrusionOk="0">
                  <a:moveTo>
                    <a:pt x="68207" y="92332"/>
                  </a:moveTo>
                  <a:cubicBezTo>
                    <a:pt x="62207" y="92332"/>
                    <a:pt x="57281" y="87469"/>
                    <a:pt x="57281" y="81406"/>
                  </a:cubicBezTo>
                  <a:lnTo>
                    <a:pt x="57281" y="41808"/>
                  </a:lnTo>
                  <a:cubicBezTo>
                    <a:pt x="57281" y="29619"/>
                    <a:pt x="51534" y="23367"/>
                    <a:pt x="41745" y="23367"/>
                  </a:cubicBezTo>
                  <a:cubicBezTo>
                    <a:pt x="31956" y="23367"/>
                    <a:pt x="25704" y="29619"/>
                    <a:pt x="25704" y="41808"/>
                  </a:cubicBezTo>
                  <a:lnTo>
                    <a:pt x="25704" y="92332"/>
                  </a:lnTo>
                  <a:lnTo>
                    <a:pt x="0" y="92332"/>
                  </a:lnTo>
                  <a:lnTo>
                    <a:pt x="0" y="1705"/>
                  </a:lnTo>
                  <a:lnTo>
                    <a:pt x="25704" y="1705"/>
                  </a:lnTo>
                  <a:lnTo>
                    <a:pt x="25704" y="14526"/>
                  </a:lnTo>
                  <a:cubicBezTo>
                    <a:pt x="31641" y="6947"/>
                    <a:pt x="39219" y="0"/>
                    <a:pt x="52229" y="0"/>
                  </a:cubicBezTo>
                  <a:cubicBezTo>
                    <a:pt x="71681" y="0"/>
                    <a:pt x="82985" y="12820"/>
                    <a:pt x="82985" y="33661"/>
                  </a:cubicBezTo>
                  <a:lnTo>
                    <a:pt x="82985" y="92332"/>
                  </a:lnTo>
                  <a:lnTo>
                    <a:pt x="68207" y="92332"/>
                  </a:ln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1" name="Google Shape;51;p120"/>
            <p:cNvSpPr/>
            <p:nvPr/>
          </p:nvSpPr>
          <p:spPr>
            <a:xfrm>
              <a:off x="7975798" y="4865225"/>
              <a:ext cx="85890" cy="90311"/>
            </a:xfrm>
            <a:custGeom>
              <a:avLst/>
              <a:gdLst/>
              <a:ahLst/>
              <a:cxnLst/>
              <a:rect l="l" t="t" r="r" b="b"/>
              <a:pathLst>
                <a:path w="85890" h="90311" extrusionOk="0">
                  <a:moveTo>
                    <a:pt x="86459" y="90374"/>
                  </a:moveTo>
                  <a:lnTo>
                    <a:pt x="56397" y="42945"/>
                  </a:lnTo>
                  <a:lnTo>
                    <a:pt x="83617" y="0"/>
                  </a:lnTo>
                  <a:lnTo>
                    <a:pt x="63281" y="0"/>
                  </a:lnTo>
                  <a:cubicBezTo>
                    <a:pt x="59555" y="0"/>
                    <a:pt x="56081" y="1895"/>
                    <a:pt x="54060" y="5052"/>
                  </a:cubicBezTo>
                  <a:lnTo>
                    <a:pt x="43198" y="22167"/>
                  </a:lnTo>
                  <a:lnTo>
                    <a:pt x="29177" y="0"/>
                  </a:lnTo>
                  <a:lnTo>
                    <a:pt x="2842" y="0"/>
                  </a:lnTo>
                  <a:lnTo>
                    <a:pt x="30062" y="42945"/>
                  </a:lnTo>
                  <a:lnTo>
                    <a:pt x="0" y="90374"/>
                  </a:lnTo>
                  <a:lnTo>
                    <a:pt x="20336" y="90374"/>
                  </a:lnTo>
                  <a:cubicBezTo>
                    <a:pt x="24062" y="90374"/>
                    <a:pt x="27535" y="88480"/>
                    <a:pt x="29556" y="85322"/>
                  </a:cubicBezTo>
                  <a:lnTo>
                    <a:pt x="43261" y="63723"/>
                  </a:lnTo>
                  <a:lnTo>
                    <a:pt x="60186" y="90374"/>
                  </a:lnTo>
                  <a:lnTo>
                    <a:pt x="86459" y="90374"/>
                  </a:ln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2" name="Google Shape;52;p120"/>
            <p:cNvSpPr/>
            <p:nvPr/>
          </p:nvSpPr>
          <p:spPr>
            <a:xfrm>
              <a:off x="8248816" y="4863773"/>
              <a:ext cx="73259" cy="93469"/>
            </a:xfrm>
            <a:custGeom>
              <a:avLst/>
              <a:gdLst/>
              <a:ahLst/>
              <a:cxnLst/>
              <a:rect l="l" t="t" r="r" b="b"/>
              <a:pathLst>
                <a:path w="73259" h="93468" extrusionOk="0">
                  <a:moveTo>
                    <a:pt x="38903" y="93658"/>
                  </a:moveTo>
                  <a:cubicBezTo>
                    <a:pt x="26209" y="93658"/>
                    <a:pt x="11999" y="89427"/>
                    <a:pt x="0" y="79954"/>
                  </a:cubicBezTo>
                  <a:lnTo>
                    <a:pt x="5179" y="71996"/>
                  </a:lnTo>
                  <a:cubicBezTo>
                    <a:pt x="8273" y="67260"/>
                    <a:pt x="14399" y="65681"/>
                    <a:pt x="19452" y="68270"/>
                  </a:cubicBezTo>
                  <a:cubicBezTo>
                    <a:pt x="26525" y="71933"/>
                    <a:pt x="33535" y="73828"/>
                    <a:pt x="39535" y="73828"/>
                  </a:cubicBezTo>
                  <a:cubicBezTo>
                    <a:pt x="46987" y="73828"/>
                    <a:pt x="50334" y="71112"/>
                    <a:pt x="50334" y="67070"/>
                  </a:cubicBezTo>
                  <a:lnTo>
                    <a:pt x="50334" y="66754"/>
                  </a:lnTo>
                  <a:cubicBezTo>
                    <a:pt x="50334" y="61197"/>
                    <a:pt x="41556" y="59302"/>
                    <a:pt x="31577" y="56271"/>
                  </a:cubicBezTo>
                  <a:cubicBezTo>
                    <a:pt x="18883" y="52545"/>
                    <a:pt x="4547" y="46608"/>
                    <a:pt x="4547" y="29051"/>
                  </a:cubicBezTo>
                  <a:lnTo>
                    <a:pt x="4547" y="28735"/>
                  </a:lnTo>
                  <a:cubicBezTo>
                    <a:pt x="4547" y="10294"/>
                    <a:pt x="19452" y="0"/>
                    <a:pt x="37703" y="0"/>
                  </a:cubicBezTo>
                  <a:cubicBezTo>
                    <a:pt x="49197" y="0"/>
                    <a:pt x="61702" y="3916"/>
                    <a:pt x="71491" y="10484"/>
                  </a:cubicBezTo>
                  <a:lnTo>
                    <a:pt x="66754" y="19010"/>
                  </a:lnTo>
                  <a:cubicBezTo>
                    <a:pt x="64102" y="23809"/>
                    <a:pt x="57850" y="25893"/>
                    <a:pt x="52860" y="23746"/>
                  </a:cubicBezTo>
                  <a:cubicBezTo>
                    <a:pt x="47050" y="21220"/>
                    <a:pt x="41556" y="19767"/>
                    <a:pt x="37198" y="19767"/>
                  </a:cubicBezTo>
                  <a:cubicBezTo>
                    <a:pt x="30946" y="19767"/>
                    <a:pt x="27725" y="22483"/>
                    <a:pt x="27725" y="26020"/>
                  </a:cubicBezTo>
                  <a:lnTo>
                    <a:pt x="27725" y="26335"/>
                  </a:lnTo>
                  <a:cubicBezTo>
                    <a:pt x="27725" y="31388"/>
                    <a:pt x="36314" y="33788"/>
                    <a:pt x="46166" y="37135"/>
                  </a:cubicBezTo>
                  <a:cubicBezTo>
                    <a:pt x="58860" y="41366"/>
                    <a:pt x="73575" y="47429"/>
                    <a:pt x="73575" y="64039"/>
                  </a:cubicBezTo>
                  <a:lnTo>
                    <a:pt x="73575" y="64355"/>
                  </a:lnTo>
                  <a:cubicBezTo>
                    <a:pt x="73512" y="84501"/>
                    <a:pt x="58481" y="93658"/>
                    <a:pt x="38903" y="93658"/>
                  </a:cubicBez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3" name="Google Shape;53;p120"/>
            <p:cNvSpPr/>
            <p:nvPr/>
          </p:nvSpPr>
          <p:spPr>
            <a:xfrm>
              <a:off x="7905507" y="4910823"/>
              <a:ext cx="82101" cy="26525"/>
            </a:xfrm>
            <a:custGeom>
              <a:avLst/>
              <a:gdLst/>
              <a:ahLst/>
              <a:cxnLst/>
              <a:rect l="l" t="t" r="r" b="b"/>
              <a:pathLst>
                <a:path w="82101" h="26524" extrusionOk="0">
                  <a:moveTo>
                    <a:pt x="75280" y="5494"/>
                  </a:moveTo>
                  <a:lnTo>
                    <a:pt x="73196" y="5494"/>
                  </a:lnTo>
                  <a:cubicBezTo>
                    <a:pt x="73196" y="5494"/>
                    <a:pt x="73196" y="5494"/>
                    <a:pt x="73196" y="5494"/>
                  </a:cubicBezTo>
                  <a:lnTo>
                    <a:pt x="0" y="5494"/>
                  </a:lnTo>
                  <a:lnTo>
                    <a:pt x="39409" y="24378"/>
                  </a:lnTo>
                  <a:lnTo>
                    <a:pt x="39409" y="24378"/>
                  </a:lnTo>
                  <a:cubicBezTo>
                    <a:pt x="43135" y="25957"/>
                    <a:pt x="47177" y="26841"/>
                    <a:pt x="51471" y="26841"/>
                  </a:cubicBezTo>
                  <a:cubicBezTo>
                    <a:pt x="66944" y="26841"/>
                    <a:pt x="79954" y="14841"/>
                    <a:pt x="82227" y="0"/>
                  </a:cubicBezTo>
                  <a:cubicBezTo>
                    <a:pt x="81533" y="3031"/>
                    <a:pt x="78817" y="5494"/>
                    <a:pt x="75280" y="5494"/>
                  </a:cubicBezTo>
                  <a:close/>
                </a:path>
              </a:pathLst>
            </a:custGeom>
            <a:solidFill>
              <a:srgbClr val="31B6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4" name="Google Shape;54;p120"/>
            <p:cNvSpPr/>
            <p:nvPr/>
          </p:nvSpPr>
          <p:spPr>
            <a:xfrm>
              <a:off x="8057710" y="4863583"/>
              <a:ext cx="88417" cy="94100"/>
            </a:xfrm>
            <a:custGeom>
              <a:avLst/>
              <a:gdLst/>
              <a:ahLst/>
              <a:cxnLst/>
              <a:rect l="l" t="t" r="r" b="b"/>
              <a:pathLst>
                <a:path w="88416" h="94100" extrusionOk="0">
                  <a:moveTo>
                    <a:pt x="88417" y="55829"/>
                  </a:moveTo>
                  <a:lnTo>
                    <a:pt x="25514" y="55829"/>
                  </a:lnTo>
                  <a:cubicBezTo>
                    <a:pt x="28041" y="67449"/>
                    <a:pt x="36124" y="73512"/>
                    <a:pt x="47619" y="73512"/>
                  </a:cubicBezTo>
                  <a:cubicBezTo>
                    <a:pt x="53618" y="73512"/>
                    <a:pt x="58481" y="72186"/>
                    <a:pt x="63281" y="69154"/>
                  </a:cubicBezTo>
                  <a:cubicBezTo>
                    <a:pt x="67386" y="66565"/>
                    <a:pt x="72691" y="67070"/>
                    <a:pt x="76291" y="70228"/>
                  </a:cubicBezTo>
                  <a:lnTo>
                    <a:pt x="84185" y="77238"/>
                  </a:lnTo>
                  <a:cubicBezTo>
                    <a:pt x="75722" y="87722"/>
                    <a:pt x="63597" y="94100"/>
                    <a:pt x="47240" y="94100"/>
                  </a:cubicBezTo>
                  <a:cubicBezTo>
                    <a:pt x="20083" y="94100"/>
                    <a:pt x="0" y="75028"/>
                    <a:pt x="0" y="47366"/>
                  </a:cubicBezTo>
                  <a:lnTo>
                    <a:pt x="0" y="47050"/>
                  </a:lnTo>
                  <a:cubicBezTo>
                    <a:pt x="0" y="21283"/>
                    <a:pt x="18378" y="0"/>
                    <a:pt x="44713" y="0"/>
                  </a:cubicBezTo>
                  <a:cubicBezTo>
                    <a:pt x="74901" y="0"/>
                    <a:pt x="88732" y="23430"/>
                    <a:pt x="88732" y="49071"/>
                  </a:cubicBezTo>
                  <a:lnTo>
                    <a:pt x="88732" y="49387"/>
                  </a:lnTo>
                  <a:cubicBezTo>
                    <a:pt x="88795" y="51976"/>
                    <a:pt x="88606" y="53492"/>
                    <a:pt x="88417" y="55829"/>
                  </a:cubicBezTo>
                  <a:close/>
                  <a:moveTo>
                    <a:pt x="44777" y="20588"/>
                  </a:moveTo>
                  <a:cubicBezTo>
                    <a:pt x="34167" y="20588"/>
                    <a:pt x="27220" y="28167"/>
                    <a:pt x="25199" y="39787"/>
                  </a:cubicBezTo>
                  <a:lnTo>
                    <a:pt x="63786" y="39787"/>
                  </a:lnTo>
                  <a:cubicBezTo>
                    <a:pt x="62270" y="28356"/>
                    <a:pt x="55576" y="20588"/>
                    <a:pt x="44777" y="20588"/>
                  </a:cubicBez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040746647"/>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03. PAGE-standard-titre+texte">
    <p:spTree>
      <p:nvGrpSpPr>
        <p:cNvPr id="1" name=""/>
        <p:cNvGrpSpPr/>
        <p:nvPr/>
      </p:nvGrpSpPr>
      <p:grpSpPr>
        <a:xfrm>
          <a:off x="0" y="0"/>
          <a:ext cx="0" cy="0"/>
          <a:chOff x="0" y="0"/>
          <a:chExt cx="0" cy="0"/>
        </a:xfrm>
      </p:grpSpPr>
      <p:sp>
        <p:nvSpPr>
          <p:cNvPr id="11" name="Espace réservé du pied de page 21">
            <a:extLst>
              <a:ext uri="{FF2B5EF4-FFF2-40B4-BE49-F238E27FC236}">
                <a16:creationId xmlns:a16="http://schemas.microsoft.com/office/drawing/2014/main" id="{EC98A262-2C05-1141-A8C6-A219AD4ADABF}"/>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12" name="Espace réservé du texte 3">
            <a:extLst>
              <a:ext uri="{FF2B5EF4-FFF2-40B4-BE49-F238E27FC236}">
                <a16:creationId xmlns:a16="http://schemas.microsoft.com/office/drawing/2014/main" id="{EF42B427-5F62-EF49-A3DB-B11439E88F43}"/>
              </a:ext>
            </a:extLst>
          </p:cNvPr>
          <p:cNvSpPr>
            <a:spLocks noGrp="1"/>
          </p:cNvSpPr>
          <p:nvPr>
            <p:ph type="body" sz="quarter" idx="10"/>
          </p:nvPr>
        </p:nvSpPr>
        <p:spPr>
          <a:xfrm>
            <a:off x="536575" y="1484313"/>
            <a:ext cx="11115675" cy="42798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a:extLst>
              <a:ext uri="{FF2B5EF4-FFF2-40B4-BE49-F238E27FC236}">
                <a16:creationId xmlns:a16="http://schemas.microsoft.com/office/drawing/2014/main" id="{627B4189-0641-E548-88DA-A30D1A2E697D}"/>
              </a:ext>
            </a:extLst>
          </p:cNvPr>
          <p:cNvSpPr>
            <a:spLocks noGrp="1"/>
          </p:cNvSpPr>
          <p:nvPr>
            <p:ph type="title" hasCustomPrompt="1"/>
          </p:nvPr>
        </p:nvSpPr>
        <p:spPr/>
        <p:txBody>
          <a:bodyPr/>
          <a:lstStyle/>
          <a:p>
            <a:r>
              <a:rPr lang="fr-FR" dirty="0"/>
              <a:t>Titre</a:t>
            </a:r>
          </a:p>
        </p:txBody>
      </p:sp>
      <p:sp>
        <p:nvSpPr>
          <p:cNvPr id="10" name="Espace réservé du numéro de diapositive 18">
            <a:extLst>
              <a:ext uri="{FF2B5EF4-FFF2-40B4-BE49-F238E27FC236}">
                <a16:creationId xmlns:a16="http://schemas.microsoft.com/office/drawing/2014/main" id="{8520D29F-265B-C04B-83DD-4ED91386E86A}"/>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13" name="Image 12">
            <a:extLst>
              <a:ext uri="{FF2B5EF4-FFF2-40B4-BE49-F238E27FC236}">
                <a16:creationId xmlns:a16="http://schemas.microsoft.com/office/drawing/2014/main" id="{ED4607BA-20B7-904A-851E-54DEDEB7A94D}"/>
              </a:ext>
            </a:extLst>
          </p:cNvPr>
          <p:cNvPicPr>
            <a:picLocks noChangeAspect="1"/>
          </p:cNvPicPr>
          <p:nvPr/>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1079174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03. PAGE-standard-titre_seul">
    <p:spTree>
      <p:nvGrpSpPr>
        <p:cNvPr id="1" name=""/>
        <p:cNvGrpSpPr/>
        <p:nvPr/>
      </p:nvGrpSpPr>
      <p:grpSpPr>
        <a:xfrm>
          <a:off x="0" y="0"/>
          <a:ext cx="0" cy="0"/>
          <a:chOff x="0" y="0"/>
          <a:chExt cx="0" cy="0"/>
        </a:xfrm>
      </p:grpSpPr>
      <p:sp>
        <p:nvSpPr>
          <p:cNvPr id="9" name="Espace réservé du pied de page 21">
            <a:extLst>
              <a:ext uri="{FF2B5EF4-FFF2-40B4-BE49-F238E27FC236}">
                <a16:creationId xmlns:a16="http://schemas.microsoft.com/office/drawing/2014/main" id="{24553A4B-E194-6645-837D-65CB7D6C8F98}"/>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2" name="Titre 1">
            <a:extLst>
              <a:ext uri="{FF2B5EF4-FFF2-40B4-BE49-F238E27FC236}">
                <a16:creationId xmlns:a16="http://schemas.microsoft.com/office/drawing/2014/main" id="{A5494B95-1F29-044B-A910-00151438DD14}"/>
              </a:ext>
            </a:extLst>
          </p:cNvPr>
          <p:cNvSpPr>
            <a:spLocks noGrp="1"/>
          </p:cNvSpPr>
          <p:nvPr>
            <p:ph type="title" hasCustomPrompt="1"/>
          </p:nvPr>
        </p:nvSpPr>
        <p:spPr/>
        <p:txBody>
          <a:bodyPr/>
          <a:lstStyle/>
          <a:p>
            <a:r>
              <a:rPr lang="fr-FR" dirty="0"/>
              <a:t>Titre</a:t>
            </a:r>
          </a:p>
        </p:txBody>
      </p:sp>
      <p:sp>
        <p:nvSpPr>
          <p:cNvPr id="11" name="Espace réservé du numéro de diapositive 18">
            <a:extLst>
              <a:ext uri="{FF2B5EF4-FFF2-40B4-BE49-F238E27FC236}">
                <a16:creationId xmlns:a16="http://schemas.microsoft.com/office/drawing/2014/main" id="{062A5E12-47A6-6A41-93E9-892AEF0EE205}"/>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6" name="Image 5">
            <a:extLst>
              <a:ext uri="{FF2B5EF4-FFF2-40B4-BE49-F238E27FC236}">
                <a16:creationId xmlns:a16="http://schemas.microsoft.com/office/drawing/2014/main" id="{9D78A4D0-8C28-434D-A70C-10123983D74D}"/>
              </a:ext>
            </a:extLst>
          </p:cNvPr>
          <p:cNvPicPr>
            <a:picLocks noChangeAspect="1"/>
          </p:cNvPicPr>
          <p:nvPr/>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1459936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03. PAGE-vide">
    <p:spTree>
      <p:nvGrpSpPr>
        <p:cNvPr id="1" name=""/>
        <p:cNvGrpSpPr/>
        <p:nvPr/>
      </p:nvGrpSpPr>
      <p:grpSpPr>
        <a:xfrm>
          <a:off x="0" y="0"/>
          <a:ext cx="0" cy="0"/>
          <a:chOff x="0" y="0"/>
          <a:chExt cx="0" cy="0"/>
        </a:xfrm>
      </p:grpSpPr>
      <p:sp>
        <p:nvSpPr>
          <p:cNvPr id="6" name="Espace réservé du numéro de diapositive 18">
            <a:extLst>
              <a:ext uri="{FF2B5EF4-FFF2-40B4-BE49-F238E27FC236}">
                <a16:creationId xmlns:a16="http://schemas.microsoft.com/office/drawing/2014/main" id="{A3FD6698-E135-FD44-B50D-CF054315B08E}"/>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4" name="Image 3">
            <a:extLst>
              <a:ext uri="{FF2B5EF4-FFF2-40B4-BE49-F238E27FC236}">
                <a16:creationId xmlns:a16="http://schemas.microsoft.com/office/drawing/2014/main" id="{F77D08A3-4D47-AB4F-9A49-663CCBC227F9}"/>
              </a:ext>
            </a:extLst>
          </p:cNvPr>
          <p:cNvPicPr>
            <a:picLocks noChangeAspect="1"/>
          </p:cNvPicPr>
          <p:nvPr/>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95092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A960281-4856-3543-97F3-0BA650A151F4}" type="datetimeFigureOut">
              <a:rPr lang="fr-FR" smtClean="0"/>
              <a:t>14/06/2024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84633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A960281-4856-3543-97F3-0BA650A151F4}" type="datetimeFigureOut">
              <a:rPr lang="fr-FR" smtClean="0"/>
              <a:t>14/06/2024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240744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60281-4856-3543-97F3-0BA650A151F4}" type="datetimeFigureOut">
              <a:rPr lang="fr-FR" smtClean="0"/>
              <a:t>14/06/2024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633BA9C-CA92-2B4D-981F-65E45CFFA38B}" type="slidenum">
              <a:rPr lang="fr-FR" smtClean="0"/>
              <a:t>‹N°›</a:t>
            </a:fld>
            <a:endParaRPr lang="fr-FR"/>
          </a:p>
        </p:txBody>
      </p:sp>
      <p:sp>
        <p:nvSpPr>
          <p:cNvPr id="5" name="ZoneTexte 11">
            <a:extLst>
              <a:ext uri="{FF2B5EF4-FFF2-40B4-BE49-F238E27FC236}">
                <a16:creationId xmlns:a16="http://schemas.microsoft.com/office/drawing/2014/main" id="{BB39ACFB-F6DC-477F-B4F9-E4C82FB4385B}"/>
              </a:ext>
            </a:extLst>
          </p:cNvPr>
          <p:cNvSpPr txBox="1"/>
          <p:nvPr userDrawn="1"/>
        </p:nvSpPr>
        <p:spPr>
          <a:xfrm>
            <a:off x="-225779" y="6396228"/>
            <a:ext cx="1219200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dirty="0">
                <a:solidFill>
                  <a:srgbClr val="8AAF63"/>
                </a:solidFill>
                <a:latin typeface="Poppins Light"/>
                <a:cs typeface="Poppins SemiBold" pitchFamily="2" charset="77"/>
              </a:rPr>
              <a:t>Assemblée Générale LCB – Mercredi 29 mai </a:t>
            </a:r>
            <a:r>
              <a:rPr lang="fr-FR" sz="1400" dirty="0">
                <a:solidFill>
                  <a:srgbClr val="8AAF63"/>
                </a:solidFill>
                <a:latin typeface="Poppins Light"/>
              </a:rPr>
              <a:t>2024</a:t>
            </a:r>
            <a:endParaRPr lang="fr-FR" sz="1400" dirty="0">
              <a:solidFill>
                <a:srgbClr val="8AAF63"/>
              </a:solidFill>
              <a:latin typeface="Poppins Light"/>
              <a:cs typeface="Poppins SemiBold" pitchFamily="2" charset="77"/>
            </a:endParaRPr>
          </a:p>
          <a:p>
            <a:pPr algn="ctr"/>
            <a:endParaRPr lang="fr-FR" sz="1400" dirty="0">
              <a:solidFill>
                <a:srgbClr val="255851"/>
              </a:solidFill>
              <a:latin typeface="Poppins Light"/>
              <a:cs typeface="Poppins Light" pitchFamily="2" charset="77"/>
            </a:endParaRPr>
          </a:p>
        </p:txBody>
      </p:sp>
      <p:pic>
        <p:nvPicPr>
          <p:cNvPr id="7" name="Image 6">
            <a:extLst>
              <a:ext uri="{FF2B5EF4-FFF2-40B4-BE49-F238E27FC236}">
                <a16:creationId xmlns:a16="http://schemas.microsoft.com/office/drawing/2014/main" id="{AF20E01A-8D4B-6C7B-622E-C08C873FB3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316" t="33810" r="52802" b="33016"/>
          <a:stretch/>
        </p:blipFill>
        <p:spPr>
          <a:xfrm>
            <a:off x="-2536372" y="-468087"/>
            <a:ext cx="6382673" cy="4005944"/>
          </a:xfrm>
          <a:prstGeom prst="rect">
            <a:avLst/>
          </a:prstGeom>
        </p:spPr>
      </p:pic>
    </p:spTree>
    <p:extLst>
      <p:ext uri="{BB962C8B-B14F-4D97-AF65-F5344CB8AC3E}">
        <p14:creationId xmlns:p14="http://schemas.microsoft.com/office/powerpoint/2010/main" val="175903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8A960281-4856-3543-97F3-0BA650A151F4}" type="datetimeFigureOut">
              <a:rPr lang="fr-FR" smtClean="0"/>
              <a:t>14/06/2024</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404267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A960281-4856-3543-97F3-0BA650A151F4}" type="datetimeFigureOut">
              <a:rPr lang="fr-FR" smtClean="0"/>
              <a:t>14/06/2024</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88750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A960281-4856-3543-97F3-0BA650A151F4}" type="datetimeFigureOut">
              <a:rPr lang="fr-FR" smtClean="0"/>
              <a:t>14/06/2024</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633BA9C-CA92-2B4D-981F-65E45CFFA38B}" type="slidenum">
              <a:rPr lang="fr-FR" smtClean="0"/>
              <a:t>‹N°›</a:t>
            </a:fld>
            <a:endParaRPr lang="fr-FR"/>
          </a:p>
        </p:txBody>
      </p:sp>
    </p:spTree>
    <p:extLst>
      <p:ext uri="{BB962C8B-B14F-4D97-AF65-F5344CB8AC3E}">
        <p14:creationId xmlns:p14="http://schemas.microsoft.com/office/powerpoint/2010/main" val="9927910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10260890"/>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6E54C2-1290-6A4B-B368-0ABD73C7D53B}"/>
              </a:ext>
            </a:extLst>
          </p:cNvPr>
          <p:cNvSpPr>
            <a:spLocks noGrp="1"/>
          </p:cNvSpPr>
          <p:nvPr>
            <p:ph type="title"/>
          </p:nvPr>
        </p:nvSpPr>
        <p:spPr>
          <a:xfrm>
            <a:off x="551820" y="2095457"/>
            <a:ext cx="10914527" cy="526298"/>
          </a:xfrm>
          <a:prstGeom prst="rect">
            <a:avLst/>
          </a:prstGeom>
        </p:spPr>
        <p:txBody>
          <a:bodyPr vert="horz" lIns="0" tIns="0" rIns="0" bIns="0" rtlCol="0" anchor="b">
            <a:noAutofit/>
          </a:bodyPr>
          <a:lstStyle/>
          <a:p>
            <a:r>
              <a:rPr lang="fr-FR" dirty="0"/>
              <a:t>Modifiez le style du titre</a:t>
            </a:r>
          </a:p>
        </p:txBody>
      </p:sp>
      <p:sp>
        <p:nvSpPr>
          <p:cNvPr id="3" name="Espace réservé du texte 2">
            <a:extLst>
              <a:ext uri="{FF2B5EF4-FFF2-40B4-BE49-F238E27FC236}">
                <a16:creationId xmlns:a16="http://schemas.microsoft.com/office/drawing/2014/main" id="{FD61D422-DA27-184A-96A2-BEC59C50B839}"/>
              </a:ext>
            </a:extLst>
          </p:cNvPr>
          <p:cNvSpPr>
            <a:spLocks noGrp="1"/>
          </p:cNvSpPr>
          <p:nvPr>
            <p:ph type="body" idx="1"/>
          </p:nvPr>
        </p:nvSpPr>
        <p:spPr>
          <a:xfrm>
            <a:off x="551821" y="3111507"/>
            <a:ext cx="10914527" cy="1955777"/>
          </a:xfrm>
          <a:prstGeom prst="rect">
            <a:avLst/>
          </a:prstGeom>
        </p:spPr>
        <p:txBody>
          <a:bodyPr vert="horz" lIns="0" tIns="0" rIns="0" bIns="0" rtlCol="0">
            <a:noAutofit/>
          </a:bodyPr>
          <a:lstStyle/>
          <a:p>
            <a:pPr lvl="0"/>
            <a:r>
              <a:rPr lang="fr-FR" dirty="0"/>
              <a:t>Niveau 1</a:t>
            </a:r>
          </a:p>
          <a:p>
            <a:pPr lvl="1"/>
            <a:r>
              <a:rPr lang="fr-FR" dirty="0"/>
              <a:t>Niveau 2</a:t>
            </a:r>
          </a:p>
          <a:p>
            <a:pPr lvl="2"/>
            <a:r>
              <a:rPr lang="fr-FR" dirty="0"/>
              <a:t>Niveau 3</a:t>
            </a:r>
          </a:p>
          <a:p>
            <a:pPr lvl="3"/>
            <a:r>
              <a:rPr lang="fr-FR" dirty="0"/>
              <a:t>Niveau 4</a:t>
            </a:r>
          </a:p>
          <a:p>
            <a:pPr lvl="4"/>
            <a:r>
              <a:rPr lang="fr-FR" dirty="0"/>
              <a:t>Niveau 5</a:t>
            </a:r>
          </a:p>
        </p:txBody>
      </p:sp>
    </p:spTree>
    <p:extLst>
      <p:ext uri="{BB962C8B-B14F-4D97-AF65-F5344CB8AC3E}">
        <p14:creationId xmlns:p14="http://schemas.microsoft.com/office/powerpoint/2010/main" val="333494640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700" b="1" i="0" kern="1200" baseline="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tabLst/>
        <a:defRPr sz="2200" kern="1200" baseline="0">
          <a:solidFill>
            <a:schemeClr val="bg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tabLst/>
        <a:defRPr sz="1600" kern="1200" baseline="0">
          <a:solidFill>
            <a:schemeClr val="bg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tabLst/>
        <a:defRPr sz="1600" b="1" i="0" kern="1200" cap="none" baseline="0">
          <a:solidFill>
            <a:schemeClr val="accent3"/>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tabLst/>
        <a:defRPr sz="12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2">
          <p15:clr>
            <a:srgbClr val="A4A3A4"/>
          </p15:clr>
        </p15:guide>
        <p15:guide id="2" orient="horz" pos="3978">
          <p15:clr>
            <a:srgbClr val="A4A3A4"/>
          </p15:clr>
        </p15:guide>
        <p15:guide id="3" pos="3898">
          <p15:clr>
            <a:srgbClr val="A4A3A4"/>
          </p15:clr>
        </p15:guide>
        <p15:guide id="4" pos="2710">
          <p15:clr>
            <a:srgbClr val="A4A3A4"/>
          </p15:clr>
        </p15:guide>
        <p15:guide id="5" pos="2596">
          <p15:clr>
            <a:srgbClr val="A4A3A4"/>
          </p15:clr>
        </p15:guide>
        <p15:guide id="6" pos="1526">
          <p15:clr>
            <a:srgbClr val="A4A3A4"/>
          </p15:clr>
        </p15:guide>
        <p15:guide id="7" pos="1410">
          <p15:clr>
            <a:srgbClr val="A4A3A4"/>
          </p15:clr>
        </p15:guide>
        <p15:guide id="8" pos="338">
          <p15:clr>
            <a:srgbClr val="A4A3A4"/>
          </p15:clr>
        </p15:guide>
        <p15:guide id="9" pos="4966">
          <p15:clr>
            <a:srgbClr val="A4A3A4"/>
          </p15:clr>
        </p15:guide>
        <p15:guide id="10" pos="5084">
          <p15:clr>
            <a:srgbClr val="A4A3A4"/>
          </p15:clr>
        </p15:guide>
        <p15:guide id="11" pos="6154">
          <p15:clr>
            <a:srgbClr val="A4A3A4"/>
          </p15:clr>
        </p15:guide>
        <p15:guide id="12" pos="6268">
          <p15:clr>
            <a:srgbClr val="A4A3A4"/>
          </p15:clr>
        </p15:guide>
        <p15:guide id="13" pos="7340">
          <p15:clr>
            <a:srgbClr val="A4A3A4"/>
          </p15:clr>
        </p15:guide>
        <p15:guide id="14" orient="horz" pos="340">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6E54C2-1290-6A4B-B368-0ABD73C7D53B}"/>
              </a:ext>
            </a:extLst>
          </p:cNvPr>
          <p:cNvSpPr>
            <a:spLocks noGrp="1"/>
          </p:cNvSpPr>
          <p:nvPr>
            <p:ph type="title"/>
          </p:nvPr>
        </p:nvSpPr>
        <p:spPr>
          <a:xfrm>
            <a:off x="536574" y="314960"/>
            <a:ext cx="11115675" cy="896400"/>
          </a:xfrm>
          <a:prstGeom prst="rect">
            <a:avLst/>
          </a:prstGeom>
        </p:spPr>
        <p:txBody>
          <a:bodyPr vert="horz" lIns="0" tIns="36000" rIns="36000" bIns="0" rtlCol="0" anchor="t" anchorCtr="0">
            <a:noAutofit/>
          </a:bodyPr>
          <a:lstStyle/>
          <a:p>
            <a:endParaRPr lang="fr-FR" dirty="0"/>
          </a:p>
        </p:txBody>
      </p:sp>
      <p:sp>
        <p:nvSpPr>
          <p:cNvPr id="5" name="Espace réservé du texte 4">
            <a:extLst>
              <a:ext uri="{FF2B5EF4-FFF2-40B4-BE49-F238E27FC236}">
                <a16:creationId xmlns:a16="http://schemas.microsoft.com/office/drawing/2014/main" id="{0671CC62-7E61-7E4B-B723-557ED2262DAA}"/>
              </a:ext>
            </a:extLst>
          </p:cNvPr>
          <p:cNvSpPr>
            <a:spLocks noGrp="1"/>
          </p:cNvSpPr>
          <p:nvPr>
            <p:ph type="body" idx="1"/>
          </p:nvPr>
        </p:nvSpPr>
        <p:spPr>
          <a:xfrm>
            <a:off x="536574" y="1484313"/>
            <a:ext cx="11115674" cy="4279900"/>
          </a:xfrm>
          <a:prstGeom prst="rect">
            <a:avLst/>
          </a:prstGeom>
        </p:spPr>
        <p:txBody>
          <a:bodyPr vert="horz" lIns="0" tIns="0" rIns="0" bIns="0" rtlCol="0">
            <a:noAutofit/>
          </a:bodyPr>
          <a:lstStyle/>
          <a:p>
            <a:pPr marL="228600" marR="0" lvl="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Cliquez pour modifier les styles du texte du masque</a:t>
            </a:r>
          </a:p>
          <a:p>
            <a:pPr marL="492125" marR="0" lvl="1"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Deuxième niveau</a:t>
            </a:r>
          </a:p>
          <a:p>
            <a:pPr marL="806450" marR="0" lvl="2"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Troisième niveau</a:t>
            </a:r>
          </a:p>
          <a:p>
            <a:pPr marL="1074738" marR="0" lvl="3"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j-lt"/>
                <a:ea typeface="+mn-ea"/>
                <a:cs typeface="+mn-cs"/>
              </a:rPr>
              <a:t>Quatrième niveau</a:t>
            </a:r>
          </a:p>
          <a:p>
            <a:pPr marL="1389063" marR="0" lvl="4"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Cinquième niveau</a:t>
            </a:r>
          </a:p>
        </p:txBody>
      </p:sp>
    </p:spTree>
    <p:extLst>
      <p:ext uri="{BB962C8B-B14F-4D97-AF65-F5344CB8AC3E}">
        <p14:creationId xmlns:p14="http://schemas.microsoft.com/office/powerpoint/2010/main" val="7988082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Lst>
  <p:hf hdr="0" dt="0"/>
  <p:txStyles>
    <p:titleStyle>
      <a:lvl1pPr algn="l" defTabSz="914400" rtl="0" eaLnBrk="1" latinLnBrk="0" hangingPunct="1">
        <a:lnSpc>
          <a:spcPct val="90000"/>
        </a:lnSpc>
        <a:spcBef>
          <a:spcPct val="0"/>
        </a:spcBef>
        <a:buNone/>
        <a:defRPr sz="2500" b="1" i="0" kern="1200" baseline="0">
          <a:solidFill>
            <a:schemeClr val="accent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sz="1400" b="0" i="0" kern="1200" baseline="0">
          <a:solidFill>
            <a:schemeClr val="tx1"/>
          </a:solidFill>
          <a:latin typeface="Century Gothic" panose="020B0502020202020204" pitchFamily="34" charset="0"/>
          <a:ea typeface="+mn-ea"/>
          <a:cs typeface="+mn-cs"/>
        </a:defRPr>
      </a:lvl1pPr>
      <a:lvl2pPr marL="492125" marR="0"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sz="1400" kern="1200" baseline="0">
          <a:solidFill>
            <a:schemeClr val="tx1"/>
          </a:solidFill>
          <a:latin typeface="Century Gothic" panose="020B0502020202020204" pitchFamily="34" charset="0"/>
          <a:ea typeface="+mn-ea"/>
          <a:cs typeface="+mn-cs"/>
        </a:defRPr>
      </a:lvl2pPr>
      <a:lvl3pPr marL="806450" marR="0"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sz="1400" kern="1200" baseline="0">
          <a:solidFill>
            <a:schemeClr val="tx1"/>
          </a:solidFill>
          <a:latin typeface="Century Gothic" panose="020B0502020202020204" pitchFamily="34" charset="0"/>
          <a:ea typeface="+mn-ea"/>
          <a:cs typeface="+mn-cs"/>
        </a:defRPr>
      </a:lvl3pPr>
      <a:lvl4pPr marL="1074738" marR="0"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sz="1400" b="0" i="0" kern="1200" cap="none" baseline="0">
          <a:solidFill>
            <a:schemeClr val="tx1"/>
          </a:solidFill>
          <a:latin typeface="Century Gothic" panose="020B0502020202020204" pitchFamily="34" charset="0"/>
          <a:ea typeface="+mn-ea"/>
          <a:cs typeface="+mn-cs"/>
        </a:defRPr>
      </a:lvl4pPr>
      <a:lvl5pPr marL="1389063" marR="0"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sz="1400" kern="1200" baseline="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Clr>
          <a:schemeClr val="accent3"/>
        </a:buClr>
        <a:buSzPct val="100000"/>
        <a:buFont typeface="Police système Courant"/>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2">
          <p15:clr>
            <a:srgbClr val="A4A3A4"/>
          </p15:clr>
        </p15:guide>
        <p15:guide id="2" orient="horz" pos="3978">
          <p15:clr>
            <a:srgbClr val="A4A3A4"/>
          </p15:clr>
        </p15:guide>
        <p15:guide id="3" pos="3898">
          <p15:clr>
            <a:srgbClr val="A4A3A4"/>
          </p15:clr>
        </p15:guide>
        <p15:guide id="4" pos="2710">
          <p15:clr>
            <a:srgbClr val="A4A3A4"/>
          </p15:clr>
        </p15:guide>
        <p15:guide id="5" pos="2596">
          <p15:clr>
            <a:srgbClr val="A4A3A4"/>
          </p15:clr>
        </p15:guide>
        <p15:guide id="6" pos="1526">
          <p15:clr>
            <a:srgbClr val="A4A3A4"/>
          </p15:clr>
        </p15:guide>
        <p15:guide id="7" pos="1410">
          <p15:clr>
            <a:srgbClr val="A4A3A4"/>
          </p15:clr>
        </p15:guide>
        <p15:guide id="8" pos="338">
          <p15:clr>
            <a:srgbClr val="A4A3A4"/>
          </p15:clr>
        </p15:guide>
        <p15:guide id="9" pos="4966">
          <p15:clr>
            <a:srgbClr val="A4A3A4"/>
          </p15:clr>
        </p15:guide>
        <p15:guide id="10" pos="5084">
          <p15:clr>
            <a:srgbClr val="A4A3A4"/>
          </p15:clr>
        </p15:guide>
        <p15:guide id="11" pos="6154">
          <p15:clr>
            <a:srgbClr val="A4A3A4"/>
          </p15:clr>
        </p15:guide>
        <p15:guide id="12" pos="6268">
          <p15:clr>
            <a:srgbClr val="A4A3A4"/>
          </p15:clr>
        </p15:guide>
        <p15:guide id="13" pos="7340">
          <p15:clr>
            <a:srgbClr val="A4A3A4"/>
          </p15:clr>
        </p15:guide>
        <p15:guide id="16" orient="horz" pos="3631">
          <p15:clr>
            <a:srgbClr val="F26B43"/>
          </p15:clr>
        </p15:guide>
        <p15:guide id="17" orient="horz" pos="346">
          <p15:clr>
            <a:srgbClr val="F26B43"/>
          </p15:clr>
        </p15:guide>
        <p15:guide id="18" orient="horz" pos="93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6E54C2-1290-6A4B-B368-0ABD73C7D53B}"/>
              </a:ext>
            </a:extLst>
          </p:cNvPr>
          <p:cNvSpPr>
            <a:spLocks noGrp="1"/>
          </p:cNvSpPr>
          <p:nvPr>
            <p:ph type="title"/>
          </p:nvPr>
        </p:nvSpPr>
        <p:spPr>
          <a:xfrm>
            <a:off x="536574" y="314960"/>
            <a:ext cx="11115675" cy="896400"/>
          </a:xfrm>
          <a:prstGeom prst="rect">
            <a:avLst/>
          </a:prstGeom>
        </p:spPr>
        <p:txBody>
          <a:bodyPr vert="horz" lIns="0" tIns="36000" rIns="36000" bIns="0" rtlCol="0" anchor="t" anchorCtr="0">
            <a:noAutofit/>
          </a:bodyPr>
          <a:lstStyle/>
          <a:p>
            <a:endParaRPr lang="fr-FR" dirty="0"/>
          </a:p>
        </p:txBody>
      </p:sp>
      <p:sp>
        <p:nvSpPr>
          <p:cNvPr id="5" name="Espace réservé du texte 4">
            <a:extLst>
              <a:ext uri="{FF2B5EF4-FFF2-40B4-BE49-F238E27FC236}">
                <a16:creationId xmlns:a16="http://schemas.microsoft.com/office/drawing/2014/main" id="{0671CC62-7E61-7E4B-B723-557ED2262DAA}"/>
              </a:ext>
            </a:extLst>
          </p:cNvPr>
          <p:cNvSpPr>
            <a:spLocks noGrp="1"/>
          </p:cNvSpPr>
          <p:nvPr>
            <p:ph type="body" idx="1"/>
          </p:nvPr>
        </p:nvSpPr>
        <p:spPr>
          <a:xfrm>
            <a:off x="536574" y="1484313"/>
            <a:ext cx="11115674" cy="4279900"/>
          </a:xfrm>
          <a:prstGeom prst="rect">
            <a:avLst/>
          </a:prstGeom>
        </p:spPr>
        <p:txBody>
          <a:bodyPr vert="horz" lIns="0" tIns="0" rIns="0" bIns="0" rtlCol="0">
            <a:noAutofit/>
          </a:bodyPr>
          <a:lstStyle/>
          <a:p>
            <a:pPr marL="228600" marR="0" lvl="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Cliquez pour modifier les styles du texte du masque</a:t>
            </a:r>
          </a:p>
          <a:p>
            <a:pPr marL="492125" marR="0" lvl="1"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Deuxième niveau</a:t>
            </a:r>
          </a:p>
          <a:p>
            <a:pPr marL="806450" marR="0" lvl="2"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Troisième niveau</a:t>
            </a:r>
          </a:p>
          <a:p>
            <a:pPr marL="1074738" marR="0" lvl="3"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j-lt"/>
                <a:ea typeface="+mn-ea"/>
                <a:cs typeface="+mn-cs"/>
              </a:rPr>
              <a:t>Quatrième niveau</a:t>
            </a:r>
          </a:p>
          <a:p>
            <a:pPr marL="1389063" marR="0" lvl="4"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Cinquième niveau</a:t>
            </a:r>
          </a:p>
        </p:txBody>
      </p:sp>
    </p:spTree>
    <p:extLst>
      <p:ext uri="{BB962C8B-B14F-4D97-AF65-F5344CB8AC3E}">
        <p14:creationId xmlns:p14="http://schemas.microsoft.com/office/powerpoint/2010/main" val="97485121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hf hdr="0" dt="0"/>
  <p:txStyles>
    <p:titleStyle>
      <a:lvl1pPr algn="l" defTabSz="914400" rtl="0" eaLnBrk="1" latinLnBrk="0" hangingPunct="1">
        <a:lnSpc>
          <a:spcPct val="90000"/>
        </a:lnSpc>
        <a:spcBef>
          <a:spcPct val="0"/>
        </a:spcBef>
        <a:buNone/>
        <a:defRPr sz="2500" b="1" i="0" kern="1200" baseline="0">
          <a:solidFill>
            <a:schemeClr val="accent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sz="1400" b="0" i="0" kern="1200" baseline="0">
          <a:solidFill>
            <a:schemeClr val="tx1"/>
          </a:solidFill>
          <a:latin typeface="Century Gothic" panose="020B0502020202020204" pitchFamily="34" charset="0"/>
          <a:ea typeface="+mn-ea"/>
          <a:cs typeface="+mn-cs"/>
        </a:defRPr>
      </a:lvl1pPr>
      <a:lvl2pPr marL="492125" marR="0"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sz="1400" kern="1200" baseline="0">
          <a:solidFill>
            <a:schemeClr val="tx1"/>
          </a:solidFill>
          <a:latin typeface="Century Gothic" panose="020B0502020202020204" pitchFamily="34" charset="0"/>
          <a:ea typeface="+mn-ea"/>
          <a:cs typeface="+mn-cs"/>
        </a:defRPr>
      </a:lvl2pPr>
      <a:lvl3pPr marL="806450" marR="0"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sz="1400" kern="1200" baseline="0">
          <a:solidFill>
            <a:schemeClr val="tx1"/>
          </a:solidFill>
          <a:latin typeface="Century Gothic" panose="020B0502020202020204" pitchFamily="34" charset="0"/>
          <a:ea typeface="+mn-ea"/>
          <a:cs typeface="+mn-cs"/>
        </a:defRPr>
      </a:lvl3pPr>
      <a:lvl4pPr marL="1074738" marR="0"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sz="1400" b="0" i="0" kern="1200" cap="none" baseline="0">
          <a:solidFill>
            <a:schemeClr val="tx1"/>
          </a:solidFill>
          <a:latin typeface="Century Gothic" panose="020B0502020202020204" pitchFamily="34" charset="0"/>
          <a:ea typeface="+mn-ea"/>
          <a:cs typeface="+mn-cs"/>
        </a:defRPr>
      </a:lvl4pPr>
      <a:lvl5pPr marL="1389063" marR="0"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sz="1400" kern="1200" baseline="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Clr>
          <a:schemeClr val="accent3"/>
        </a:buClr>
        <a:buSzPct val="100000"/>
        <a:buFont typeface="Police système Courant"/>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2">
          <p15:clr>
            <a:srgbClr val="A4A3A4"/>
          </p15:clr>
        </p15:guide>
        <p15:guide id="2" orient="horz" pos="3978">
          <p15:clr>
            <a:srgbClr val="A4A3A4"/>
          </p15:clr>
        </p15:guide>
        <p15:guide id="3" pos="3898">
          <p15:clr>
            <a:srgbClr val="A4A3A4"/>
          </p15:clr>
        </p15:guide>
        <p15:guide id="4" pos="2710">
          <p15:clr>
            <a:srgbClr val="A4A3A4"/>
          </p15:clr>
        </p15:guide>
        <p15:guide id="5" pos="2596">
          <p15:clr>
            <a:srgbClr val="A4A3A4"/>
          </p15:clr>
        </p15:guide>
        <p15:guide id="6" pos="1526">
          <p15:clr>
            <a:srgbClr val="A4A3A4"/>
          </p15:clr>
        </p15:guide>
        <p15:guide id="7" pos="1410">
          <p15:clr>
            <a:srgbClr val="A4A3A4"/>
          </p15:clr>
        </p15:guide>
        <p15:guide id="8" pos="338">
          <p15:clr>
            <a:srgbClr val="A4A3A4"/>
          </p15:clr>
        </p15:guide>
        <p15:guide id="9" pos="4966">
          <p15:clr>
            <a:srgbClr val="A4A3A4"/>
          </p15:clr>
        </p15:guide>
        <p15:guide id="10" pos="5084">
          <p15:clr>
            <a:srgbClr val="A4A3A4"/>
          </p15:clr>
        </p15:guide>
        <p15:guide id="11" pos="6154">
          <p15:clr>
            <a:srgbClr val="A4A3A4"/>
          </p15:clr>
        </p15:guide>
        <p15:guide id="12" pos="6268">
          <p15:clr>
            <a:srgbClr val="A4A3A4"/>
          </p15:clr>
        </p15:guide>
        <p15:guide id="13" pos="7340">
          <p15:clr>
            <a:srgbClr val="A4A3A4"/>
          </p15:clr>
        </p15:guide>
        <p15:guide id="16" orient="horz" pos="3631">
          <p15:clr>
            <a:srgbClr val="F26B43"/>
          </p15:clr>
        </p15:guide>
        <p15:guide id="17" orient="horz" pos="346">
          <p15:clr>
            <a:srgbClr val="F26B43"/>
          </p15:clr>
        </p15:guide>
        <p15:guide id="18" orient="horz" pos="9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hyperlink" Target="http://www.lecommercedubois.org/" TargetMode="External"/><Relationship Id="rId4" Type="http://schemas.openxmlformats.org/officeDocument/2006/relationships/image" Target="../media/image193.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2.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1.png"/><Relationship Id="rId7" Type="http://schemas.openxmlformats.org/officeDocument/2006/relationships/diagramLayout" Target="../diagrams/layout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0.png"/><Relationship Id="rId10" Type="http://schemas.microsoft.com/office/2007/relationships/diagramDrawing" Target="../diagrams/drawing1.xml"/><Relationship Id="rId4" Type="http://schemas.openxmlformats.org/officeDocument/2006/relationships/image" Target="../media/image22.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1.png"/><Relationship Id="rId7" Type="http://schemas.openxmlformats.org/officeDocument/2006/relationships/hyperlink" Target="http://www.lesserknowntimberspecies.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www.mytropicaltimber.org/" TargetMode="External"/><Relationship Id="rId5" Type="http://schemas.openxmlformats.org/officeDocument/2006/relationships/image" Target="../media/image70.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g"/><Relationship Id="rId9"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HiNWUnPz7Ss&amp;feature=emb_imp_woyt"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hyperlink" Target="https://youtu.be/HiNWUnPz7Ss" TargetMode="External"/><Relationship Id="rId3" Type="http://schemas.openxmlformats.org/officeDocument/2006/relationships/image" Target="../media/image22.png"/><Relationship Id="rId7"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360.articulate.com/review/content/15509f30-ea40-4570-9514-e16b7ea0156d/review" TargetMode="External"/><Relationship Id="rId5" Type="http://schemas.openxmlformats.org/officeDocument/2006/relationships/hyperlink" Target="mailto:academie@lecommercedubois.org" TargetMode="External"/><Relationship Id="rId10" Type="http://schemas.openxmlformats.org/officeDocument/2006/relationships/image" Target="../media/image105.png"/><Relationship Id="rId4" Type="http://schemas.openxmlformats.org/officeDocument/2006/relationships/hyperlink" Target="http://www.academie.lecommercedubois.org/" TargetMode="External"/><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2.png"/><Relationship Id="rId7"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09.png"/><Relationship Id="rId9"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png"/><Relationship Id="rId7"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09.png"/><Relationship Id="rId9" Type="http://schemas.openxmlformats.org/officeDocument/2006/relationships/image" Target="../media/image124.sv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hyperlink" Target="https://membres.lecommercedubois.org/members-area/member-documents/88/kit-de-communication" TargetMode="External"/><Relationship Id="rId5" Type="http://schemas.openxmlformats.org/officeDocument/2006/relationships/image" Target="../media/image126.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png"/><Relationship Id="rId7"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09.png"/><Relationship Id="rId9"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hyperlink" Target="https://www.lecommercedubois.org/files/upload/actualites/REGLEMENTATION/BROCHURE-RBUE-RDUE-FR-BD.pdf" TargetMode="External"/><Relationship Id="rId4"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5.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5.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7FFFF000_6836C460.xml"/><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17.xml"/><Relationship Id="rId5" Type="http://schemas.openxmlformats.org/officeDocument/2006/relationships/image" Target="../media/image147.svg"/><Relationship Id="rId4" Type="http://schemas.openxmlformats.org/officeDocument/2006/relationships/image" Target="../media/image146.png"/></Relationships>
</file>

<file path=ppt/slides/_rels/slide7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svg"/><Relationship Id="rId7" Type="http://schemas.openxmlformats.org/officeDocument/2006/relationships/image" Target="../media/image153.svg"/><Relationship Id="rId2" Type="http://schemas.openxmlformats.org/officeDocument/2006/relationships/image" Target="../media/image148.png"/><Relationship Id="rId1" Type="http://schemas.openxmlformats.org/officeDocument/2006/relationships/slideLayout" Target="../slideLayouts/slideLayout18.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155.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77.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7.xml"/><Relationship Id="rId4" Type="http://schemas.openxmlformats.org/officeDocument/2006/relationships/image" Target="../media/image16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svg"/><Relationship Id="rId7" Type="http://schemas.openxmlformats.org/officeDocument/2006/relationships/image" Target="../media/image170.svg"/><Relationship Id="rId2" Type="http://schemas.openxmlformats.org/officeDocument/2006/relationships/image" Target="../media/image165.png"/><Relationship Id="rId1" Type="http://schemas.openxmlformats.org/officeDocument/2006/relationships/slideLayout" Target="../slideLayouts/slideLayout19.xml"/><Relationship Id="rId6" Type="http://schemas.openxmlformats.org/officeDocument/2006/relationships/image" Target="../media/image169.png"/><Relationship Id="rId5" Type="http://schemas.openxmlformats.org/officeDocument/2006/relationships/image" Target="../media/image168.svg"/><Relationship Id="rId4" Type="http://schemas.openxmlformats.org/officeDocument/2006/relationships/image" Target="../media/image167.png"/><Relationship Id="rId9" Type="http://schemas.openxmlformats.org/officeDocument/2006/relationships/image" Target="../media/image172.svg"/></Relationships>
</file>

<file path=ppt/slides/_rels/slide81.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71.xml"/><Relationship Id="rId1" Type="http://schemas.openxmlformats.org/officeDocument/2006/relationships/slideLayout" Target="../slideLayouts/slideLayout19.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slides/_rels/slide82.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51.svg"/><Relationship Id="rId3" Type="http://schemas.openxmlformats.org/officeDocument/2006/relationships/image" Target="../media/image166.svg"/><Relationship Id="rId7" Type="http://schemas.openxmlformats.org/officeDocument/2006/relationships/image" Target="../media/image170.svg"/><Relationship Id="rId12" Type="http://schemas.openxmlformats.org/officeDocument/2006/relationships/image" Target="../media/image150.png"/><Relationship Id="rId2" Type="http://schemas.openxmlformats.org/officeDocument/2006/relationships/image" Target="../media/image165.png"/><Relationship Id="rId1" Type="http://schemas.openxmlformats.org/officeDocument/2006/relationships/slideLayout" Target="../slideLayouts/slideLayout19.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168.sv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svg"/></Relationships>
</file>

<file path=ppt/slides/_rels/slide83.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49.svg"/><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openxmlformats.org/officeDocument/2006/relationships/image" Target="../media/image168.svg"/><Relationship Id="rId11" Type="http://schemas.openxmlformats.org/officeDocument/2006/relationships/image" Target="../media/image148.pn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8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49.svg"/><Relationship Id="rId3" Type="http://schemas.openxmlformats.org/officeDocument/2006/relationships/image" Target="../media/image172.svg"/><Relationship Id="rId7" Type="http://schemas.openxmlformats.org/officeDocument/2006/relationships/image" Target="../media/image174.svg"/><Relationship Id="rId12" Type="http://schemas.openxmlformats.org/officeDocument/2006/relationships/image" Target="../media/image148.png"/><Relationship Id="rId2" Type="http://schemas.openxmlformats.org/officeDocument/2006/relationships/image" Target="../media/image171.png"/><Relationship Id="rId1" Type="http://schemas.openxmlformats.org/officeDocument/2006/relationships/slideLayout" Target="../slideLayouts/slideLayout19.xml"/><Relationship Id="rId6" Type="http://schemas.openxmlformats.org/officeDocument/2006/relationships/image" Target="../media/image173.png"/><Relationship Id="rId11" Type="http://schemas.openxmlformats.org/officeDocument/2006/relationships/image" Target="../media/image168.svg"/><Relationship Id="rId5" Type="http://schemas.openxmlformats.org/officeDocument/2006/relationships/image" Target="../media/image170.svg"/><Relationship Id="rId10" Type="http://schemas.openxmlformats.org/officeDocument/2006/relationships/image" Target="../media/image167.png"/><Relationship Id="rId4" Type="http://schemas.openxmlformats.org/officeDocument/2006/relationships/image" Target="../media/image169.png"/><Relationship Id="rId9" Type="http://schemas.openxmlformats.org/officeDocument/2006/relationships/image" Target="../media/image166.svg"/></Relationships>
</file>

<file path=ppt/slides/_rels/slide87.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5.png"/><Relationship Id="rId7" Type="http://schemas.openxmlformats.org/officeDocument/2006/relationships/image" Target="../media/image171.png"/><Relationship Id="rId12" Type="http://schemas.openxmlformats.org/officeDocument/2006/relationships/image" Target="../media/image153.svg"/><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image" Target="../media/image168.svg"/><Relationship Id="rId11" Type="http://schemas.openxmlformats.org/officeDocument/2006/relationships/image" Target="../media/image152.png"/><Relationship Id="rId5" Type="http://schemas.openxmlformats.org/officeDocument/2006/relationships/image" Target="../media/image167.png"/><Relationship Id="rId10" Type="http://schemas.openxmlformats.org/officeDocument/2006/relationships/image" Target="../media/image174.svg"/><Relationship Id="rId4" Type="http://schemas.openxmlformats.org/officeDocument/2006/relationships/image" Target="../media/image166.svg"/><Relationship Id="rId9" Type="http://schemas.openxmlformats.org/officeDocument/2006/relationships/image" Target="../media/image173.png"/></Relationships>
</file>

<file path=ppt/slides/_rels/slide88.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54.png"/><Relationship Id="rId3" Type="http://schemas.openxmlformats.org/officeDocument/2006/relationships/image" Target="../media/image165.png"/><Relationship Id="rId7" Type="http://schemas.openxmlformats.org/officeDocument/2006/relationships/image" Target="../media/image171.png"/><Relationship Id="rId12" Type="http://schemas.openxmlformats.org/officeDocument/2006/relationships/image" Target="../media/image174.svg"/><Relationship Id="rId2" Type="http://schemas.openxmlformats.org/officeDocument/2006/relationships/notesSlide" Target="../notesSlides/notesSlide74.xml"/><Relationship Id="rId1" Type="http://schemas.openxmlformats.org/officeDocument/2006/relationships/slideLayout" Target="../slideLayouts/slideLayout19.xml"/><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0.svg"/><Relationship Id="rId4" Type="http://schemas.openxmlformats.org/officeDocument/2006/relationships/image" Target="../media/image166.svg"/><Relationship Id="rId9" Type="http://schemas.openxmlformats.org/officeDocument/2006/relationships/image" Target="../media/image169.png"/><Relationship Id="rId14" Type="http://schemas.openxmlformats.org/officeDocument/2006/relationships/image" Target="../media/image155.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microsoft.com/office/2018/10/relationships/comments" Target="../comments/modernComment_7FFFF005_F19245D0.xml"/><Relationship Id="rId1" Type="http://schemas.openxmlformats.org/officeDocument/2006/relationships/slideLayout" Target="../slideLayouts/slideLayout13.xml"/><Relationship Id="rId5" Type="http://schemas.openxmlformats.org/officeDocument/2006/relationships/image" Target="../media/image182.jpeg"/><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5.xml"/><Relationship Id="rId1" Type="http://schemas.openxmlformats.org/officeDocument/2006/relationships/slideLayout" Target="../slideLayouts/slideLayout20.xml"/><Relationship Id="rId5" Type="http://schemas.openxmlformats.org/officeDocument/2006/relationships/hyperlink" Target="mailto:martin.lafon@transitions-dd.com" TargetMode="External"/><Relationship Id="rId4" Type="http://schemas.openxmlformats.org/officeDocument/2006/relationships/hyperlink" Target="mailto:xavier.rossi@transitions-dd.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hyperlink" Target="https://www.linkedin.com/events/launchevent-fscalignedforeudr7193967598538022912/comments/" TargetMode="External"/><Relationship Id="rId2" Type="http://schemas.openxmlformats.org/officeDocument/2006/relationships/image" Target="../media/image185.png"/><Relationship Id="rId1" Type="http://schemas.openxmlformats.org/officeDocument/2006/relationships/slideLayout" Target="../slideLayouts/slideLayout23.xml"/><Relationship Id="rId5" Type="http://schemas.openxmlformats.org/officeDocument/2006/relationships/hyperlink" Target="https://www.linkedin.com/company/fsc-france-forest-stewardship-council-/?viewAsMember=true" TargetMode="External"/><Relationship Id="rId4" Type="http://schemas.openxmlformats.org/officeDocument/2006/relationships/hyperlink" Target="https://www.linkedin.com/company/fsc-international-bonn/"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fsc.org/en/eudr-regulation-on-deforestation-free-products" TargetMode="External"/><Relationship Id="rId2" Type="http://schemas.openxmlformats.org/officeDocument/2006/relationships/image" Target="../media/image186.png"/><Relationship Id="rId1" Type="http://schemas.openxmlformats.org/officeDocument/2006/relationships/slideLayout" Target="../slideLayouts/slideLayout23.xml"/><Relationship Id="rId4" Type="http://schemas.openxmlformats.org/officeDocument/2006/relationships/image" Target="../media/image187.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39.pn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85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1930C1F-1305-4EA2-9053-97ABD7C38A8E}"/>
              </a:ext>
            </a:extLst>
          </p:cNvPr>
          <p:cNvSpPr txBox="1"/>
          <p:nvPr/>
        </p:nvSpPr>
        <p:spPr>
          <a:xfrm>
            <a:off x="100484" y="950394"/>
            <a:ext cx="12191999"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rPr>
              <a:t>Assemblée Générale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rPr>
              <a:t>Mercredi 29 mai 2024 de 10h30 à 13h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rPr>
              <a:t>Carrefour International du Bois à Nantes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endParaRPr>
          </a:p>
        </p:txBody>
      </p:sp>
      <p:pic>
        <p:nvPicPr>
          <p:cNvPr id="4" name="Image 3" descr="Une image contenant texte, clipart&#10;&#10;Description générée automatiquement">
            <a:extLst>
              <a:ext uri="{FF2B5EF4-FFF2-40B4-BE49-F238E27FC236}">
                <a16:creationId xmlns:a16="http://schemas.microsoft.com/office/drawing/2014/main" id="{66B97305-2ACF-474A-B4F9-F385633339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8471" y="4211391"/>
            <a:ext cx="3588665" cy="1826722"/>
          </a:xfrm>
          <a:prstGeom prst="rect">
            <a:avLst/>
          </a:prstGeom>
        </p:spPr>
      </p:pic>
    </p:spTree>
    <p:extLst>
      <p:ext uri="{BB962C8B-B14F-4D97-AF65-F5344CB8AC3E}">
        <p14:creationId xmlns:p14="http://schemas.microsoft.com/office/powerpoint/2010/main" val="241463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94946"/>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823153"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Production</a:t>
            </a:r>
          </a:p>
        </p:txBody>
      </p:sp>
      <p:sp>
        <p:nvSpPr>
          <p:cNvPr id="18" name="Platshållare för text 1">
            <a:extLst>
              <a:ext uri="{FF2B5EF4-FFF2-40B4-BE49-F238E27FC236}">
                <a16:creationId xmlns:a16="http://schemas.microsoft.com/office/drawing/2014/main" id="{0AA99B2D-9C78-420A-A344-FA29CD8E4050}"/>
              </a:ext>
            </a:extLst>
          </p:cNvPr>
          <p:cNvSpPr txBox="1">
            <a:spLocks/>
          </p:cNvSpPr>
          <p:nvPr/>
        </p:nvSpPr>
        <p:spPr>
          <a:xfrm>
            <a:off x="932421" y="4930918"/>
            <a:ext cx="3664979" cy="1323439"/>
          </a:xfrm>
          <a:prstGeom prst="rect">
            <a:avLst/>
          </a:prstGeom>
        </p:spPr>
        <p:txBody>
          <a:bodyPr vert="horz" lIns="0" tIns="0" rIns="0" bIns="0" rtlCol="0" anchor="t" anchorCtr="0">
            <a:normAutofit lnSpcReduction="10000"/>
          </a:bodyPr>
          <a:lstStyle>
            <a:lvl1pPr marL="0" indent="0" algn="ctr" defTabSz="914400" rtl="0" eaLnBrk="1" latinLnBrk="0" hangingPunct="1">
              <a:lnSpc>
                <a:spcPct val="114000"/>
              </a:lnSpc>
              <a:spcBef>
                <a:spcPts val="0"/>
              </a:spcBef>
              <a:buFont typeface="Arial" panose="020B0604020202020204" pitchFamily="34" charset="0"/>
              <a:buNone/>
              <a:defRPr sz="2000" b="1" kern="1200">
                <a:solidFill>
                  <a:schemeClr val="accent2"/>
                </a:solidFill>
                <a:latin typeface="+mn-lt"/>
                <a:ea typeface="+mn-ea"/>
                <a:cs typeface="+mn-cs"/>
              </a:defRPr>
            </a:lvl1pPr>
            <a:lvl2pPr marL="232200" indent="0" algn="l" defTabSz="914400" rtl="0" eaLnBrk="1" latinLnBrk="0" hangingPunct="1">
              <a:lnSpc>
                <a:spcPct val="100000"/>
              </a:lnSpc>
              <a:spcBef>
                <a:spcPts val="500"/>
              </a:spcBef>
              <a:buFont typeface="Arial" panose="020B0604020202020204" pitchFamily="34" charset="0"/>
              <a:buNone/>
              <a:defRPr sz="1800" kern="1200">
                <a:solidFill>
                  <a:schemeClr val="accent2"/>
                </a:solidFill>
                <a:latin typeface="+mn-lt"/>
                <a:ea typeface="+mn-ea"/>
                <a:cs typeface="+mn-cs"/>
              </a:defRPr>
            </a:lvl2pPr>
            <a:lvl3pPr marL="4626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3pPr>
            <a:lvl4pPr marL="6930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4pPr>
            <a:lvl5pPr marL="8874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4000"/>
              </a:lnSpc>
            </a:pPr>
            <a:r>
              <a:rPr lang="sv-SE" sz="1200" dirty="0">
                <a:solidFill>
                  <a:srgbClr val="333333"/>
                </a:solidFill>
              </a:rPr>
              <a:t>La production 2023 est estimée à 21.7 m m3³ </a:t>
            </a:r>
          </a:p>
          <a:p>
            <a:pPr>
              <a:lnSpc>
                <a:spcPct val="124000"/>
              </a:lnSpc>
            </a:pPr>
            <a:r>
              <a:rPr lang="sv-SE" sz="1200" dirty="0">
                <a:solidFill>
                  <a:srgbClr val="333333"/>
                </a:solidFill>
              </a:rPr>
              <a:t>(-6% vs 2022).</a:t>
            </a:r>
            <a:endParaRPr lang="en-US" sz="1200" dirty="0">
              <a:solidFill>
                <a:srgbClr val="333333"/>
              </a:solidFill>
            </a:endParaRPr>
          </a:p>
          <a:p>
            <a:endParaRPr lang="en-US" sz="900" dirty="0"/>
          </a:p>
          <a:p>
            <a:r>
              <a:rPr lang="en-US" sz="900" dirty="0"/>
              <a:t>La production Jan-Mars 2024 </a:t>
            </a:r>
            <a:r>
              <a:rPr lang="en-US" sz="900" dirty="0" err="1"/>
              <a:t>est</a:t>
            </a:r>
            <a:r>
              <a:rPr lang="en-US" sz="900" dirty="0"/>
              <a:t> à –3%.</a:t>
            </a:r>
          </a:p>
          <a:p>
            <a:endParaRPr lang="en-US" sz="900" dirty="0"/>
          </a:p>
          <a:p>
            <a:pPr>
              <a:lnSpc>
                <a:spcPct val="134000"/>
              </a:lnSpc>
            </a:pPr>
            <a:r>
              <a:rPr lang="sv-SE" sz="1200" dirty="0">
                <a:solidFill>
                  <a:srgbClr val="333333"/>
                </a:solidFill>
              </a:rPr>
              <a:t>La production en Mars 2024 est estimée </a:t>
            </a:r>
          </a:p>
          <a:p>
            <a:pPr>
              <a:lnSpc>
                <a:spcPct val="134000"/>
              </a:lnSpc>
            </a:pPr>
            <a:r>
              <a:rPr lang="sv-SE" sz="1200" dirty="0">
                <a:solidFill>
                  <a:srgbClr val="333333"/>
                </a:solidFill>
              </a:rPr>
              <a:t>à -11% vs 2023</a:t>
            </a:r>
            <a:endParaRPr lang="en-US" sz="1200" dirty="0">
              <a:solidFill>
                <a:srgbClr val="333333"/>
              </a:solidFill>
            </a:endParaRPr>
          </a:p>
          <a:p>
            <a:endParaRPr lang="en-US" sz="1600" dirty="0"/>
          </a:p>
        </p:txBody>
      </p:sp>
      <p:sp>
        <p:nvSpPr>
          <p:cNvPr id="22" name="Platshållare för text 1">
            <a:extLst>
              <a:ext uri="{FF2B5EF4-FFF2-40B4-BE49-F238E27FC236}">
                <a16:creationId xmlns:a16="http://schemas.microsoft.com/office/drawing/2014/main" id="{8D23326C-F846-4079-BD86-891F15C2779B}"/>
              </a:ext>
            </a:extLst>
          </p:cNvPr>
          <p:cNvSpPr txBox="1">
            <a:spLocks/>
          </p:cNvSpPr>
          <p:nvPr/>
        </p:nvSpPr>
        <p:spPr>
          <a:xfrm>
            <a:off x="5250636" y="4923989"/>
            <a:ext cx="2730782" cy="1061943"/>
          </a:xfrm>
          <a:prstGeom prst="rect">
            <a:avLst/>
          </a:prstGeom>
        </p:spPr>
        <p:txBody>
          <a:bodyPr vert="horz" lIns="0" tIns="0" rIns="0" bIns="0" rtlCol="0" anchor="t" anchorCtr="0">
            <a:normAutofit/>
          </a:bodyPr>
          <a:lstStyle>
            <a:lvl1pPr marL="0" indent="0" algn="ctr" defTabSz="914400" rtl="0" eaLnBrk="1" latinLnBrk="0" hangingPunct="1">
              <a:lnSpc>
                <a:spcPct val="114000"/>
              </a:lnSpc>
              <a:spcBef>
                <a:spcPts val="0"/>
              </a:spcBef>
              <a:buFont typeface="Arial" panose="020B0604020202020204" pitchFamily="34" charset="0"/>
              <a:buNone/>
              <a:defRPr sz="2000" b="1" kern="1200">
                <a:solidFill>
                  <a:schemeClr val="accent2"/>
                </a:solidFill>
                <a:latin typeface="+mn-lt"/>
                <a:ea typeface="+mn-ea"/>
                <a:cs typeface="+mn-cs"/>
              </a:defRPr>
            </a:lvl1pPr>
            <a:lvl2pPr marL="232200" indent="0" algn="l" defTabSz="914400" rtl="0" eaLnBrk="1" latinLnBrk="0" hangingPunct="1">
              <a:lnSpc>
                <a:spcPct val="100000"/>
              </a:lnSpc>
              <a:spcBef>
                <a:spcPts val="500"/>
              </a:spcBef>
              <a:buFont typeface="Arial" panose="020B0604020202020204" pitchFamily="34" charset="0"/>
              <a:buNone/>
              <a:defRPr sz="1800" kern="1200">
                <a:solidFill>
                  <a:schemeClr val="accent2"/>
                </a:solidFill>
                <a:latin typeface="+mn-lt"/>
                <a:ea typeface="+mn-ea"/>
                <a:cs typeface="+mn-cs"/>
              </a:defRPr>
            </a:lvl2pPr>
            <a:lvl3pPr marL="4626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3pPr>
            <a:lvl4pPr marL="6930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4pPr>
            <a:lvl5pPr marL="8874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1100" dirty="0">
                <a:solidFill>
                  <a:srgbClr val="333333"/>
                </a:solidFill>
              </a:rPr>
              <a:t>Jan-</a:t>
            </a:r>
            <a:r>
              <a:rPr lang="en-US" sz="1100" dirty="0" err="1">
                <a:solidFill>
                  <a:srgbClr val="333333"/>
                </a:solidFill>
              </a:rPr>
              <a:t>Fev</a:t>
            </a:r>
            <a:r>
              <a:rPr lang="en-US" sz="1100" dirty="0">
                <a:solidFill>
                  <a:srgbClr val="333333"/>
                </a:solidFill>
              </a:rPr>
              <a:t> –Total 8,2 m3 (+8%)</a:t>
            </a:r>
          </a:p>
          <a:p>
            <a:pPr>
              <a:lnSpc>
                <a:spcPct val="104000"/>
              </a:lnSpc>
            </a:pPr>
            <a:endParaRPr lang="en-US" sz="900" dirty="0"/>
          </a:p>
          <a:p>
            <a:pPr>
              <a:lnSpc>
                <a:spcPct val="104000"/>
              </a:lnSpc>
            </a:pPr>
            <a:r>
              <a:rPr lang="en-US" sz="900" dirty="0"/>
              <a:t>BC +4%, Est +10,%</a:t>
            </a:r>
          </a:p>
          <a:p>
            <a:pPr>
              <a:lnSpc>
                <a:spcPct val="104000"/>
              </a:lnSpc>
            </a:pPr>
            <a:endParaRPr lang="en-US" sz="900" dirty="0"/>
          </a:p>
          <a:p>
            <a:pPr>
              <a:lnSpc>
                <a:spcPct val="104000"/>
              </a:lnSpc>
            </a:pPr>
            <a:r>
              <a:rPr lang="en-US" sz="1100" dirty="0">
                <a:solidFill>
                  <a:srgbClr val="333333"/>
                </a:solidFill>
              </a:rPr>
              <a:t>Production </a:t>
            </a:r>
            <a:r>
              <a:rPr lang="en-US" sz="1100" dirty="0" err="1">
                <a:solidFill>
                  <a:srgbClr val="333333"/>
                </a:solidFill>
              </a:rPr>
              <a:t>en</a:t>
            </a:r>
            <a:r>
              <a:rPr lang="en-US" sz="1100" dirty="0">
                <a:solidFill>
                  <a:srgbClr val="333333"/>
                </a:solidFill>
              </a:rPr>
              <a:t> </a:t>
            </a:r>
            <a:r>
              <a:rPr lang="en-US" sz="1100" dirty="0" err="1">
                <a:solidFill>
                  <a:srgbClr val="333333"/>
                </a:solidFill>
              </a:rPr>
              <a:t>Février</a:t>
            </a:r>
            <a:r>
              <a:rPr lang="en-US" sz="1100" dirty="0">
                <a:solidFill>
                  <a:srgbClr val="333333"/>
                </a:solidFill>
              </a:rPr>
              <a:t> +11% vs 2023</a:t>
            </a:r>
          </a:p>
          <a:p>
            <a:endParaRPr lang="en-US" dirty="0"/>
          </a:p>
        </p:txBody>
      </p:sp>
      <p:sp>
        <p:nvSpPr>
          <p:cNvPr id="24" name="Platshållare för text 1">
            <a:extLst>
              <a:ext uri="{FF2B5EF4-FFF2-40B4-BE49-F238E27FC236}">
                <a16:creationId xmlns:a16="http://schemas.microsoft.com/office/drawing/2014/main" id="{03668004-2185-4E25-A03F-C9AD2741B8EC}"/>
              </a:ext>
            </a:extLst>
          </p:cNvPr>
          <p:cNvSpPr txBox="1">
            <a:spLocks/>
          </p:cNvSpPr>
          <p:nvPr/>
        </p:nvSpPr>
        <p:spPr>
          <a:xfrm>
            <a:off x="8711427" y="4930918"/>
            <a:ext cx="2659305" cy="961920"/>
          </a:xfrm>
          <a:prstGeom prst="rect">
            <a:avLst/>
          </a:prstGeom>
        </p:spPr>
        <p:txBody>
          <a:bodyPr vert="horz" lIns="0" tIns="0" rIns="0" bIns="0" rtlCol="0" anchor="t" anchorCtr="0">
            <a:normAutofit/>
          </a:bodyPr>
          <a:lstStyle>
            <a:lvl1pPr marL="0" indent="0" algn="ctr" defTabSz="914400" rtl="0" eaLnBrk="1" latinLnBrk="0" hangingPunct="1">
              <a:lnSpc>
                <a:spcPct val="114000"/>
              </a:lnSpc>
              <a:spcBef>
                <a:spcPts val="0"/>
              </a:spcBef>
              <a:buFont typeface="Arial" panose="020B0604020202020204" pitchFamily="34" charset="0"/>
              <a:buNone/>
              <a:defRPr sz="2000" b="1" kern="1200">
                <a:solidFill>
                  <a:schemeClr val="accent2"/>
                </a:solidFill>
                <a:latin typeface="+mn-lt"/>
                <a:ea typeface="+mn-ea"/>
                <a:cs typeface="+mn-cs"/>
              </a:defRPr>
            </a:lvl1pPr>
            <a:lvl2pPr marL="232200" indent="0" algn="l" defTabSz="914400" rtl="0" eaLnBrk="1" latinLnBrk="0" hangingPunct="1">
              <a:lnSpc>
                <a:spcPct val="100000"/>
              </a:lnSpc>
              <a:spcBef>
                <a:spcPts val="500"/>
              </a:spcBef>
              <a:buFont typeface="Arial" panose="020B0604020202020204" pitchFamily="34" charset="0"/>
              <a:buNone/>
              <a:defRPr sz="1800" kern="1200">
                <a:solidFill>
                  <a:schemeClr val="accent2"/>
                </a:solidFill>
                <a:latin typeface="+mn-lt"/>
                <a:ea typeface="+mn-ea"/>
                <a:cs typeface="+mn-cs"/>
              </a:defRPr>
            </a:lvl2pPr>
            <a:lvl3pPr marL="4626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3pPr>
            <a:lvl4pPr marL="6930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4pPr>
            <a:lvl5pPr marL="8874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1100" dirty="0">
                <a:solidFill>
                  <a:srgbClr val="333333"/>
                </a:solidFill>
              </a:rPr>
              <a:t>Jan-</a:t>
            </a:r>
            <a:r>
              <a:rPr lang="en-US" sz="1100" dirty="0" err="1">
                <a:solidFill>
                  <a:srgbClr val="333333"/>
                </a:solidFill>
              </a:rPr>
              <a:t>Fev</a:t>
            </a:r>
            <a:r>
              <a:rPr lang="en-US" sz="1100" dirty="0">
                <a:solidFill>
                  <a:srgbClr val="333333"/>
                </a:solidFill>
              </a:rPr>
              <a:t> total 13,4 m3 (-4,1%),</a:t>
            </a:r>
          </a:p>
          <a:p>
            <a:pPr>
              <a:lnSpc>
                <a:spcPct val="104000"/>
              </a:lnSpc>
            </a:pPr>
            <a:endParaRPr lang="en-US" sz="900" dirty="0"/>
          </a:p>
          <a:p>
            <a:pPr>
              <a:lnSpc>
                <a:spcPct val="104000"/>
              </a:lnSpc>
            </a:pPr>
            <a:r>
              <a:rPr lang="en-US" sz="900" dirty="0"/>
              <a:t>Production </a:t>
            </a:r>
            <a:r>
              <a:rPr lang="en-US" sz="900" dirty="0" err="1"/>
              <a:t>en</a:t>
            </a:r>
            <a:r>
              <a:rPr lang="en-US" sz="900" dirty="0"/>
              <a:t> </a:t>
            </a:r>
            <a:r>
              <a:rPr lang="en-US" sz="900" dirty="0" err="1"/>
              <a:t>Fevrier</a:t>
            </a:r>
            <a:r>
              <a:rPr lang="en-US" sz="900" dirty="0"/>
              <a:t> -6,6% vs 2023</a:t>
            </a:r>
          </a:p>
          <a:p>
            <a:pPr>
              <a:lnSpc>
                <a:spcPct val="104000"/>
              </a:lnSpc>
            </a:pPr>
            <a:endParaRPr lang="en-US" sz="900" dirty="0"/>
          </a:p>
          <a:p>
            <a:r>
              <a:rPr lang="fr-FR" sz="1100" dirty="0">
                <a:solidFill>
                  <a:srgbClr val="333333"/>
                </a:solidFill>
              </a:rPr>
              <a:t>+9.6% dans l’Ouest et -16.3% dans le Sud</a:t>
            </a:r>
            <a:endParaRPr lang="en-US" sz="1100" dirty="0">
              <a:solidFill>
                <a:srgbClr val="333333"/>
              </a:solidFill>
            </a:endParaRPr>
          </a:p>
        </p:txBody>
      </p:sp>
      <p:pic>
        <p:nvPicPr>
          <p:cNvPr id="6" name="Image 5">
            <a:extLst>
              <a:ext uri="{FF2B5EF4-FFF2-40B4-BE49-F238E27FC236}">
                <a16:creationId xmlns:a16="http://schemas.microsoft.com/office/drawing/2014/main" id="{3AD43619-6141-494C-ACE1-C42498985D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338" y="1905503"/>
            <a:ext cx="4127062" cy="2565471"/>
          </a:xfrm>
          <a:prstGeom prst="rect">
            <a:avLst/>
          </a:prstGeom>
        </p:spPr>
      </p:pic>
      <p:pic>
        <p:nvPicPr>
          <p:cNvPr id="10" name="Image 9">
            <a:extLst>
              <a:ext uri="{FF2B5EF4-FFF2-40B4-BE49-F238E27FC236}">
                <a16:creationId xmlns:a16="http://schemas.microsoft.com/office/drawing/2014/main" id="{04DC9ACB-1AB1-49FD-8991-D3E9DFA502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9634" y="1937637"/>
            <a:ext cx="3111784" cy="2535361"/>
          </a:xfrm>
          <a:prstGeom prst="rect">
            <a:avLst/>
          </a:prstGeom>
        </p:spPr>
      </p:pic>
      <p:pic>
        <p:nvPicPr>
          <p:cNvPr id="12" name="Image 11">
            <a:extLst>
              <a:ext uri="{FF2B5EF4-FFF2-40B4-BE49-F238E27FC236}">
                <a16:creationId xmlns:a16="http://schemas.microsoft.com/office/drawing/2014/main" id="{4D50CB1B-E4EB-405B-B4EE-648213DB3D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41266" y="1910208"/>
            <a:ext cx="3204535" cy="2558984"/>
          </a:xfrm>
          <a:prstGeom prst="rect">
            <a:avLst/>
          </a:prstGeom>
        </p:spPr>
      </p:pic>
    </p:spTree>
    <p:extLst>
      <p:ext uri="{BB962C8B-B14F-4D97-AF65-F5344CB8AC3E}">
        <p14:creationId xmlns:p14="http://schemas.microsoft.com/office/powerpoint/2010/main" val="9708513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C18FE5-A3CA-4E4F-9363-4FBFADC44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F0D6B7A2-3DD0-0840-BFA1-2B30BBAACE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103" y="625642"/>
            <a:ext cx="3523793" cy="1801319"/>
          </a:xfrm>
          <a:prstGeom prst="rect">
            <a:avLst/>
          </a:prstGeom>
        </p:spPr>
      </p:pic>
      <p:sp>
        <p:nvSpPr>
          <p:cNvPr id="4" name="ZoneTexte 3">
            <a:extLst>
              <a:ext uri="{FF2B5EF4-FFF2-40B4-BE49-F238E27FC236}">
                <a16:creationId xmlns:a16="http://schemas.microsoft.com/office/drawing/2014/main" id="{995BD429-5C7E-9F47-9448-6105E06A6669}"/>
              </a:ext>
            </a:extLst>
          </p:cNvPr>
          <p:cNvSpPr txBox="1"/>
          <p:nvPr/>
        </p:nvSpPr>
        <p:spPr>
          <a:xfrm>
            <a:off x="280576" y="3213162"/>
            <a:ext cx="3667053" cy="1431161"/>
          </a:xfrm>
          <a:prstGeom prst="rect">
            <a:avLst/>
          </a:prstGeom>
          <a:noFill/>
          <a:ln>
            <a:noFill/>
          </a:ln>
        </p:spPr>
        <p:txBody>
          <a:bodyPr wrap="square" rtlCol="0">
            <a:spAutoFit/>
          </a:bodyPr>
          <a:lstStyle/>
          <a:p>
            <a:pPr algn="ctr"/>
            <a:r>
              <a:rPr lang="fr-FR" b="1" dirty="0">
                <a:solidFill>
                  <a:srgbClr val="255851"/>
                </a:solidFill>
                <a:latin typeface="Poppins SemiBold" pitchFamily="2" charset="77"/>
                <a:cs typeface="Poppins SemiBold" pitchFamily="2" charset="77"/>
              </a:rPr>
              <a:t>Arnaud HETROIT</a:t>
            </a:r>
          </a:p>
          <a:p>
            <a:pPr algn="ctr"/>
            <a:r>
              <a:rPr lang="fr-FR" sz="1500" dirty="0">
                <a:solidFill>
                  <a:schemeClr val="bg1"/>
                </a:solidFill>
                <a:latin typeface="Poppins" pitchFamily="2" charset="77"/>
                <a:cs typeface="Poppins" pitchFamily="2" charset="77"/>
              </a:rPr>
              <a:t>Directeur</a:t>
            </a:r>
          </a:p>
          <a:p>
            <a:pPr algn="ctr"/>
            <a:endParaRPr lang="fr-FR" sz="1500" dirty="0">
              <a:solidFill>
                <a:schemeClr val="bg1"/>
              </a:solidFill>
              <a:latin typeface="Poppins" pitchFamily="2" charset="77"/>
              <a:cs typeface="Poppins" pitchFamily="2" charset="77"/>
            </a:endParaRPr>
          </a:p>
          <a:p>
            <a:pPr algn="ctr"/>
            <a:r>
              <a:rPr lang="fr-FR" sz="1400" dirty="0">
                <a:solidFill>
                  <a:srgbClr val="255851"/>
                </a:solidFill>
                <a:latin typeface="Poppins Light" pitchFamily="2" charset="77"/>
                <a:cs typeface="Poppins Light" pitchFamily="2" charset="77"/>
              </a:rPr>
              <a:t>+33(</a:t>
            </a:r>
            <a:r>
              <a:rPr lang="fr-FR" sz="1400" b="1" dirty="0">
                <a:solidFill>
                  <a:schemeClr val="bg1"/>
                </a:solidFill>
                <a:latin typeface="Poppins SemiBold" pitchFamily="2" charset="77"/>
                <a:cs typeface="Poppins SemiBold" pitchFamily="2" charset="77"/>
              </a:rPr>
              <a:t>0</a:t>
            </a:r>
            <a:r>
              <a:rPr lang="fr-FR" sz="1400" dirty="0">
                <a:solidFill>
                  <a:srgbClr val="255851"/>
                </a:solidFill>
                <a:latin typeface="Poppins Light" pitchFamily="2" charset="77"/>
                <a:cs typeface="Poppins Light" pitchFamily="2" charset="77"/>
              </a:rPr>
              <a:t>)</a:t>
            </a:r>
            <a:r>
              <a:rPr lang="fr-FR" sz="1400" b="1" dirty="0">
                <a:solidFill>
                  <a:schemeClr val="bg1"/>
                </a:solidFill>
                <a:latin typeface="Poppins SemiBold" pitchFamily="2" charset="77"/>
                <a:cs typeface="Poppins Light" pitchFamily="2" charset="77"/>
              </a:rPr>
              <a:t>6</a:t>
            </a:r>
            <a:r>
              <a:rPr lang="fr-FR" sz="1400" b="1" dirty="0">
                <a:solidFill>
                  <a:srgbClr val="255851"/>
                </a:solidFill>
                <a:latin typeface="Poppins SemiBold" pitchFamily="2" charset="77"/>
                <a:cs typeface="Poppins Light" pitchFamily="2" charset="77"/>
              </a:rPr>
              <a:t> </a:t>
            </a:r>
            <a:r>
              <a:rPr lang="fr-FR" sz="1400" b="1" dirty="0">
                <a:solidFill>
                  <a:schemeClr val="bg1"/>
                </a:solidFill>
                <a:latin typeface="Poppins SemiBold" pitchFamily="2" charset="77"/>
              </a:rPr>
              <a:t>08 07 49 94</a:t>
            </a:r>
          </a:p>
          <a:p>
            <a:pPr algn="ctr"/>
            <a:r>
              <a:rPr lang="fr-FR" sz="1100" dirty="0">
                <a:solidFill>
                  <a:schemeClr val="bg1"/>
                </a:solidFill>
                <a:latin typeface="Poppins Light" pitchFamily="2" charset="77"/>
                <a:cs typeface="Poppins Light" pitchFamily="2" charset="77"/>
              </a:rPr>
              <a:t>direction@lecommercedubois.fr</a:t>
            </a:r>
          </a:p>
          <a:p>
            <a:pPr algn="ctr"/>
            <a:r>
              <a:rPr lang="fr-FR" sz="1400" dirty="0">
                <a:solidFill>
                  <a:schemeClr val="bg1"/>
                </a:solidFill>
                <a:latin typeface="Poppins" pitchFamily="2" charset="77"/>
                <a:cs typeface="Poppins" pitchFamily="2" charset="77"/>
              </a:rPr>
              <a:t>	</a:t>
            </a:r>
          </a:p>
        </p:txBody>
      </p:sp>
      <p:sp>
        <p:nvSpPr>
          <p:cNvPr id="5" name="ZoneTexte 4">
            <a:extLst>
              <a:ext uri="{FF2B5EF4-FFF2-40B4-BE49-F238E27FC236}">
                <a16:creationId xmlns:a16="http://schemas.microsoft.com/office/drawing/2014/main" id="{30C36658-D2F2-BC4F-A496-8EB2DB29BF8B}"/>
              </a:ext>
            </a:extLst>
          </p:cNvPr>
          <p:cNvSpPr txBox="1"/>
          <p:nvPr/>
        </p:nvSpPr>
        <p:spPr>
          <a:xfrm>
            <a:off x="0" y="4938291"/>
            <a:ext cx="12192000" cy="1492716"/>
          </a:xfrm>
          <a:prstGeom prst="rect">
            <a:avLst/>
          </a:prstGeom>
          <a:noFill/>
        </p:spPr>
        <p:txBody>
          <a:bodyPr wrap="square" rtlCol="0">
            <a:spAutoFit/>
          </a:bodyPr>
          <a:lstStyle/>
          <a:p>
            <a:pPr algn="ctr"/>
            <a:endParaRPr lang="fr-FR" sz="1300" dirty="0">
              <a:solidFill>
                <a:schemeClr val="bg1"/>
              </a:solidFill>
              <a:latin typeface="Poppins Light" pitchFamily="2" charset="77"/>
              <a:cs typeface="Poppins Light" pitchFamily="2" charset="77"/>
            </a:endParaRPr>
          </a:p>
          <a:p>
            <a:pPr algn="ctr"/>
            <a:r>
              <a:rPr lang="fr-FR" sz="1600" dirty="0">
                <a:solidFill>
                  <a:schemeClr val="bg1"/>
                </a:solidFill>
                <a:latin typeface="Poppins Light" pitchFamily="2" charset="77"/>
                <a:cs typeface="Poppins Light" pitchFamily="2" charset="77"/>
                <a:hlinkClick r:id="rId5"/>
              </a:rPr>
              <a:t>www.lecommercedubois.org</a:t>
            </a:r>
            <a:endParaRPr lang="fr-FR" sz="1600" dirty="0">
              <a:solidFill>
                <a:schemeClr val="bg1"/>
              </a:solidFill>
              <a:latin typeface="Poppins Light" pitchFamily="2" charset="77"/>
              <a:cs typeface="Poppins Light" pitchFamily="2" charset="77"/>
            </a:endParaRPr>
          </a:p>
          <a:p>
            <a:pPr algn="ctr"/>
            <a:r>
              <a:rPr lang="fr-FR" sz="1600" dirty="0">
                <a:solidFill>
                  <a:srgbClr val="255851"/>
                </a:solidFill>
                <a:latin typeface="Poppins Light" pitchFamily="2" charset="77"/>
                <a:cs typeface="Poppins Light" pitchFamily="2" charset="77"/>
              </a:rPr>
              <a:t>+33(</a:t>
            </a:r>
            <a:r>
              <a:rPr lang="fr-FR" sz="1600" b="1" dirty="0">
                <a:solidFill>
                  <a:schemeClr val="bg1"/>
                </a:solidFill>
                <a:latin typeface="Poppins SemiBold" pitchFamily="2" charset="77"/>
                <a:cs typeface="Poppins SemiBold" pitchFamily="2" charset="77"/>
              </a:rPr>
              <a:t>0</a:t>
            </a:r>
            <a:r>
              <a:rPr lang="fr-FR" sz="1600" dirty="0">
                <a:solidFill>
                  <a:srgbClr val="255851"/>
                </a:solidFill>
                <a:latin typeface="Poppins Light" pitchFamily="2" charset="77"/>
                <a:cs typeface="Poppins Light" pitchFamily="2" charset="77"/>
              </a:rPr>
              <a:t>)</a:t>
            </a:r>
            <a:r>
              <a:rPr lang="fr-FR" sz="1600" b="1" dirty="0">
                <a:solidFill>
                  <a:schemeClr val="bg1"/>
                </a:solidFill>
                <a:latin typeface="Poppins SemiBold" pitchFamily="2" charset="77"/>
                <a:cs typeface="Poppins SemiBold" pitchFamily="2" charset="77"/>
              </a:rPr>
              <a:t>1</a:t>
            </a:r>
            <a:r>
              <a:rPr lang="fr-FR" sz="1600" b="1" dirty="0">
                <a:latin typeface="Poppins SemiBold" pitchFamily="2" charset="77"/>
                <a:cs typeface="Poppins SemiBold" pitchFamily="2" charset="77"/>
              </a:rPr>
              <a:t> </a:t>
            </a:r>
            <a:r>
              <a:rPr lang="fr-FR" sz="1600" b="1" dirty="0">
                <a:solidFill>
                  <a:schemeClr val="bg1"/>
                </a:solidFill>
                <a:latin typeface="Poppins SemiBold" pitchFamily="2" charset="77"/>
                <a:cs typeface="Poppins SemiBold" pitchFamily="2" charset="77"/>
              </a:rPr>
              <a:t>43 94 73 50</a:t>
            </a:r>
            <a:endParaRPr lang="fr-FR" sz="1600" dirty="0">
              <a:solidFill>
                <a:schemeClr val="bg1"/>
              </a:solidFill>
              <a:latin typeface="Poppins Light" pitchFamily="2" charset="77"/>
              <a:cs typeface="Poppins Light" pitchFamily="2" charset="77"/>
            </a:endParaRPr>
          </a:p>
          <a:p>
            <a:pPr algn="ctr"/>
            <a:r>
              <a:rPr lang="fr-FR" sz="1600" dirty="0">
                <a:solidFill>
                  <a:schemeClr val="bg1"/>
                </a:solidFill>
                <a:latin typeface="Poppins Light" pitchFamily="2" charset="77"/>
                <a:cs typeface="Poppins Light" pitchFamily="2" charset="77"/>
              </a:rPr>
              <a:t>Jardin Tropical, 45 bis, avenue de la Belle Gabrielle,</a:t>
            </a:r>
          </a:p>
          <a:p>
            <a:pPr algn="ctr"/>
            <a:r>
              <a:rPr lang="fr-FR" sz="1600" dirty="0">
                <a:solidFill>
                  <a:schemeClr val="bg1"/>
                </a:solidFill>
                <a:latin typeface="Poppins Light" pitchFamily="2" charset="77"/>
                <a:cs typeface="Poppins Light" pitchFamily="2" charset="77"/>
              </a:rPr>
              <a:t>94736 Nogent-sur-Marne</a:t>
            </a:r>
          </a:p>
          <a:p>
            <a:pPr algn="ctr"/>
            <a:endParaRPr lang="fr-FR" sz="1400" b="1" dirty="0">
              <a:latin typeface="Poppins SemiBold" pitchFamily="2" charset="77"/>
              <a:cs typeface="Poppins SemiBold" pitchFamily="2" charset="77"/>
            </a:endParaRPr>
          </a:p>
        </p:txBody>
      </p:sp>
      <p:sp>
        <p:nvSpPr>
          <p:cNvPr id="8" name="ZoneTexte 7">
            <a:extLst>
              <a:ext uri="{FF2B5EF4-FFF2-40B4-BE49-F238E27FC236}">
                <a16:creationId xmlns:a16="http://schemas.microsoft.com/office/drawing/2014/main" id="{599B94A1-2EBD-4F3C-AEE4-67DF7A3811FC}"/>
              </a:ext>
            </a:extLst>
          </p:cNvPr>
          <p:cNvSpPr txBox="1"/>
          <p:nvPr/>
        </p:nvSpPr>
        <p:spPr>
          <a:xfrm>
            <a:off x="-56646" y="2610373"/>
            <a:ext cx="11875506" cy="369332"/>
          </a:xfrm>
          <a:prstGeom prst="rect">
            <a:avLst/>
          </a:prstGeom>
          <a:noFill/>
        </p:spPr>
        <p:txBody>
          <a:bodyPr wrap="square">
            <a:spAutoFit/>
          </a:bodyPr>
          <a:lstStyle/>
          <a:p>
            <a:pPr algn="ctr"/>
            <a:r>
              <a:rPr lang="fr-FR" sz="1800" b="1" dirty="0">
                <a:solidFill>
                  <a:srgbClr val="255851"/>
                </a:solidFill>
                <a:latin typeface="Poppins" pitchFamily="2" charset="77"/>
                <a:cs typeface="Poppins" pitchFamily="2" charset="77"/>
              </a:rPr>
              <a:t>Contacts :</a:t>
            </a:r>
            <a:endParaRPr lang="fr-FR" sz="1800" b="1" dirty="0">
              <a:solidFill>
                <a:schemeClr val="bg1"/>
              </a:solidFill>
              <a:latin typeface="Poppins" pitchFamily="2" charset="77"/>
              <a:cs typeface="Poppins" pitchFamily="2" charset="77"/>
            </a:endParaRPr>
          </a:p>
        </p:txBody>
      </p:sp>
      <p:sp>
        <p:nvSpPr>
          <p:cNvPr id="9" name="ZoneTexte 8">
            <a:extLst>
              <a:ext uri="{FF2B5EF4-FFF2-40B4-BE49-F238E27FC236}">
                <a16:creationId xmlns:a16="http://schemas.microsoft.com/office/drawing/2014/main" id="{15FD835C-700F-42BD-9406-A3B521A45053}"/>
              </a:ext>
            </a:extLst>
          </p:cNvPr>
          <p:cNvSpPr txBox="1"/>
          <p:nvPr/>
        </p:nvSpPr>
        <p:spPr>
          <a:xfrm>
            <a:off x="4047581" y="3208991"/>
            <a:ext cx="3667053" cy="1261884"/>
          </a:xfrm>
          <a:prstGeom prst="rect">
            <a:avLst/>
          </a:prstGeom>
          <a:noFill/>
          <a:ln>
            <a:noFill/>
          </a:ln>
        </p:spPr>
        <p:txBody>
          <a:bodyPr wrap="square" rtlCol="0">
            <a:spAutoFit/>
          </a:bodyPr>
          <a:lstStyle/>
          <a:p>
            <a:pPr algn="ctr"/>
            <a:r>
              <a:rPr lang="fr-FR" b="1" dirty="0">
                <a:solidFill>
                  <a:srgbClr val="255851"/>
                </a:solidFill>
                <a:latin typeface="Poppins SemiBold" pitchFamily="2" charset="77"/>
                <a:cs typeface="Poppins SemiBold" pitchFamily="2" charset="77"/>
              </a:rPr>
              <a:t>Alessandra NÉGRI</a:t>
            </a:r>
          </a:p>
          <a:p>
            <a:pPr algn="ctr"/>
            <a:r>
              <a:rPr lang="fr-FR" sz="1500" dirty="0">
                <a:solidFill>
                  <a:schemeClr val="bg1"/>
                </a:solidFill>
                <a:latin typeface="Poppins" pitchFamily="2" charset="77"/>
              </a:rPr>
              <a:t>Responsable marchés et RSE</a:t>
            </a:r>
          </a:p>
          <a:p>
            <a:pPr algn="ctr"/>
            <a:endParaRPr lang="fr-FR" sz="1500" dirty="0">
              <a:solidFill>
                <a:schemeClr val="bg1"/>
              </a:solidFill>
              <a:latin typeface="Poppins" pitchFamily="2" charset="77"/>
              <a:cs typeface="Poppins" pitchFamily="2" charset="77"/>
            </a:endParaRPr>
          </a:p>
          <a:p>
            <a:pPr algn="ctr"/>
            <a:r>
              <a:rPr lang="fr-FR" sz="1400" dirty="0">
                <a:solidFill>
                  <a:srgbClr val="255851"/>
                </a:solidFill>
                <a:latin typeface="Poppins Light" pitchFamily="2" charset="77"/>
                <a:cs typeface="Poppins Light" pitchFamily="2" charset="77"/>
              </a:rPr>
              <a:t>+33(</a:t>
            </a:r>
            <a:r>
              <a:rPr lang="fr-FR" sz="1400" b="1" dirty="0">
                <a:solidFill>
                  <a:schemeClr val="bg1"/>
                </a:solidFill>
                <a:latin typeface="Poppins SemiBold" pitchFamily="2" charset="77"/>
                <a:cs typeface="Poppins SemiBold" pitchFamily="2" charset="77"/>
              </a:rPr>
              <a:t>0</a:t>
            </a:r>
            <a:r>
              <a:rPr lang="fr-FR" sz="1400" dirty="0">
                <a:solidFill>
                  <a:srgbClr val="255851"/>
                </a:solidFill>
                <a:latin typeface="Poppins Light" pitchFamily="2" charset="77"/>
                <a:cs typeface="Poppins Light" pitchFamily="2" charset="77"/>
              </a:rPr>
              <a:t>)</a:t>
            </a:r>
            <a:r>
              <a:rPr lang="fr-FR" sz="1400" b="1" dirty="0">
                <a:solidFill>
                  <a:schemeClr val="bg1"/>
                </a:solidFill>
                <a:latin typeface="Poppins SemiBold" pitchFamily="2" charset="77"/>
                <a:cs typeface="Poppins SemiBold" pitchFamily="2" charset="77"/>
              </a:rPr>
              <a:t>7</a:t>
            </a:r>
            <a:r>
              <a:rPr lang="fr-FR" sz="1400" b="1" dirty="0">
                <a:solidFill>
                  <a:srgbClr val="255851"/>
                </a:solidFill>
                <a:latin typeface="Poppins SemiBold" pitchFamily="2" charset="77"/>
                <a:cs typeface="Poppins SemiBold" pitchFamily="2" charset="77"/>
              </a:rPr>
              <a:t> </a:t>
            </a:r>
            <a:r>
              <a:rPr lang="fr-FR" sz="1400" b="1" dirty="0">
                <a:solidFill>
                  <a:schemeClr val="bg1"/>
                </a:solidFill>
                <a:latin typeface="Poppins SemiBold" pitchFamily="2" charset="77"/>
              </a:rPr>
              <a:t>49 14 83 81</a:t>
            </a:r>
          </a:p>
          <a:p>
            <a:pPr algn="ctr"/>
            <a:r>
              <a:rPr lang="fr-FR" sz="1100" dirty="0">
                <a:solidFill>
                  <a:schemeClr val="bg1"/>
                </a:solidFill>
                <a:latin typeface="Poppins Light" pitchFamily="2" charset="77"/>
              </a:rPr>
              <a:t>a.negri@lecommercedubois.fr</a:t>
            </a:r>
            <a:r>
              <a:rPr lang="fr-FR" sz="1400" dirty="0">
                <a:solidFill>
                  <a:schemeClr val="bg1"/>
                </a:solidFill>
                <a:latin typeface="Poppins" pitchFamily="2" charset="77"/>
                <a:cs typeface="Poppins" pitchFamily="2" charset="77"/>
              </a:rPr>
              <a:t>	</a:t>
            </a:r>
          </a:p>
        </p:txBody>
      </p:sp>
      <p:sp>
        <p:nvSpPr>
          <p:cNvPr id="10" name="ZoneTexte 9">
            <a:extLst>
              <a:ext uri="{FF2B5EF4-FFF2-40B4-BE49-F238E27FC236}">
                <a16:creationId xmlns:a16="http://schemas.microsoft.com/office/drawing/2014/main" id="{E34AFB0B-E971-4CA8-97B7-616388ECE90B}"/>
              </a:ext>
            </a:extLst>
          </p:cNvPr>
          <p:cNvSpPr txBox="1"/>
          <p:nvPr/>
        </p:nvSpPr>
        <p:spPr>
          <a:xfrm>
            <a:off x="7814586" y="3208990"/>
            <a:ext cx="3667053" cy="1261884"/>
          </a:xfrm>
          <a:prstGeom prst="rect">
            <a:avLst/>
          </a:prstGeom>
          <a:noFill/>
          <a:ln>
            <a:noFill/>
          </a:ln>
        </p:spPr>
        <p:txBody>
          <a:bodyPr wrap="square" rtlCol="0">
            <a:spAutoFit/>
          </a:bodyPr>
          <a:lstStyle/>
          <a:p>
            <a:pPr algn="ctr"/>
            <a:r>
              <a:rPr lang="fr-FR" b="1" dirty="0">
                <a:solidFill>
                  <a:srgbClr val="255851"/>
                </a:solidFill>
                <a:latin typeface="Poppins SemiBold" pitchFamily="2" charset="77"/>
                <a:cs typeface="Poppins SemiBold" pitchFamily="2" charset="77"/>
              </a:rPr>
              <a:t>Justine JOBBÉ-DUVAL</a:t>
            </a:r>
          </a:p>
          <a:p>
            <a:pPr algn="ctr"/>
            <a:r>
              <a:rPr lang="fr-FR" sz="1500" dirty="0">
                <a:solidFill>
                  <a:schemeClr val="bg1"/>
                </a:solidFill>
                <a:latin typeface="Poppins" pitchFamily="2" charset="77"/>
                <a:cs typeface="Poppins" pitchFamily="2" charset="77"/>
              </a:rPr>
              <a:t>Chargée de communication</a:t>
            </a:r>
          </a:p>
          <a:p>
            <a:pPr algn="ctr"/>
            <a:endParaRPr lang="fr-FR" sz="1500" dirty="0">
              <a:solidFill>
                <a:schemeClr val="bg1"/>
              </a:solidFill>
              <a:latin typeface="Poppins" pitchFamily="2" charset="77"/>
              <a:cs typeface="Poppins" pitchFamily="2" charset="77"/>
            </a:endParaRPr>
          </a:p>
          <a:p>
            <a:pPr algn="ctr"/>
            <a:r>
              <a:rPr lang="fr-FR" sz="1400" dirty="0">
                <a:solidFill>
                  <a:srgbClr val="255851"/>
                </a:solidFill>
                <a:latin typeface="Poppins Light" pitchFamily="2" charset="77"/>
                <a:cs typeface="Poppins Light" pitchFamily="2" charset="77"/>
              </a:rPr>
              <a:t>+33(</a:t>
            </a:r>
            <a:r>
              <a:rPr lang="fr-FR" sz="1400" b="1" dirty="0">
                <a:solidFill>
                  <a:schemeClr val="bg1"/>
                </a:solidFill>
                <a:latin typeface="Poppins SemiBold" pitchFamily="2" charset="77"/>
                <a:cs typeface="Poppins SemiBold" pitchFamily="2" charset="77"/>
              </a:rPr>
              <a:t>0</a:t>
            </a:r>
            <a:r>
              <a:rPr lang="fr-FR" sz="1400" dirty="0">
                <a:solidFill>
                  <a:srgbClr val="255851"/>
                </a:solidFill>
                <a:latin typeface="Poppins Light" pitchFamily="2" charset="77"/>
                <a:cs typeface="Poppins Light" pitchFamily="2" charset="77"/>
              </a:rPr>
              <a:t>)</a:t>
            </a:r>
            <a:r>
              <a:rPr lang="fr-FR" sz="1400" b="1" dirty="0">
                <a:solidFill>
                  <a:schemeClr val="bg1"/>
                </a:solidFill>
                <a:latin typeface="Poppins SemiBold" pitchFamily="2" charset="77"/>
                <a:cs typeface="Poppins SemiBold" pitchFamily="2" charset="77"/>
              </a:rPr>
              <a:t>7</a:t>
            </a:r>
            <a:r>
              <a:rPr lang="fr-FR" sz="1400" b="1" dirty="0">
                <a:solidFill>
                  <a:srgbClr val="255851"/>
                </a:solidFill>
                <a:latin typeface="Poppins SemiBold" pitchFamily="2" charset="77"/>
                <a:cs typeface="Poppins SemiBold" pitchFamily="2" charset="77"/>
              </a:rPr>
              <a:t> </a:t>
            </a:r>
            <a:r>
              <a:rPr lang="fr-FR" sz="1400" b="1" dirty="0">
                <a:solidFill>
                  <a:schemeClr val="bg1"/>
                </a:solidFill>
                <a:latin typeface="Poppins SemiBold" pitchFamily="2" charset="77"/>
                <a:cs typeface="Poppins SemiBold" pitchFamily="2" charset="77"/>
              </a:rPr>
              <a:t>83 34 66 48</a:t>
            </a:r>
          </a:p>
          <a:p>
            <a:pPr algn="ctr"/>
            <a:r>
              <a:rPr lang="fr-FR" sz="1100" dirty="0">
                <a:solidFill>
                  <a:schemeClr val="bg1"/>
                </a:solidFill>
                <a:latin typeface="Poppins Light" pitchFamily="2" charset="77"/>
                <a:cs typeface="Poppins Light" pitchFamily="2" charset="77"/>
              </a:rPr>
              <a:t>communication@lecommercedubois.fr</a:t>
            </a:r>
            <a:r>
              <a:rPr lang="fr-FR" sz="1400" dirty="0">
                <a:solidFill>
                  <a:schemeClr val="bg1"/>
                </a:solidFill>
                <a:latin typeface="Poppins" pitchFamily="2" charset="77"/>
                <a:cs typeface="Poppins" pitchFamily="2" charset="77"/>
              </a:rPr>
              <a:t>	</a:t>
            </a:r>
          </a:p>
        </p:txBody>
      </p:sp>
    </p:spTree>
    <p:extLst>
      <p:ext uri="{BB962C8B-B14F-4D97-AF65-F5344CB8AC3E}">
        <p14:creationId xmlns:p14="http://schemas.microsoft.com/office/powerpoint/2010/main" val="1823981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823153"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Stock</a:t>
            </a:r>
            <a:endParaRPr lang="fr-FR" sz="2400" b="1" dirty="0">
              <a:solidFill>
                <a:prstClr val="black"/>
              </a:solidFill>
              <a:highlight>
                <a:srgbClr val="FFFF00"/>
              </a:highlight>
              <a:latin typeface="Poppins"/>
              <a:ea typeface="Cambria Math" panose="02040503050406030204" pitchFamily="18" charset="0"/>
            </a:endParaRPr>
          </a:p>
        </p:txBody>
      </p:sp>
      <p:sp>
        <p:nvSpPr>
          <p:cNvPr id="9" name="Platshållare för innehåll 4">
            <a:extLst>
              <a:ext uri="{FF2B5EF4-FFF2-40B4-BE49-F238E27FC236}">
                <a16:creationId xmlns:a16="http://schemas.microsoft.com/office/drawing/2014/main" id="{97791043-B07A-429C-85FC-853740997327}"/>
              </a:ext>
            </a:extLst>
          </p:cNvPr>
          <p:cNvSpPr txBox="1">
            <a:spLocks/>
          </p:cNvSpPr>
          <p:nvPr/>
        </p:nvSpPr>
        <p:spPr>
          <a:xfrm>
            <a:off x="300798" y="4761572"/>
            <a:ext cx="3501610" cy="1960998"/>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GB" sz="1200" u="sng" dirty="0" err="1"/>
              <a:t>Suède</a:t>
            </a:r>
            <a:endParaRPr lang="en-GB" sz="1200" u="sng" dirty="0"/>
          </a:p>
          <a:p>
            <a:pPr lvl="1"/>
            <a:r>
              <a:rPr lang="en-GB" sz="1100" dirty="0"/>
              <a:t>RW </a:t>
            </a:r>
            <a:r>
              <a:rPr lang="en-GB" sz="1100" dirty="0" err="1"/>
              <a:t>en</a:t>
            </a:r>
            <a:r>
              <a:rPr lang="en-GB" sz="1100" dirty="0"/>
              <a:t> mars +9% vs 2023 </a:t>
            </a:r>
          </a:p>
          <a:p>
            <a:pPr lvl="1"/>
            <a:r>
              <a:rPr lang="en-GB" sz="1100" dirty="0"/>
              <a:t>WW </a:t>
            </a:r>
            <a:r>
              <a:rPr lang="en-GB" sz="1100" dirty="0" err="1"/>
              <a:t>en</a:t>
            </a:r>
            <a:r>
              <a:rPr lang="en-GB" sz="1100" dirty="0"/>
              <a:t> mars -10% vs 2023</a:t>
            </a:r>
          </a:p>
          <a:p>
            <a:r>
              <a:rPr lang="en-GB" sz="1200" u="sng" dirty="0" err="1"/>
              <a:t>Finlande</a:t>
            </a:r>
            <a:endParaRPr lang="en-GB" sz="1200" u="sng" dirty="0"/>
          </a:p>
          <a:p>
            <a:pPr lvl="1"/>
            <a:r>
              <a:rPr lang="en-GB" sz="1100" dirty="0"/>
              <a:t>RW </a:t>
            </a:r>
            <a:r>
              <a:rPr lang="en-GB" sz="1100" dirty="0" err="1"/>
              <a:t>en</a:t>
            </a:r>
            <a:r>
              <a:rPr lang="en-GB" sz="1100" dirty="0"/>
              <a:t> mars -14% vs 2023 </a:t>
            </a:r>
          </a:p>
          <a:p>
            <a:pPr lvl="1"/>
            <a:r>
              <a:rPr lang="en-GB" sz="1100" dirty="0"/>
              <a:t>WW </a:t>
            </a:r>
            <a:r>
              <a:rPr lang="en-GB" sz="1100" dirty="0" err="1"/>
              <a:t>en</a:t>
            </a:r>
            <a:r>
              <a:rPr lang="en-GB" sz="1100" dirty="0"/>
              <a:t> mars -4% vs 2023</a:t>
            </a:r>
          </a:p>
        </p:txBody>
      </p:sp>
      <p:sp>
        <p:nvSpPr>
          <p:cNvPr id="17" name="Platshållare för innehåll 4">
            <a:extLst>
              <a:ext uri="{FF2B5EF4-FFF2-40B4-BE49-F238E27FC236}">
                <a16:creationId xmlns:a16="http://schemas.microsoft.com/office/drawing/2014/main" id="{454E0E6C-93E6-4A23-886D-CA48BB4B541F}"/>
              </a:ext>
            </a:extLst>
          </p:cNvPr>
          <p:cNvSpPr txBox="1">
            <a:spLocks/>
          </p:cNvSpPr>
          <p:nvPr/>
        </p:nvSpPr>
        <p:spPr>
          <a:xfrm>
            <a:off x="256416" y="5720309"/>
            <a:ext cx="5289549" cy="1404082"/>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GB" dirty="0"/>
          </a:p>
        </p:txBody>
      </p:sp>
      <p:pic>
        <p:nvPicPr>
          <p:cNvPr id="2050" name="Picture 2">
            <a:extLst>
              <a:ext uri="{FF2B5EF4-FFF2-40B4-BE49-F238E27FC236}">
                <a16:creationId xmlns:a16="http://schemas.microsoft.com/office/drawing/2014/main" id="{57C356F5-66DD-4C43-93F9-7AB052289F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5037" y="1740568"/>
            <a:ext cx="3405427" cy="20119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3490859-A883-419A-87A1-B7194D8412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5037" y="4087446"/>
            <a:ext cx="3405427" cy="205948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5FCABA01-EE53-43A7-AB1D-264FF7024CC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1053" y="1987289"/>
            <a:ext cx="3836466" cy="27742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DC41573D-0A30-4CAC-BA18-41B75FEDA46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01147" y="1545656"/>
            <a:ext cx="3579800" cy="25063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46169CB-8129-4F89-A4AC-7CDDA8F3979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01147" y="4152823"/>
            <a:ext cx="3579800" cy="212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55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730020"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Consommation Europe</a:t>
            </a:r>
            <a:endParaRPr lang="fr-FR" sz="2400" dirty="0">
              <a:solidFill>
                <a:prstClr val="black"/>
              </a:solidFill>
              <a:latin typeface="Poppins"/>
              <a:ea typeface="Cambria Math" panose="02040503050406030204" pitchFamily="18" charset="0"/>
            </a:endParaRPr>
          </a:p>
        </p:txBody>
      </p:sp>
      <p:sp>
        <p:nvSpPr>
          <p:cNvPr id="10" name="Platshållare för innehåll 4">
            <a:extLst>
              <a:ext uri="{FF2B5EF4-FFF2-40B4-BE49-F238E27FC236}">
                <a16:creationId xmlns:a16="http://schemas.microsoft.com/office/drawing/2014/main" id="{0578D159-5D6C-43CB-845F-567CE3D0CA64}"/>
              </a:ext>
            </a:extLst>
          </p:cNvPr>
          <p:cNvSpPr txBox="1">
            <a:spLocks/>
          </p:cNvSpPr>
          <p:nvPr/>
        </p:nvSpPr>
        <p:spPr>
          <a:xfrm>
            <a:off x="771525" y="2216419"/>
            <a:ext cx="4626587" cy="3791514"/>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fr-FR" sz="1400" dirty="0"/>
              <a:t>Construction EU27 se tient pour l’instant avec de grandes disparités:</a:t>
            </a:r>
          </a:p>
          <a:p>
            <a:pPr lvl="1">
              <a:buFont typeface="Wingdings" panose="05000000000000000000" pitchFamily="2" charset="2"/>
              <a:buChar char="ü"/>
            </a:pPr>
            <a:r>
              <a:rPr lang="fr-FR" sz="1400" dirty="0"/>
              <a:t>France et Allemagne très négatif</a:t>
            </a:r>
          </a:p>
          <a:p>
            <a:r>
              <a:rPr lang="fr-FR" sz="1400" dirty="0"/>
              <a:t>Indice de confiance de la Construction en Europe -7,6 en Avril</a:t>
            </a:r>
          </a:p>
          <a:p>
            <a:endParaRPr lang="fr-FR" sz="1400" dirty="0"/>
          </a:p>
          <a:p>
            <a:r>
              <a:rPr lang="fr-FR" sz="1400" dirty="0"/>
              <a:t>Stock faible sur de nombreux Marchés avec</a:t>
            </a:r>
          </a:p>
          <a:p>
            <a:pPr lvl="1"/>
            <a:r>
              <a:rPr lang="fr-FR" sz="1200" dirty="0"/>
              <a:t>une reprise des commandes de la GSB</a:t>
            </a:r>
          </a:p>
          <a:p>
            <a:pPr lvl="1"/>
            <a:r>
              <a:rPr lang="fr-FR" sz="1200" dirty="0"/>
              <a:t>le négoce très prudent achète ce qu’il vend</a:t>
            </a:r>
            <a:endParaRPr lang="fr-FR" sz="900" dirty="0"/>
          </a:p>
          <a:p>
            <a:endParaRPr lang="fr-FR" sz="3200" dirty="0"/>
          </a:p>
        </p:txBody>
      </p:sp>
      <p:pic>
        <p:nvPicPr>
          <p:cNvPr id="19" name="Bildobjekt 8">
            <a:extLst>
              <a:ext uri="{FF2B5EF4-FFF2-40B4-BE49-F238E27FC236}">
                <a16:creationId xmlns:a16="http://schemas.microsoft.com/office/drawing/2014/main" id="{72A2901B-D2CE-FD7B-02C2-556CE687B1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7358" y="1929628"/>
            <a:ext cx="3231005" cy="1975354"/>
          </a:xfrm>
          <a:prstGeom prst="rect">
            <a:avLst/>
          </a:prstGeom>
        </p:spPr>
      </p:pic>
      <p:pic>
        <p:nvPicPr>
          <p:cNvPr id="20" name="Bildobjekt 10">
            <a:extLst>
              <a:ext uri="{FF2B5EF4-FFF2-40B4-BE49-F238E27FC236}">
                <a16:creationId xmlns:a16="http://schemas.microsoft.com/office/drawing/2014/main" id="{ECD025AF-BC6F-4CC0-651C-F37BD54715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5473" y="4275185"/>
            <a:ext cx="3272890" cy="1975354"/>
          </a:xfrm>
          <a:prstGeom prst="rect">
            <a:avLst/>
          </a:prstGeom>
        </p:spPr>
      </p:pic>
      <p:pic>
        <p:nvPicPr>
          <p:cNvPr id="3" name="Image 2">
            <a:extLst>
              <a:ext uri="{FF2B5EF4-FFF2-40B4-BE49-F238E27FC236}">
                <a16:creationId xmlns:a16="http://schemas.microsoft.com/office/drawing/2014/main" id="{023A797C-027B-420F-835D-33CC4C1022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97959" y="1929628"/>
            <a:ext cx="3245225" cy="1975354"/>
          </a:xfrm>
          <a:prstGeom prst="rect">
            <a:avLst/>
          </a:prstGeom>
        </p:spPr>
      </p:pic>
      <p:pic>
        <p:nvPicPr>
          <p:cNvPr id="5" name="Image 4">
            <a:extLst>
              <a:ext uri="{FF2B5EF4-FFF2-40B4-BE49-F238E27FC236}">
                <a16:creationId xmlns:a16="http://schemas.microsoft.com/office/drawing/2014/main" id="{FFA7F864-D77F-4A53-9D25-B18CB30D9F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50588" y="4275185"/>
            <a:ext cx="3132409" cy="1975354"/>
          </a:xfrm>
          <a:prstGeom prst="rect">
            <a:avLst/>
          </a:prstGeom>
        </p:spPr>
      </p:pic>
    </p:spTree>
    <p:extLst>
      <p:ext uri="{BB962C8B-B14F-4D97-AF65-F5344CB8AC3E}">
        <p14:creationId xmlns:p14="http://schemas.microsoft.com/office/powerpoint/2010/main" val="333440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730020"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Consommation USA</a:t>
            </a:r>
            <a:endParaRPr lang="fr-FR" sz="2400" dirty="0">
              <a:solidFill>
                <a:prstClr val="black"/>
              </a:solidFill>
              <a:latin typeface="Poppins"/>
              <a:ea typeface="Cambria Math" panose="02040503050406030204" pitchFamily="18" charset="0"/>
            </a:endParaRPr>
          </a:p>
        </p:txBody>
      </p:sp>
      <p:pic>
        <p:nvPicPr>
          <p:cNvPr id="12" name="Bildobjekt 13">
            <a:extLst>
              <a:ext uri="{FF2B5EF4-FFF2-40B4-BE49-F238E27FC236}">
                <a16:creationId xmlns:a16="http://schemas.microsoft.com/office/drawing/2014/main" id="{1FB1466B-EBDA-6933-E02B-EE712F65E7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0564" y="1356033"/>
            <a:ext cx="4017214" cy="2501908"/>
          </a:xfrm>
          <a:prstGeom prst="rect">
            <a:avLst/>
          </a:prstGeom>
        </p:spPr>
      </p:pic>
      <p:pic>
        <p:nvPicPr>
          <p:cNvPr id="13" name="Bildobjekt 15">
            <a:extLst>
              <a:ext uri="{FF2B5EF4-FFF2-40B4-BE49-F238E27FC236}">
                <a16:creationId xmlns:a16="http://schemas.microsoft.com/office/drawing/2014/main" id="{306B9145-4400-7E1A-7D52-623E127351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3404" y="4072467"/>
            <a:ext cx="2901219" cy="2182288"/>
          </a:xfrm>
          <a:prstGeom prst="rect">
            <a:avLst/>
          </a:prstGeom>
        </p:spPr>
      </p:pic>
      <p:pic>
        <p:nvPicPr>
          <p:cNvPr id="15" name="Bildobjekt 19">
            <a:extLst>
              <a:ext uri="{FF2B5EF4-FFF2-40B4-BE49-F238E27FC236}">
                <a16:creationId xmlns:a16="http://schemas.microsoft.com/office/drawing/2014/main" id="{CD1983C9-2199-684D-288C-CD1D9D6DB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74240" y="4072467"/>
            <a:ext cx="3503538" cy="2182288"/>
          </a:xfrm>
          <a:prstGeom prst="rect">
            <a:avLst/>
          </a:prstGeom>
        </p:spPr>
      </p:pic>
      <p:sp>
        <p:nvSpPr>
          <p:cNvPr id="17" name="Platshållare för innehåll 4">
            <a:extLst>
              <a:ext uri="{FF2B5EF4-FFF2-40B4-BE49-F238E27FC236}">
                <a16:creationId xmlns:a16="http://schemas.microsoft.com/office/drawing/2014/main" id="{C4623728-963A-4453-B81A-E838CE68E904}"/>
              </a:ext>
            </a:extLst>
          </p:cNvPr>
          <p:cNvSpPr>
            <a:spLocks noGrp="1"/>
          </p:cNvSpPr>
          <p:nvPr/>
        </p:nvSpPr>
        <p:spPr>
          <a:xfrm>
            <a:off x="707861" y="2010591"/>
            <a:ext cx="6565005" cy="2688410"/>
          </a:xfrm>
          <a:prstGeom prst="rect">
            <a:avLst/>
          </a:prstGeom>
        </p:spPr>
        <p:txBody>
          <a:bodyPr vert="horz" lIns="0" tIns="0" rIns="0" bIns="0" rtlCol="0">
            <a:normAutofit lnSpcReduction="10000"/>
          </a:bodyPr>
          <a:lst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Démarrage de chantier sur la maison individuelle +18% en April 24 vs 23. Les permis +11,4% vs 23.</a:t>
            </a:r>
          </a:p>
          <a:p>
            <a:r>
              <a:rPr lang="fr-FR" sz="1800" i="1" dirty="0" err="1"/>
              <a:t>Forecast</a:t>
            </a:r>
            <a:r>
              <a:rPr lang="fr-FR" sz="1800" i="1" dirty="0"/>
              <a:t> positif pour la maison individuelle</a:t>
            </a:r>
            <a:r>
              <a:rPr lang="fr-FR" sz="1800" dirty="0"/>
              <a:t>, avec environ 1.016’ démarrage en 2024. </a:t>
            </a:r>
          </a:p>
          <a:p>
            <a:r>
              <a:rPr lang="fr-FR" sz="1800" dirty="0"/>
              <a:t>Par contre tassement de l’indice de confiance des constructeurs dû à des taux d’intérêts qui restent élevés</a:t>
            </a:r>
          </a:p>
          <a:p>
            <a:r>
              <a:rPr lang="fr-FR" sz="1800" dirty="0"/>
              <a:t>Prix du CLS reste à de niveaux bas</a:t>
            </a:r>
          </a:p>
        </p:txBody>
      </p:sp>
    </p:spTree>
    <p:extLst>
      <p:ext uri="{BB962C8B-B14F-4D97-AF65-F5344CB8AC3E}">
        <p14:creationId xmlns:p14="http://schemas.microsoft.com/office/powerpoint/2010/main" val="375138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730020"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Consommation Chine</a:t>
            </a:r>
            <a:endParaRPr lang="fr-FR" sz="2400" dirty="0">
              <a:solidFill>
                <a:prstClr val="black"/>
              </a:solidFill>
              <a:latin typeface="Poppins"/>
              <a:ea typeface="Cambria Math" panose="02040503050406030204" pitchFamily="18" charset="0"/>
            </a:endParaRPr>
          </a:p>
        </p:txBody>
      </p:sp>
      <p:sp>
        <p:nvSpPr>
          <p:cNvPr id="10" name="Platshållare för innehåll 4">
            <a:extLst>
              <a:ext uri="{FF2B5EF4-FFF2-40B4-BE49-F238E27FC236}">
                <a16:creationId xmlns:a16="http://schemas.microsoft.com/office/drawing/2014/main" id="{0578D159-5D6C-43CB-845F-567CE3D0CA64}"/>
              </a:ext>
            </a:extLst>
          </p:cNvPr>
          <p:cNvSpPr txBox="1">
            <a:spLocks/>
          </p:cNvSpPr>
          <p:nvPr/>
        </p:nvSpPr>
        <p:spPr>
          <a:xfrm>
            <a:off x="944207" y="2063618"/>
            <a:ext cx="3884967" cy="3651381"/>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GB" sz="1400" dirty="0"/>
              <a:t>Importations de </a:t>
            </a:r>
            <a:r>
              <a:rPr lang="en-GB" sz="1400" dirty="0" err="1"/>
              <a:t>résineux</a:t>
            </a:r>
            <a:r>
              <a:rPr lang="en-GB" sz="1400" dirty="0"/>
              <a:t> Jan-Mar 4,43 M m3 </a:t>
            </a:r>
          </a:p>
          <a:p>
            <a:pPr marL="0" indent="0">
              <a:buNone/>
            </a:pPr>
            <a:r>
              <a:rPr lang="en-GB" sz="1400" dirty="0"/>
              <a:t>(-2%). </a:t>
            </a:r>
          </a:p>
          <a:p>
            <a:pPr lvl="1"/>
            <a:r>
              <a:rPr lang="en-GB" sz="1200" dirty="0" err="1"/>
              <a:t>Russie</a:t>
            </a:r>
            <a:r>
              <a:rPr lang="en-GB" sz="1200" dirty="0"/>
              <a:t> </a:t>
            </a:r>
            <a:r>
              <a:rPr lang="en-GB" sz="1200" dirty="0" err="1"/>
              <a:t>augmente</a:t>
            </a:r>
            <a:r>
              <a:rPr lang="en-GB" sz="1200" dirty="0"/>
              <a:t> à 2,71 M m3 Jan-Mar (+5%).</a:t>
            </a:r>
          </a:p>
          <a:p>
            <a:pPr lvl="1"/>
            <a:r>
              <a:rPr lang="en-GB" sz="1200" dirty="0"/>
              <a:t>Finland </a:t>
            </a:r>
            <a:r>
              <a:rPr lang="en-GB" sz="1200" dirty="0" err="1"/>
              <a:t>baisse</a:t>
            </a:r>
            <a:r>
              <a:rPr lang="en-GB" sz="1200" dirty="0"/>
              <a:t> à 225 000 m3 Jan –Mar (-25%)</a:t>
            </a:r>
          </a:p>
          <a:p>
            <a:pPr lvl="1"/>
            <a:r>
              <a:rPr lang="en-GB" sz="1200" dirty="0" err="1"/>
              <a:t>Suède</a:t>
            </a:r>
            <a:r>
              <a:rPr lang="en-GB" sz="1200" dirty="0"/>
              <a:t> </a:t>
            </a:r>
            <a:r>
              <a:rPr lang="en-GB" sz="1200" dirty="0" err="1"/>
              <a:t>baisse</a:t>
            </a:r>
            <a:r>
              <a:rPr lang="en-GB" sz="1200" dirty="0"/>
              <a:t> à184 000 m3 Jan -Mar (-43%)</a:t>
            </a:r>
          </a:p>
          <a:p>
            <a:pPr lvl="1"/>
            <a:r>
              <a:rPr lang="en-GB" sz="1200" dirty="0" err="1"/>
              <a:t>Allemagne</a:t>
            </a:r>
            <a:r>
              <a:rPr lang="en-GB" sz="1200" dirty="0"/>
              <a:t> </a:t>
            </a:r>
            <a:r>
              <a:rPr lang="en-GB" sz="1200" dirty="0" err="1"/>
              <a:t>baisse</a:t>
            </a:r>
            <a:r>
              <a:rPr lang="en-GB" sz="1200" dirty="0"/>
              <a:t> à 179 00m3 (-38%), </a:t>
            </a:r>
          </a:p>
          <a:p>
            <a:endParaRPr lang="en-GB" sz="1400" dirty="0"/>
          </a:p>
          <a:p>
            <a:r>
              <a:rPr lang="en-GB" sz="1400" dirty="0"/>
              <a:t>Importation des grumes – Mar 6,2 M m3 (-8%)</a:t>
            </a:r>
          </a:p>
          <a:p>
            <a:pPr marL="0" indent="0">
              <a:buNone/>
            </a:pPr>
            <a:endParaRPr lang="en-GB" sz="1200" dirty="0"/>
          </a:p>
          <a:p>
            <a:r>
              <a:rPr lang="en-GB" sz="1400" dirty="0" err="1"/>
              <a:t>Démarrage</a:t>
            </a:r>
            <a:r>
              <a:rPr lang="en-GB" sz="1400" dirty="0"/>
              <a:t> dans le </a:t>
            </a:r>
            <a:r>
              <a:rPr lang="en-GB" sz="1400" dirty="0" err="1"/>
              <a:t>résidentiel</a:t>
            </a:r>
            <a:r>
              <a:rPr lang="en-GB" sz="1400" dirty="0"/>
              <a:t> -28,7% Jan-Mar. </a:t>
            </a:r>
          </a:p>
          <a:p>
            <a:r>
              <a:rPr lang="en-GB" sz="1400" dirty="0"/>
              <a:t>Vente dans le </a:t>
            </a:r>
            <a:r>
              <a:rPr lang="en-GB" sz="1400" dirty="0" err="1"/>
              <a:t>résidentiel</a:t>
            </a:r>
            <a:r>
              <a:rPr lang="en-GB" sz="1400" dirty="0"/>
              <a:t> -23.4% Jan-Mar. </a:t>
            </a:r>
          </a:p>
          <a:p>
            <a:pPr marL="0" indent="0">
              <a:buNone/>
            </a:pPr>
            <a:endParaRPr lang="en-GB" sz="1200" dirty="0"/>
          </a:p>
          <a:p>
            <a:pPr marL="0" indent="0">
              <a:buNone/>
            </a:pPr>
            <a:endParaRPr lang="fr-FR" sz="800" dirty="0"/>
          </a:p>
          <a:p>
            <a:endParaRPr lang="fr-FR" dirty="0"/>
          </a:p>
        </p:txBody>
      </p:sp>
      <p:pic>
        <p:nvPicPr>
          <p:cNvPr id="11" name="Bildobjekt 6">
            <a:extLst>
              <a:ext uri="{FF2B5EF4-FFF2-40B4-BE49-F238E27FC236}">
                <a16:creationId xmlns:a16="http://schemas.microsoft.com/office/drawing/2014/main" id="{8377C621-C344-BE0B-6841-E5A184B0CA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7064" y="1872975"/>
            <a:ext cx="2726544" cy="1743108"/>
          </a:xfrm>
          <a:prstGeom prst="rect">
            <a:avLst/>
          </a:prstGeom>
        </p:spPr>
      </p:pic>
      <p:pic>
        <p:nvPicPr>
          <p:cNvPr id="12" name="Bildobjekt 12">
            <a:extLst>
              <a:ext uri="{FF2B5EF4-FFF2-40B4-BE49-F238E27FC236}">
                <a16:creationId xmlns:a16="http://schemas.microsoft.com/office/drawing/2014/main" id="{77F735EC-EA3C-93C1-A067-1023F3D4DB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8440" y="1908611"/>
            <a:ext cx="2726544" cy="1707472"/>
          </a:xfrm>
          <a:prstGeom prst="rect">
            <a:avLst/>
          </a:prstGeom>
        </p:spPr>
      </p:pic>
      <p:pic>
        <p:nvPicPr>
          <p:cNvPr id="20" name="Bildobjekt 9">
            <a:extLst>
              <a:ext uri="{FF2B5EF4-FFF2-40B4-BE49-F238E27FC236}">
                <a16:creationId xmlns:a16="http://schemas.microsoft.com/office/drawing/2014/main" id="{D32295F0-E819-BF34-79D8-2DECB86DCC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95664" y="3823113"/>
            <a:ext cx="2769345" cy="2055771"/>
          </a:xfrm>
          <a:prstGeom prst="rect">
            <a:avLst/>
          </a:prstGeom>
        </p:spPr>
      </p:pic>
      <p:pic>
        <p:nvPicPr>
          <p:cNvPr id="21" name="Bildobjekt 16">
            <a:extLst>
              <a:ext uri="{FF2B5EF4-FFF2-40B4-BE49-F238E27FC236}">
                <a16:creationId xmlns:a16="http://schemas.microsoft.com/office/drawing/2014/main" id="{C39B23A9-BED8-E763-D7F6-82C40F3435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26811" y="3823112"/>
            <a:ext cx="3108174" cy="2055771"/>
          </a:xfrm>
          <a:prstGeom prst="rect">
            <a:avLst/>
          </a:prstGeom>
        </p:spPr>
      </p:pic>
    </p:spTree>
    <p:extLst>
      <p:ext uri="{BB962C8B-B14F-4D97-AF65-F5344CB8AC3E}">
        <p14:creationId xmlns:p14="http://schemas.microsoft.com/office/powerpoint/2010/main" val="187363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730020"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Consommation Mena</a:t>
            </a:r>
            <a:endParaRPr lang="fr-FR" sz="2400" dirty="0">
              <a:solidFill>
                <a:prstClr val="black"/>
              </a:solidFill>
              <a:latin typeface="Poppins"/>
              <a:ea typeface="Cambria Math" panose="02040503050406030204" pitchFamily="18" charset="0"/>
            </a:endParaRPr>
          </a:p>
        </p:txBody>
      </p:sp>
      <p:pic>
        <p:nvPicPr>
          <p:cNvPr id="14" name="Bildobjekt 9">
            <a:extLst>
              <a:ext uri="{FF2B5EF4-FFF2-40B4-BE49-F238E27FC236}">
                <a16:creationId xmlns:a16="http://schemas.microsoft.com/office/drawing/2014/main" id="{E7651F4B-3F88-FC34-05B6-C4D161632F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9566" y="1896538"/>
            <a:ext cx="2868921" cy="1849542"/>
          </a:xfrm>
          <a:prstGeom prst="rect">
            <a:avLst/>
          </a:prstGeom>
        </p:spPr>
      </p:pic>
      <p:pic>
        <p:nvPicPr>
          <p:cNvPr id="15" name="Bildobjekt 12">
            <a:extLst>
              <a:ext uri="{FF2B5EF4-FFF2-40B4-BE49-F238E27FC236}">
                <a16:creationId xmlns:a16="http://schemas.microsoft.com/office/drawing/2014/main" id="{33EE7362-66DB-4680-309A-BD0EDB9C2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51964" y="1905005"/>
            <a:ext cx="2936122" cy="1849542"/>
          </a:xfrm>
          <a:prstGeom prst="rect">
            <a:avLst/>
          </a:prstGeom>
        </p:spPr>
      </p:pic>
      <p:pic>
        <p:nvPicPr>
          <p:cNvPr id="17" name="Bildobjekt 14">
            <a:extLst>
              <a:ext uri="{FF2B5EF4-FFF2-40B4-BE49-F238E27FC236}">
                <a16:creationId xmlns:a16="http://schemas.microsoft.com/office/drawing/2014/main" id="{61391127-A58F-4F08-5EBC-62EA0BC462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3052" y="4260876"/>
            <a:ext cx="2881907" cy="1930498"/>
          </a:xfrm>
          <a:prstGeom prst="rect">
            <a:avLst/>
          </a:prstGeom>
        </p:spPr>
      </p:pic>
      <p:pic>
        <p:nvPicPr>
          <p:cNvPr id="18" name="Bildobjekt 16">
            <a:extLst>
              <a:ext uri="{FF2B5EF4-FFF2-40B4-BE49-F238E27FC236}">
                <a16:creationId xmlns:a16="http://schemas.microsoft.com/office/drawing/2014/main" id="{7FC00007-03AC-ABC0-6C9C-D3FA0B962C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63861" y="4260875"/>
            <a:ext cx="2924224" cy="1930498"/>
          </a:xfrm>
          <a:prstGeom prst="rect">
            <a:avLst/>
          </a:prstGeom>
        </p:spPr>
      </p:pic>
      <p:sp>
        <p:nvSpPr>
          <p:cNvPr id="19" name="Platshållare för innehåll 4">
            <a:extLst>
              <a:ext uri="{FF2B5EF4-FFF2-40B4-BE49-F238E27FC236}">
                <a16:creationId xmlns:a16="http://schemas.microsoft.com/office/drawing/2014/main" id="{C4623728-963A-4453-B81A-E838CE68E904}"/>
              </a:ext>
            </a:extLst>
          </p:cNvPr>
          <p:cNvSpPr txBox="1">
            <a:spLocks/>
          </p:cNvSpPr>
          <p:nvPr/>
        </p:nvSpPr>
        <p:spPr>
          <a:xfrm>
            <a:off x="1950187" y="2104330"/>
            <a:ext cx="3400746" cy="4087043"/>
          </a:xfrm>
          <a:prstGeom prst="rect">
            <a:avLst/>
          </a:prstGeom>
        </p:spPr>
        <p:txBody>
          <a:bodyPr vert="horz" lIns="0" tIns="0" rIns="0" bIns="0" rtlCol="0">
            <a:norm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1600" dirty="0"/>
              <a:t>Importation </a:t>
            </a:r>
            <a:r>
              <a:rPr lang="en-GB" sz="1600" dirty="0" err="1"/>
              <a:t>résineux</a:t>
            </a:r>
            <a:r>
              <a:rPr lang="en-GB" sz="1600" dirty="0"/>
              <a:t> Jan-Feb 0,69 M m3 (-11%).</a:t>
            </a:r>
          </a:p>
          <a:p>
            <a:pPr marL="342900" indent="-342900">
              <a:buFont typeface="Arial" panose="020B0604020202020204" pitchFamily="34" charset="0"/>
              <a:buChar char="•"/>
            </a:pPr>
            <a:endParaRPr lang="en-GB" sz="1600" dirty="0"/>
          </a:p>
          <a:p>
            <a:pPr marL="800100" lvl="1" indent="-342900">
              <a:buFont typeface="Arial" panose="020B0604020202020204" pitchFamily="34" charset="0"/>
              <a:buChar char="•"/>
            </a:pPr>
            <a:r>
              <a:rPr lang="en-GB" sz="1600" dirty="0" err="1"/>
              <a:t>Finlande</a:t>
            </a:r>
            <a:r>
              <a:rPr lang="en-GB" sz="1600" dirty="0"/>
              <a:t> a </a:t>
            </a:r>
            <a:r>
              <a:rPr lang="en-GB" sz="1600" dirty="0" err="1"/>
              <a:t>augmenté</a:t>
            </a:r>
            <a:r>
              <a:rPr lang="en-GB" sz="1600" dirty="0"/>
              <a:t> 0,197 M m3 Jan-Feb (-22%). </a:t>
            </a:r>
          </a:p>
          <a:p>
            <a:pPr marL="800100" lvl="1" indent="-342900">
              <a:buFont typeface="Arial" panose="020B0604020202020204" pitchFamily="34" charset="0"/>
              <a:buChar char="•"/>
            </a:pPr>
            <a:endParaRPr lang="en-GB" sz="1600" dirty="0"/>
          </a:p>
          <a:p>
            <a:pPr marL="800100" lvl="1" indent="-342900">
              <a:buFont typeface="Arial" panose="020B0604020202020204" pitchFamily="34" charset="0"/>
              <a:buChar char="•"/>
            </a:pPr>
            <a:r>
              <a:rPr lang="en-GB" sz="1600" dirty="0" err="1"/>
              <a:t>Suède</a:t>
            </a:r>
            <a:r>
              <a:rPr lang="en-GB" sz="1600" dirty="0"/>
              <a:t> a </a:t>
            </a:r>
            <a:r>
              <a:rPr lang="en-GB" sz="1600" dirty="0" err="1"/>
              <a:t>augmenté</a:t>
            </a:r>
            <a:r>
              <a:rPr lang="en-GB" sz="1600" dirty="0"/>
              <a:t> de 0,35 M m3 Jan-Feb  (-11%). </a:t>
            </a:r>
          </a:p>
          <a:p>
            <a:endParaRPr lang="en-GB" sz="1600" dirty="0"/>
          </a:p>
          <a:p>
            <a:pPr marL="342900" indent="-342900">
              <a:buFont typeface="Arial" panose="020B0604020202020204" pitchFamily="34" charset="0"/>
              <a:buChar char="•"/>
            </a:pPr>
            <a:r>
              <a:rPr lang="en-GB" sz="1600" dirty="0"/>
              <a:t>Mena </a:t>
            </a:r>
            <a:r>
              <a:rPr lang="en-GB" sz="1600" dirty="0" err="1"/>
              <a:t>vient</a:t>
            </a:r>
            <a:r>
              <a:rPr lang="en-GB" sz="1600" dirty="0"/>
              <a:t> de traverser le Ramadan et </a:t>
            </a:r>
            <a:r>
              <a:rPr lang="en-GB" sz="1600" dirty="0" err="1"/>
              <a:t>va</a:t>
            </a:r>
            <a:r>
              <a:rPr lang="en-GB" sz="1600" dirty="0"/>
              <a:t> </a:t>
            </a:r>
            <a:r>
              <a:rPr lang="en-GB" sz="1600" dirty="0" err="1"/>
              <a:t>rentrer</a:t>
            </a:r>
            <a:r>
              <a:rPr lang="en-GB" sz="1600" dirty="0"/>
              <a:t> dans la Fête du Mouton.</a:t>
            </a:r>
          </a:p>
          <a:p>
            <a:endParaRPr lang="en-GB" sz="1600" dirty="0"/>
          </a:p>
          <a:p>
            <a:pPr marL="342900" indent="-342900">
              <a:buFont typeface="Arial" panose="020B0604020202020204" pitchFamily="34" charset="0"/>
              <a:buChar char="•"/>
            </a:pPr>
            <a:r>
              <a:rPr lang="en-GB" sz="1600" dirty="0" err="1"/>
              <a:t>Demande</a:t>
            </a:r>
            <a:r>
              <a:rPr lang="en-GB" sz="1600" dirty="0"/>
              <a:t> plus </a:t>
            </a:r>
            <a:r>
              <a:rPr lang="en-GB" sz="1600" dirty="0" err="1"/>
              <a:t>faible</a:t>
            </a:r>
            <a:r>
              <a:rPr lang="en-GB" sz="1600" dirty="0"/>
              <a:t> sur </a:t>
            </a:r>
            <a:r>
              <a:rPr lang="en-GB" sz="1600" dirty="0" err="1"/>
              <a:t>cette</a:t>
            </a:r>
            <a:r>
              <a:rPr lang="en-GB" sz="1600" dirty="0"/>
              <a:t> </a:t>
            </a:r>
            <a:r>
              <a:rPr lang="en-GB" sz="1600" dirty="0" err="1"/>
              <a:t>période</a:t>
            </a:r>
            <a:endParaRPr lang="en-GB" sz="1600" dirty="0"/>
          </a:p>
        </p:txBody>
      </p:sp>
    </p:spTree>
    <p:extLst>
      <p:ext uri="{BB962C8B-B14F-4D97-AF65-F5344CB8AC3E}">
        <p14:creationId xmlns:p14="http://schemas.microsoft.com/office/powerpoint/2010/main" val="104318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535618"/>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649911" y="188225"/>
            <a:ext cx="10904099" cy="646331"/>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résineux</a:t>
            </a: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3" name="ZoneTexte 2">
            <a:extLst>
              <a:ext uri="{FF2B5EF4-FFF2-40B4-BE49-F238E27FC236}">
                <a16:creationId xmlns:a16="http://schemas.microsoft.com/office/drawing/2014/main" id="{93F6C223-0511-4574-AA8A-19478D3CFF52}"/>
              </a:ext>
            </a:extLst>
          </p:cNvPr>
          <p:cNvSpPr txBox="1"/>
          <p:nvPr/>
        </p:nvSpPr>
        <p:spPr>
          <a:xfrm>
            <a:off x="887105" y="664846"/>
            <a:ext cx="10339510" cy="6001643"/>
          </a:xfrm>
          <a:prstGeom prst="rect">
            <a:avLst/>
          </a:prstGeom>
          <a:noFill/>
        </p:spPr>
        <p:txBody>
          <a:bodyPr wrap="square" rtlCol="0">
            <a:spAutoFit/>
          </a:bodyPr>
          <a:lstStyle/>
          <a:p>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Nous avons en Europe un ralentissement de la consommation mais qui est difficile à évaluer dû à une demande plus chaotique.</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D’un autre côté, nous avons en Europe aussi une baisse de production principalement liée à des problèmes de disponibilité de grumes avec des disparités importantes</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Nous avons des perspectives plutôt négatives sur la construction neuve mais quid de  la rénovation ?!</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Nous sommes dans une situation de </a:t>
            </a:r>
            <a:r>
              <a:rPr lang="fr-FR" sz="1600" dirty="0" err="1">
                <a:latin typeface="Poppins SemiBold" pitchFamily="2" charset="77"/>
                <a:cs typeface="Poppins SemiBold" pitchFamily="2" charset="77"/>
              </a:rPr>
              <a:t>wait</a:t>
            </a:r>
            <a:r>
              <a:rPr lang="fr-FR" sz="1600" dirty="0">
                <a:latin typeface="Poppins SemiBold" pitchFamily="2" charset="77"/>
                <a:cs typeface="Poppins SemiBold" pitchFamily="2" charset="77"/>
              </a:rPr>
              <a:t> &amp; </a:t>
            </a:r>
            <a:r>
              <a:rPr lang="fr-FR" sz="1600" dirty="0" err="1">
                <a:latin typeface="Poppins SemiBold" pitchFamily="2" charset="77"/>
                <a:cs typeface="Poppins SemiBold" pitchFamily="2" charset="77"/>
              </a:rPr>
              <a:t>see</a:t>
            </a:r>
            <a:r>
              <a:rPr lang="fr-FR" sz="1600" dirty="0">
                <a:latin typeface="Poppins SemiBold" pitchFamily="2" charset="77"/>
                <a:cs typeface="Poppins SemiBold" pitchFamily="2" charset="77"/>
              </a:rPr>
              <a:t> avec un équilibre production / Consommation qui reste très flou</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Généralement les stocks sont faibles dans la distribution en Europe ce qui peut provoquer des réactions fortes dès un frémissement de la consommation</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Les USA essayent de contrôler leur production vs consommation mais font toujours face à des taux d’intérêts qui freinent la reprise</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pPr marL="342900" indent="-342900">
              <a:buFont typeface="Wingdings" panose="05000000000000000000" pitchFamily="2" charset="2"/>
              <a:buChar char="§"/>
            </a:pPr>
            <a:r>
              <a:rPr lang="fr-FR" sz="1600" dirty="0">
                <a:latin typeface="Poppins SemiBold" pitchFamily="2" charset="77"/>
                <a:cs typeface="Poppins SemiBold" pitchFamily="2" charset="77"/>
              </a:rPr>
              <a:t>La chine subit de plein fouet sa bulle immobilière !</a:t>
            </a:r>
          </a:p>
          <a:p>
            <a:pPr marL="342900" indent="-342900">
              <a:buFont typeface="Wingdings" panose="05000000000000000000" pitchFamily="2" charset="2"/>
              <a:buChar char="§"/>
            </a:pPr>
            <a:endParaRPr lang="fr-FR" sz="1600" dirty="0">
              <a:latin typeface="Poppins SemiBold" pitchFamily="2" charset="77"/>
              <a:cs typeface="Poppins SemiBold" pitchFamily="2" charset="77"/>
            </a:endParaRPr>
          </a:p>
          <a:p>
            <a:r>
              <a:rPr lang="fr-FR" sz="1600" dirty="0">
                <a:latin typeface="Poppins SemiBold" pitchFamily="2" charset="77"/>
                <a:cs typeface="Poppins SemiBold" pitchFamily="2" charset="77"/>
              </a:rPr>
              <a:t>Nous risquons encore de vivre des variations fortes aussi bien à la baisse qu’à la hausse avec un marché qui n’a pas encore repris son équilibre depuis le Covid</a:t>
            </a:r>
          </a:p>
          <a:p>
            <a:endParaRPr lang="fr-FR" sz="1600" dirty="0">
              <a:solidFill>
                <a:srgbClr val="0070C0"/>
              </a:solidFill>
              <a:latin typeface="Poppins SemiBold" pitchFamily="2" charset="77"/>
              <a:cs typeface="Poppins SemiBold" pitchFamily="2" charset="77"/>
            </a:endParaRPr>
          </a:p>
        </p:txBody>
      </p:sp>
    </p:spTree>
    <p:extLst>
      <p:ext uri="{BB962C8B-B14F-4D97-AF65-F5344CB8AC3E}">
        <p14:creationId xmlns:p14="http://schemas.microsoft.com/office/powerpoint/2010/main" val="3804315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CFFCADC9-0C69-133B-286D-6C789D8661A5}"/>
              </a:ext>
            </a:extLst>
          </p:cNvPr>
          <p:cNvSpPr txBox="1"/>
          <p:nvPr/>
        </p:nvSpPr>
        <p:spPr>
          <a:xfrm>
            <a:off x="1775496" y="303012"/>
            <a:ext cx="8001058" cy="646331"/>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Brochure « Les Bois du Nord »</a:t>
            </a:r>
            <a:endParaRPr lang="fr-FR" sz="3600" b="1" dirty="0">
              <a:solidFill>
                <a:srgbClr val="255851"/>
              </a:solidFill>
              <a:effectLst/>
              <a:latin typeface="Poppins Light" panose="00000400000000000000" pitchFamily="2" charset="0"/>
              <a:ea typeface="Times New Roman" panose="02020603050405020304" pitchFamily="18" charset="0"/>
              <a:cs typeface="Poppins Light" panose="00000400000000000000" pitchFamily="2" charset="0"/>
            </a:endParaRPr>
          </a:p>
        </p:txBody>
      </p:sp>
      <p:sp>
        <p:nvSpPr>
          <p:cNvPr id="9" name="ZoneTexte 8">
            <a:extLst>
              <a:ext uri="{FF2B5EF4-FFF2-40B4-BE49-F238E27FC236}">
                <a16:creationId xmlns:a16="http://schemas.microsoft.com/office/drawing/2014/main" id="{C5E3914F-C9EE-9D17-A262-B5BE2193771F}"/>
              </a:ext>
            </a:extLst>
          </p:cNvPr>
          <p:cNvSpPr txBox="1"/>
          <p:nvPr/>
        </p:nvSpPr>
        <p:spPr>
          <a:xfrm>
            <a:off x="3841271" y="980260"/>
            <a:ext cx="6412624" cy="2000548"/>
          </a:xfrm>
          <a:prstGeom prst="rect">
            <a:avLst/>
          </a:prstGeom>
          <a:noFill/>
        </p:spPr>
        <p:txBody>
          <a:bodyPr wrap="square">
            <a:spAutoFit/>
          </a:bodyPr>
          <a:lstStyle/>
          <a:p>
            <a:pPr lvl="1" algn="just"/>
            <a:r>
              <a:rPr lang="fr-FR" sz="1600" b="1" dirty="0">
                <a:solidFill>
                  <a:srgbClr val="8AAF63"/>
                </a:solidFill>
                <a:latin typeface="Poppins" panose="00000500000000000000" pitchFamily="2" charset="0"/>
                <a:cs typeface="Poppins" panose="00000500000000000000" pitchFamily="2" charset="0"/>
              </a:rPr>
              <a:t>Mise à jour et modernisation</a:t>
            </a:r>
          </a:p>
          <a:p>
            <a:pPr lvl="1" algn="just"/>
            <a:endParaRPr lang="fr-FR" sz="1200" dirty="0">
              <a:latin typeface="Poppins" panose="00000500000000000000" pitchFamily="2" charset="0"/>
              <a:cs typeface="Poppins" panose="00000500000000000000" pitchFamily="2" charset="0"/>
            </a:endParaRPr>
          </a:p>
          <a:p>
            <a:pPr marL="742950" lvl="1" indent="-285750" algn="just">
              <a:buFont typeface="Wingdings" panose="05000000000000000000" pitchFamily="2" charset="2"/>
              <a:buChar char="à"/>
            </a:pPr>
            <a:r>
              <a:rPr lang="fr-FR" sz="1200" dirty="0">
                <a:latin typeface="Poppins" panose="00000500000000000000" pitchFamily="2" charset="0"/>
                <a:cs typeface="Poppins" panose="00000500000000000000" pitchFamily="2" charset="0"/>
              </a:rPr>
              <a:t>Une brochure datant de 2000, actualisée en 2022/2023</a:t>
            </a:r>
          </a:p>
          <a:p>
            <a:pPr lvl="1" algn="just"/>
            <a:endParaRPr lang="fr-FR" sz="1200" b="1" dirty="0">
              <a:latin typeface="Poppins" panose="00000500000000000000" pitchFamily="2" charset="0"/>
              <a:cs typeface="Poppins" panose="00000500000000000000" pitchFamily="2" charset="0"/>
            </a:endParaRPr>
          </a:p>
          <a:p>
            <a:pPr lvl="1" algn="just"/>
            <a:r>
              <a:rPr lang="fr-FR" sz="1200" b="1" dirty="0">
                <a:latin typeface="Poppins" panose="00000500000000000000" pitchFamily="2" charset="0"/>
                <a:cs typeface="Poppins" panose="00000500000000000000" pitchFamily="2" charset="0"/>
              </a:rPr>
              <a:t>Objectif : </a:t>
            </a:r>
            <a:r>
              <a:rPr lang="fr-FR" sz="1200" dirty="0">
                <a:latin typeface="Poppins" panose="00000500000000000000" pitchFamily="2" charset="0"/>
                <a:cs typeface="Poppins" panose="00000500000000000000" pitchFamily="2" charset="0"/>
              </a:rPr>
              <a:t>Générale et pédagogique, cette brochure aborde les avantages des Bois du Nord avec une mise en avant de leurs usages.</a:t>
            </a:r>
          </a:p>
          <a:p>
            <a:pPr lvl="1" algn="just"/>
            <a:endParaRPr lang="fr-FR" sz="1200" b="1" dirty="0">
              <a:latin typeface="Poppins" panose="00000500000000000000" pitchFamily="2" charset="0"/>
              <a:cs typeface="Poppins" panose="00000500000000000000" pitchFamily="2" charset="0"/>
            </a:endParaRPr>
          </a:p>
          <a:p>
            <a:pPr lvl="1" algn="just"/>
            <a:r>
              <a:rPr lang="fr-FR" sz="1200" b="1" dirty="0">
                <a:latin typeface="Poppins" panose="00000500000000000000" pitchFamily="2" charset="0"/>
                <a:cs typeface="Poppins" panose="00000500000000000000" pitchFamily="2" charset="0"/>
              </a:rPr>
              <a:t>Cibles </a:t>
            </a:r>
            <a:r>
              <a:rPr lang="fr-FR" sz="1200" dirty="0">
                <a:latin typeface="Poppins" panose="00000500000000000000" pitchFamily="2" charset="0"/>
                <a:cs typeface="Poppins" panose="00000500000000000000" pitchFamily="2" charset="0"/>
              </a:rPr>
              <a:t>: Commerce, négoce, prescription</a:t>
            </a:r>
          </a:p>
          <a:p>
            <a:pPr lvl="1" algn="just"/>
            <a:endParaRPr lang="fr-FR" sz="1200" dirty="0">
              <a:latin typeface="Poppins" panose="00000500000000000000" pitchFamily="2" charset="0"/>
              <a:cs typeface="Poppins" panose="00000500000000000000" pitchFamily="2" charset="0"/>
            </a:endParaRPr>
          </a:p>
          <a:p>
            <a:pPr lvl="1" algn="just"/>
            <a:endParaRPr lang="fr-FR" sz="1200" dirty="0">
              <a:latin typeface="Poppins" panose="00000500000000000000" pitchFamily="2" charset="0"/>
              <a:cs typeface="Poppins" panose="00000500000000000000" pitchFamily="2" charset="0"/>
            </a:endParaRPr>
          </a:p>
        </p:txBody>
      </p:sp>
      <p:pic>
        <p:nvPicPr>
          <p:cNvPr id="3" name="Image 2" descr="Une image contenant cercle, Police, Graphique, symbole&#10;&#10;Description générée automatiquement">
            <a:extLst>
              <a:ext uri="{FF2B5EF4-FFF2-40B4-BE49-F238E27FC236}">
                <a16:creationId xmlns:a16="http://schemas.microsoft.com/office/drawing/2014/main" id="{3456020B-318E-EB5E-B751-E98BFCD3680A}"/>
              </a:ext>
            </a:extLst>
          </p:cNvPr>
          <p:cNvPicPr>
            <a:picLocks noChangeAspect="1"/>
          </p:cNvPicPr>
          <p:nvPr/>
        </p:nvPicPr>
        <p:blipFill>
          <a:blip r:embed="rId4"/>
          <a:stretch>
            <a:fillRect/>
          </a:stretch>
        </p:blipFill>
        <p:spPr>
          <a:xfrm>
            <a:off x="9632023" y="174289"/>
            <a:ext cx="718608" cy="718608"/>
          </a:xfrm>
          <a:prstGeom prst="rect">
            <a:avLst/>
          </a:prstGeom>
        </p:spPr>
      </p:pic>
      <p:pic>
        <p:nvPicPr>
          <p:cNvPr id="31" name="Image 30" descr="Une image contenant texte, plein air, neige, hiver&#10;&#10;Description générée automatiquement">
            <a:extLst>
              <a:ext uri="{FF2B5EF4-FFF2-40B4-BE49-F238E27FC236}">
                <a16:creationId xmlns:a16="http://schemas.microsoft.com/office/drawing/2014/main" id="{6887C0D1-7C08-6036-60F2-AFDD88584B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62366" y="1089294"/>
            <a:ext cx="1260239" cy="1782480"/>
          </a:xfrm>
          <a:prstGeom prst="rect">
            <a:avLst/>
          </a:prstGeom>
          <a:effectLst>
            <a:outerShdw blurRad="50800" dist="38100" algn="l" rotWithShape="0">
              <a:prstClr val="black">
                <a:alpha val="40000"/>
              </a:prstClr>
            </a:outerShdw>
          </a:effectLst>
        </p:spPr>
      </p:pic>
      <p:pic>
        <p:nvPicPr>
          <p:cNvPr id="33" name="Image 32" descr="Une image contenant texte, arbre, capture d’écran, livre&#10;&#10;Description générée automatiquement">
            <a:extLst>
              <a:ext uri="{FF2B5EF4-FFF2-40B4-BE49-F238E27FC236}">
                <a16:creationId xmlns:a16="http://schemas.microsoft.com/office/drawing/2014/main" id="{20A9D5E1-9B0F-E7DF-E646-A77BB6AFCC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301" y="1253950"/>
            <a:ext cx="3579924" cy="5063294"/>
          </a:xfrm>
          <a:prstGeom prst="rect">
            <a:avLst/>
          </a:prstGeom>
          <a:effectLst>
            <a:outerShdw blurRad="50800" dist="38100" algn="l" rotWithShape="0">
              <a:prstClr val="black">
                <a:alpha val="40000"/>
              </a:prstClr>
            </a:outerShdw>
          </a:effectLst>
        </p:spPr>
      </p:pic>
      <p:sp>
        <p:nvSpPr>
          <p:cNvPr id="37" name="ZoneTexte 36">
            <a:extLst>
              <a:ext uri="{FF2B5EF4-FFF2-40B4-BE49-F238E27FC236}">
                <a16:creationId xmlns:a16="http://schemas.microsoft.com/office/drawing/2014/main" id="{02938914-12A1-F956-E292-5484C65E74E9}"/>
              </a:ext>
            </a:extLst>
          </p:cNvPr>
          <p:cNvSpPr txBox="1"/>
          <p:nvPr/>
        </p:nvSpPr>
        <p:spPr>
          <a:xfrm>
            <a:off x="4373696" y="2636222"/>
            <a:ext cx="7590623" cy="4135940"/>
          </a:xfrm>
          <a:prstGeom prst="rect">
            <a:avLst/>
          </a:prstGeom>
          <a:noFill/>
        </p:spPr>
        <p:txBody>
          <a:bodyPr wrap="square">
            <a:spAutoFit/>
          </a:bodyPr>
          <a:lstStyle/>
          <a:p>
            <a:pPr lvl="0">
              <a:lnSpc>
                <a:spcPct val="102000"/>
              </a:lnSpc>
              <a:spcAft>
                <a:spcPts val="800"/>
              </a:spcAft>
            </a:pPr>
            <a:r>
              <a:rPr lang="fr-FR" sz="1200" b="1" dirty="0">
                <a:effectLst/>
                <a:latin typeface="Poppins" panose="00000500000000000000" pitchFamily="2" charset="0"/>
                <a:ea typeface="Calibri" panose="020F0502020204030204" pitchFamily="34" charset="0"/>
                <a:cs typeface="Poppins" panose="00000500000000000000" pitchFamily="2" charset="0"/>
              </a:rPr>
              <a:t>Sommaire actualisé :</a:t>
            </a:r>
          </a:p>
          <a:p>
            <a:pPr marL="342900" lvl="0" indent="-342900">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Une ressource unique </a:t>
            </a:r>
            <a:r>
              <a:rPr lang="fr-FR" sz="1100" dirty="0">
                <a:latin typeface="Poppins" panose="00000500000000000000" pitchFamily="2" charset="0"/>
                <a:ea typeface="Calibri" panose="020F0502020204030204" pitchFamily="34" charset="0"/>
                <a:cs typeface="Poppins" panose="00000500000000000000" pitchFamily="2" charset="0"/>
              </a:rPr>
              <a:t>(forêt et </a:t>
            </a:r>
            <a:r>
              <a:rPr lang="fr-FR" sz="1100" dirty="0">
                <a:effectLst/>
                <a:latin typeface="Poppins" panose="00000500000000000000" pitchFamily="2" charset="0"/>
                <a:ea typeface="Calibri" panose="020F0502020204030204" pitchFamily="34" charset="0"/>
                <a:cs typeface="Poppins" panose="00000500000000000000" pitchFamily="2" charset="0"/>
              </a:rPr>
              <a:t>gestion durable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réglementations, recyclabilité, valorisatio</a:t>
            </a:r>
            <a:r>
              <a:rPr lang="fr-FR" sz="1100" dirty="0">
                <a:latin typeface="Poppins" panose="00000500000000000000" pitchFamily="2" charset="0"/>
                <a:ea typeface="Calibri" panose="020F0502020204030204" pitchFamily="34" charset="0"/>
                <a:cs typeface="Poppins" panose="00000500000000000000" pitchFamily="2" charset="0"/>
              </a:rPr>
              <a:t>n de la ressource)</a:t>
            </a:r>
            <a:endParaRPr lang="fr-FR" sz="1100" b="1" dirty="0">
              <a:latin typeface="Poppins" panose="00000500000000000000" pitchFamily="2" charset="0"/>
              <a:ea typeface="Calibri" panose="020F0502020204030204" pitchFamily="34" charset="0"/>
              <a:cs typeface="Poppins" panose="00000500000000000000" pitchFamily="2" charset="0"/>
            </a:endParaRPr>
          </a:p>
          <a:p>
            <a:pPr marL="342900" lvl="0" indent="-342900">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Les Bois du Nord</a:t>
            </a:r>
            <a:r>
              <a:rPr lang="fr-FR" sz="1200" dirty="0">
                <a:latin typeface="Poppins" panose="00000500000000000000" pitchFamily="2" charset="0"/>
                <a:ea typeface="Calibri" panose="020F0502020204030204" pitchFamily="34" charset="0"/>
                <a:cs typeface="Poppins" panose="00000500000000000000" pitchFamily="2" charset="0"/>
              </a:rPr>
              <a:t> </a:t>
            </a:r>
            <a:r>
              <a:rPr lang="fr-FR" sz="1100" dirty="0">
                <a:latin typeface="Poppins" panose="00000500000000000000" pitchFamily="2" charset="0"/>
                <a:ea typeface="Calibri" panose="020F0502020204030204" pitchFamily="34" charset="0"/>
                <a:cs typeface="Poppins" panose="00000500000000000000" pitchFamily="2" charset="0"/>
              </a:rPr>
              <a:t>(d</a:t>
            </a:r>
            <a:r>
              <a:rPr lang="fr-FR" sz="1100" dirty="0">
                <a:effectLst/>
                <a:latin typeface="Poppins" panose="00000500000000000000" pitchFamily="2" charset="0"/>
                <a:ea typeface="Calibri" panose="020F0502020204030204" pitchFamily="34" charset="0"/>
                <a:cs typeface="Poppins" panose="00000500000000000000" pitchFamily="2" charset="0"/>
              </a:rPr>
              <a:t>éfinition</a:t>
            </a:r>
            <a:r>
              <a:rPr lang="fr-FR" sz="1100" dirty="0">
                <a:latin typeface="Poppins" panose="00000500000000000000" pitchFamily="2" charset="0"/>
                <a:ea typeface="Calibri" panose="020F0502020204030204" pitchFamily="34" charset="0"/>
                <a:cs typeface="Poppins" panose="00000500000000000000" pitchFamily="2" charset="0"/>
              </a:rPr>
              <a:t>, qualité des bois, </a:t>
            </a:r>
            <a:r>
              <a:rPr lang="fr-FR" sz="1100" dirty="0">
                <a:effectLst/>
                <a:latin typeface="Poppins" panose="00000500000000000000" pitchFamily="2" charset="0"/>
                <a:ea typeface="Calibri" panose="020F0502020204030204" pitchFamily="34" charset="0"/>
                <a:cs typeface="Poppins" panose="00000500000000000000" pitchFamily="2" charset="0"/>
              </a:rPr>
              <a:t>les essences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solidFill>
                  <a:srgbClr val="161616"/>
                </a:solidFill>
                <a:latin typeface="Poppins" panose="00000500000000000000" pitchFamily="2" charset="0"/>
                <a:ea typeface="Calibri" panose="020F0502020204030204" pitchFamily="34" charset="0"/>
                <a:cs typeface="Poppins" panose="00000500000000000000" pitchFamily="2" charset="0"/>
              </a:rPr>
              <a:t>r</a:t>
            </a:r>
            <a:r>
              <a:rPr lang="fr-FR" sz="1100" dirty="0">
                <a:solidFill>
                  <a:srgbClr val="161616"/>
                </a:solidFill>
                <a:effectLst/>
                <a:latin typeface="Poppins" panose="00000500000000000000" pitchFamily="2" charset="0"/>
                <a:ea typeface="Calibri" panose="020F0502020204030204" pitchFamily="34" charset="0"/>
                <a:cs typeface="Poppins" panose="00000500000000000000" pitchFamily="2" charset="0"/>
              </a:rPr>
              <a:t>épartition géographique par pays d’origine)</a:t>
            </a:r>
            <a:r>
              <a:rPr lang="fr-FR" sz="1100" b="1" dirty="0">
                <a:effectLst/>
                <a:latin typeface="Poppins" panose="00000500000000000000" pitchFamily="2" charset="0"/>
                <a:ea typeface="Calibri" panose="020F0502020204030204" pitchFamily="34" charset="0"/>
                <a:cs typeface="Poppins" panose="00000500000000000000" pitchFamily="2" charset="0"/>
              </a:rPr>
              <a:t> </a:t>
            </a:r>
            <a:endParaRPr lang="fr-FR" sz="110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La production dans les pays d’origine </a:t>
            </a:r>
            <a:r>
              <a:rPr lang="fr-FR" sz="1100" dirty="0">
                <a:effectLst/>
                <a:latin typeface="Poppins" panose="00000500000000000000" pitchFamily="2" charset="0"/>
                <a:ea typeface="Calibri" panose="020F0502020204030204" pitchFamily="34" charset="0"/>
                <a:cs typeface="Poppins" panose="00000500000000000000" pitchFamily="2" charset="0"/>
              </a:rPr>
              <a:t>(cycle de croissance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récolte, triage, production sciage, délignage, stockage, emballage, transport, …)</a:t>
            </a:r>
            <a:r>
              <a:rPr lang="fr-FR" sz="1100" b="1" dirty="0">
                <a:effectLst/>
                <a:latin typeface="Poppins" panose="00000500000000000000" pitchFamily="2" charset="0"/>
                <a:ea typeface="Calibri" panose="020F0502020204030204" pitchFamily="34" charset="0"/>
                <a:cs typeface="Poppins" panose="00000500000000000000" pitchFamily="2" charset="0"/>
              </a:rPr>
              <a:t> </a:t>
            </a:r>
            <a:endParaRPr lang="fr-FR" sz="110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L’aspect des Bois du Nord </a:t>
            </a:r>
            <a:r>
              <a:rPr lang="fr-FR" sz="1100" dirty="0">
                <a:effectLst/>
                <a:latin typeface="Poppins" panose="00000500000000000000" pitchFamily="2" charset="0"/>
                <a:ea typeface="Calibri" panose="020F0502020204030204" pitchFamily="34" charset="0"/>
                <a:cs typeface="Poppins" panose="00000500000000000000" pitchFamily="2" charset="0"/>
              </a:rPr>
              <a:t>(normes de classement</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marquages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dimensions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séchage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classes d’emploi, durabilité</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préservation, traitement</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finitions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aboutage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collage, …)</a:t>
            </a:r>
            <a:endParaRPr lang="fr-FR" sz="1100" dirty="0">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Les principaux emplois des Bois du Nord</a:t>
            </a:r>
            <a:r>
              <a:rPr lang="fr-FR" sz="1200" b="1" dirty="0">
                <a:latin typeface="Poppins" panose="00000500000000000000" pitchFamily="2" charset="0"/>
                <a:ea typeface="Calibri" panose="020F0502020204030204" pitchFamily="34" charset="0"/>
                <a:cs typeface="Poppins" panose="00000500000000000000" pitchFamily="2" charset="0"/>
              </a:rPr>
              <a:t> </a:t>
            </a:r>
            <a:r>
              <a:rPr lang="fr-FR" sz="1100" dirty="0">
                <a:latin typeface="Poppins" panose="00000500000000000000" pitchFamily="2" charset="0"/>
                <a:ea typeface="Calibri" panose="020F0502020204030204" pitchFamily="34" charset="0"/>
                <a:cs typeface="Poppins" panose="00000500000000000000" pitchFamily="2" charset="0"/>
              </a:rPr>
              <a:t>(</a:t>
            </a:r>
            <a:r>
              <a:rPr lang="fr-FR" sz="1100" dirty="0">
                <a:effectLst/>
                <a:latin typeface="Poppins" panose="00000500000000000000" pitchFamily="2" charset="0"/>
                <a:ea typeface="Calibri" panose="020F0502020204030204" pitchFamily="34" charset="0"/>
                <a:cs typeface="Poppins" panose="00000500000000000000" pitchFamily="2" charset="0"/>
              </a:rPr>
              <a:t>Bois rabotés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menuiserie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aménagements extérieurs, bardage bois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bois de structure, panneaux)</a:t>
            </a:r>
            <a:endParaRPr lang="fr-FR" sz="1100" dirty="0">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Pour aller plus loin</a:t>
            </a:r>
            <a:r>
              <a:rPr lang="fr-FR" sz="1200" b="1"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(interprofessions, organisations et fédérations françaises et nordiques…)</a:t>
            </a:r>
            <a:endParaRPr lang="fr-FR" sz="3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endParaRPr>
          </a:p>
          <a:p>
            <a:pPr algn="just">
              <a:lnSpc>
                <a:spcPct val="102000"/>
              </a:lnSpc>
              <a:spcAft>
                <a:spcPts val="800"/>
              </a:spcAft>
            </a:pPr>
            <a:r>
              <a:rPr lang="fr-FR" sz="12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r>
              <a:rPr lang="fr-FR" sz="1200" b="1" dirty="0">
                <a:solidFill>
                  <a:srgbClr val="8AAF63"/>
                </a:solidFill>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Une brochure mise à jour avec la participation des membres de LCB et des fédérations nordiques </a:t>
            </a:r>
            <a:r>
              <a:rPr lang="fr-FR" sz="12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r>
              <a:rPr lang="fr-FR" sz="1100" b="0" i="1" u="none" strike="noStrike" baseline="0" dirty="0">
                <a:latin typeface="Poppins" panose="00000500000000000000" pitchFamily="2" charset="0"/>
                <a:cs typeface="Poppins" panose="00000500000000000000" pitchFamily="2" charset="0"/>
              </a:rPr>
              <a:t>France Timber, </a:t>
            </a:r>
            <a:r>
              <a:rPr lang="fr-FR" sz="1100" b="0" i="1" u="none" strike="noStrike" baseline="0" dirty="0" err="1">
                <a:latin typeface="Poppins" panose="00000500000000000000" pitchFamily="2" charset="0"/>
                <a:cs typeface="Poppins" panose="00000500000000000000" pitchFamily="2" charset="0"/>
              </a:rPr>
              <a:t>Versowood</a:t>
            </a:r>
            <a:r>
              <a:rPr lang="fr-FR" sz="1100" b="0" i="1" u="none" strike="noStrike" baseline="0" dirty="0">
                <a:latin typeface="Poppins" panose="00000500000000000000" pitchFamily="2" charset="0"/>
                <a:cs typeface="Poppins" panose="00000500000000000000" pitchFamily="2" charset="0"/>
              </a:rPr>
              <a:t>, UPM, Stora </a:t>
            </a:r>
            <a:r>
              <a:rPr lang="fr-FR" sz="1100" b="0" i="1" u="none" strike="noStrike" baseline="0" dirty="0" err="1">
                <a:latin typeface="Poppins" panose="00000500000000000000" pitchFamily="2" charset="0"/>
                <a:cs typeface="Poppins" panose="00000500000000000000" pitchFamily="2" charset="0"/>
              </a:rPr>
              <a:t>Enso</a:t>
            </a:r>
            <a:r>
              <a:rPr lang="fr-FR" sz="1100" b="0" i="1" u="none" strike="noStrike" baseline="0" dirty="0">
                <a:latin typeface="Poppins" panose="00000500000000000000" pitchFamily="2" charset="0"/>
                <a:cs typeface="Poppins" panose="00000500000000000000" pitchFamily="2" charset="0"/>
              </a:rPr>
              <a:t>, Groupe ISB (</a:t>
            </a:r>
            <a:r>
              <a:rPr lang="fr-FR" sz="1100" b="0" i="1" u="none" strike="noStrike" baseline="0" dirty="0" err="1">
                <a:latin typeface="Poppins" panose="00000500000000000000" pitchFamily="2" charset="0"/>
                <a:cs typeface="Poppins" panose="00000500000000000000" pitchFamily="2" charset="0"/>
              </a:rPr>
              <a:t>Silverwood</a:t>
            </a:r>
            <a:r>
              <a:rPr lang="fr-FR" sz="1100" b="0" i="1" u="none" strike="noStrike" baseline="0" dirty="0">
                <a:latin typeface="Poppins" panose="00000500000000000000" pitchFamily="2" charset="0"/>
                <a:cs typeface="Poppins" panose="00000500000000000000" pitchFamily="2" charset="0"/>
              </a:rPr>
              <a:t>, </a:t>
            </a:r>
            <a:r>
              <a:rPr lang="fr-FR" sz="1100" b="0" i="1" u="none" strike="noStrike" baseline="0" dirty="0" err="1">
                <a:latin typeface="Poppins" panose="00000500000000000000" pitchFamily="2" charset="0"/>
                <a:cs typeface="Poppins" panose="00000500000000000000" pitchFamily="2" charset="0"/>
              </a:rPr>
              <a:t>Sinbpla</a:t>
            </a:r>
            <a:r>
              <a:rPr lang="fr-FR" sz="1100" b="0" i="1" u="none" strike="noStrike" baseline="0" dirty="0">
                <a:latin typeface="Poppins" panose="00000500000000000000" pitchFamily="2" charset="0"/>
                <a:cs typeface="Poppins" panose="00000500000000000000" pitchFamily="2" charset="0"/>
              </a:rPr>
              <a:t>, SCA, </a:t>
            </a:r>
            <a:r>
              <a:rPr lang="fr-FR" sz="1100" b="0" i="1" u="none" strike="noStrike" baseline="0" dirty="0" err="1">
                <a:latin typeface="Poppins" panose="00000500000000000000" pitchFamily="2" charset="0"/>
                <a:cs typeface="Poppins" panose="00000500000000000000" pitchFamily="2" charset="0"/>
              </a:rPr>
              <a:t>Metsawood</a:t>
            </a:r>
            <a:r>
              <a:rPr lang="fr-FR" sz="1100" b="0" i="1" u="none" strike="noStrike" baseline="0" dirty="0">
                <a:latin typeface="Poppins" panose="00000500000000000000" pitchFamily="2" charset="0"/>
                <a:cs typeface="Poppins" panose="00000500000000000000" pitchFamily="2" charset="0"/>
              </a:rPr>
              <a:t>), </a:t>
            </a:r>
            <a:r>
              <a:rPr lang="en-US" sz="1100" b="0" i="1" u="none" strike="noStrike" baseline="0" dirty="0">
                <a:latin typeface="Poppins" panose="00000500000000000000" pitchFamily="2" charset="0"/>
                <a:cs typeface="Poppins" panose="00000500000000000000" pitchFamily="2" charset="0"/>
              </a:rPr>
              <a:t>Swedish Forest Industries Federation, Swedish Wood, Finnish Sawmills Association, Wood From Finland Oy, </a:t>
            </a:r>
            <a:r>
              <a:rPr lang="en-US" sz="1100" b="0" i="1" u="none" strike="noStrike" baseline="0" dirty="0" err="1">
                <a:latin typeface="Poppins" panose="00000500000000000000" pitchFamily="2" charset="0"/>
                <a:cs typeface="Poppins" panose="00000500000000000000" pitchFamily="2" charset="0"/>
              </a:rPr>
              <a:t>Norsk</a:t>
            </a:r>
            <a:r>
              <a:rPr lang="en-US" sz="1100" i="1" dirty="0">
                <a:latin typeface="Poppins" panose="00000500000000000000" pitchFamily="2" charset="0"/>
                <a:cs typeface="Poppins" panose="00000500000000000000" pitchFamily="2" charset="0"/>
              </a:rPr>
              <a:t> </a:t>
            </a:r>
            <a:r>
              <a:rPr lang="fr-FR" sz="1100" b="0" i="1" u="none" strike="noStrike" baseline="0" dirty="0" err="1">
                <a:latin typeface="Poppins" panose="00000500000000000000" pitchFamily="2" charset="0"/>
                <a:cs typeface="Poppins" panose="00000500000000000000" pitchFamily="2" charset="0"/>
              </a:rPr>
              <a:t>Treteknisk</a:t>
            </a:r>
            <a:r>
              <a:rPr lang="fr-FR" sz="1100" b="0" i="1" u="none" strike="noStrike" baseline="0" dirty="0">
                <a:latin typeface="Poppins" panose="00000500000000000000" pitchFamily="2" charset="0"/>
                <a:cs typeface="Poppins" panose="00000500000000000000" pitchFamily="2" charset="0"/>
              </a:rPr>
              <a:t> </a:t>
            </a:r>
            <a:r>
              <a:rPr lang="fr-FR" sz="1100" b="0" i="1" u="none" strike="noStrike" baseline="0" dirty="0" err="1">
                <a:latin typeface="Poppins" panose="00000500000000000000" pitchFamily="2" charset="0"/>
                <a:cs typeface="Poppins" panose="00000500000000000000" pitchFamily="2" charset="0"/>
              </a:rPr>
              <a:t>Institutt</a:t>
            </a:r>
            <a:r>
              <a:rPr lang="fr-FR" sz="1100" b="0" i="1" u="none" strike="noStrike" baseline="0" dirty="0">
                <a:latin typeface="Poppins" panose="00000500000000000000" pitchFamily="2" charset="0"/>
                <a:cs typeface="Poppins" panose="00000500000000000000" pitchFamily="2" charset="0"/>
              </a:rPr>
              <a:t>,…</a:t>
            </a:r>
            <a:endParaRPr lang="fr-FR" sz="1050" i="1" dirty="0">
              <a:latin typeface="Poppins" panose="00000500000000000000" pitchFamily="2" charset="0"/>
              <a:cs typeface="Poppins" panose="00000500000000000000" pitchFamily="2" charset="0"/>
              <a:sym typeface="Wingdings" panose="05000000000000000000" pitchFamily="2" charset="2"/>
            </a:endParaRPr>
          </a:p>
          <a:p>
            <a:pPr lvl="0" algn="just">
              <a:lnSpc>
                <a:spcPct val="102000"/>
              </a:lnSpc>
              <a:spcAft>
                <a:spcPts val="800"/>
              </a:spcAft>
            </a:pPr>
            <a:endParaRPr lang="fr-FR" sz="11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220452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435492" y="1588031"/>
            <a:ext cx="5321016"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Aline BERTOCCHI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fr-FR" sz="15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EF54B7B7-6253-853D-A857-191024B8C8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8418" y="188225"/>
            <a:ext cx="697814" cy="697814"/>
          </a:xfrm>
          <a:prstGeom prst="rect">
            <a:avLst/>
          </a:prstGeom>
        </p:spPr>
      </p:pic>
      <p:pic>
        <p:nvPicPr>
          <p:cNvPr id="4" name="Image 3" descr="Une image contenant intérieur, plancher, plafond, bâtiment&#10;&#10;Description générée automatiquement">
            <a:extLst>
              <a:ext uri="{FF2B5EF4-FFF2-40B4-BE49-F238E27FC236}">
                <a16:creationId xmlns:a16="http://schemas.microsoft.com/office/drawing/2014/main" id="{786F5748-8096-A5EC-42E1-E5E5B32BE6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9095" y="2574916"/>
            <a:ext cx="5321016" cy="3293962"/>
          </a:xfrm>
          <a:custGeom>
            <a:avLst/>
            <a:gdLst>
              <a:gd name="connsiteX0" fmla="*/ 0 w 5321016"/>
              <a:gd name="connsiteY0" fmla="*/ 0 h 3293962"/>
              <a:gd name="connsiteX1" fmla="*/ 558707 w 5321016"/>
              <a:gd name="connsiteY1" fmla="*/ 0 h 3293962"/>
              <a:gd name="connsiteX2" fmla="*/ 1277044 w 5321016"/>
              <a:gd name="connsiteY2" fmla="*/ 0 h 3293962"/>
              <a:gd name="connsiteX3" fmla="*/ 1782540 w 5321016"/>
              <a:gd name="connsiteY3" fmla="*/ 0 h 3293962"/>
              <a:gd name="connsiteX4" fmla="*/ 2288037 w 5321016"/>
              <a:gd name="connsiteY4" fmla="*/ 0 h 3293962"/>
              <a:gd name="connsiteX5" fmla="*/ 2953164 w 5321016"/>
              <a:gd name="connsiteY5" fmla="*/ 0 h 3293962"/>
              <a:gd name="connsiteX6" fmla="*/ 3511871 w 5321016"/>
              <a:gd name="connsiteY6" fmla="*/ 0 h 3293962"/>
              <a:gd name="connsiteX7" fmla="*/ 4017367 w 5321016"/>
              <a:gd name="connsiteY7" fmla="*/ 0 h 3293962"/>
              <a:gd name="connsiteX8" fmla="*/ 4735704 w 5321016"/>
              <a:gd name="connsiteY8" fmla="*/ 0 h 3293962"/>
              <a:gd name="connsiteX9" fmla="*/ 5321016 w 5321016"/>
              <a:gd name="connsiteY9" fmla="*/ 0 h 3293962"/>
              <a:gd name="connsiteX10" fmla="*/ 5321016 w 5321016"/>
              <a:gd name="connsiteY10" fmla="*/ 724672 h 3293962"/>
              <a:gd name="connsiteX11" fmla="*/ 5321016 w 5321016"/>
              <a:gd name="connsiteY11" fmla="*/ 1449343 h 3293962"/>
              <a:gd name="connsiteX12" fmla="*/ 5321016 w 5321016"/>
              <a:gd name="connsiteY12" fmla="*/ 2042256 h 3293962"/>
              <a:gd name="connsiteX13" fmla="*/ 5321016 w 5321016"/>
              <a:gd name="connsiteY13" fmla="*/ 2602230 h 3293962"/>
              <a:gd name="connsiteX14" fmla="*/ 5321016 w 5321016"/>
              <a:gd name="connsiteY14" fmla="*/ 3293962 h 3293962"/>
              <a:gd name="connsiteX15" fmla="*/ 4655889 w 5321016"/>
              <a:gd name="connsiteY15" fmla="*/ 3293962 h 3293962"/>
              <a:gd name="connsiteX16" fmla="*/ 3937552 w 5321016"/>
              <a:gd name="connsiteY16" fmla="*/ 3293962 h 3293962"/>
              <a:gd name="connsiteX17" fmla="*/ 3272425 w 5321016"/>
              <a:gd name="connsiteY17" fmla="*/ 3293962 h 3293962"/>
              <a:gd name="connsiteX18" fmla="*/ 2554088 w 5321016"/>
              <a:gd name="connsiteY18" fmla="*/ 3293962 h 3293962"/>
              <a:gd name="connsiteX19" fmla="*/ 2048591 w 5321016"/>
              <a:gd name="connsiteY19" fmla="*/ 3293962 h 3293962"/>
              <a:gd name="connsiteX20" fmla="*/ 1383464 w 5321016"/>
              <a:gd name="connsiteY20" fmla="*/ 3293962 h 3293962"/>
              <a:gd name="connsiteX21" fmla="*/ 877968 w 5321016"/>
              <a:gd name="connsiteY21" fmla="*/ 3293962 h 3293962"/>
              <a:gd name="connsiteX22" fmla="*/ 0 w 5321016"/>
              <a:gd name="connsiteY22" fmla="*/ 3293962 h 3293962"/>
              <a:gd name="connsiteX23" fmla="*/ 0 w 5321016"/>
              <a:gd name="connsiteY23" fmla="*/ 2569290 h 3293962"/>
              <a:gd name="connsiteX24" fmla="*/ 0 w 5321016"/>
              <a:gd name="connsiteY24" fmla="*/ 1877558 h 3293962"/>
              <a:gd name="connsiteX25" fmla="*/ 0 w 5321016"/>
              <a:gd name="connsiteY25" fmla="*/ 1251706 h 3293962"/>
              <a:gd name="connsiteX26" fmla="*/ 0 w 5321016"/>
              <a:gd name="connsiteY26" fmla="*/ 0 h 329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1016" h="3293962" fill="none" extrusionOk="0">
                <a:moveTo>
                  <a:pt x="0" y="0"/>
                </a:moveTo>
                <a:cubicBezTo>
                  <a:pt x="155747" y="15919"/>
                  <a:pt x="394058" y="14754"/>
                  <a:pt x="558707" y="0"/>
                </a:cubicBezTo>
                <a:cubicBezTo>
                  <a:pt x="723356" y="-14754"/>
                  <a:pt x="984582" y="22368"/>
                  <a:pt x="1277044" y="0"/>
                </a:cubicBezTo>
                <a:cubicBezTo>
                  <a:pt x="1569506" y="-22368"/>
                  <a:pt x="1562603" y="1614"/>
                  <a:pt x="1782540" y="0"/>
                </a:cubicBezTo>
                <a:cubicBezTo>
                  <a:pt x="2002477" y="-1614"/>
                  <a:pt x="2105511" y="-23296"/>
                  <a:pt x="2288037" y="0"/>
                </a:cubicBezTo>
                <a:cubicBezTo>
                  <a:pt x="2470563" y="23296"/>
                  <a:pt x="2712271" y="20749"/>
                  <a:pt x="2953164" y="0"/>
                </a:cubicBezTo>
                <a:cubicBezTo>
                  <a:pt x="3194057" y="-20749"/>
                  <a:pt x="3334158" y="-22535"/>
                  <a:pt x="3511871" y="0"/>
                </a:cubicBezTo>
                <a:cubicBezTo>
                  <a:pt x="3689584" y="22535"/>
                  <a:pt x="3831681" y="561"/>
                  <a:pt x="4017367" y="0"/>
                </a:cubicBezTo>
                <a:cubicBezTo>
                  <a:pt x="4203053" y="-561"/>
                  <a:pt x="4423605" y="-23638"/>
                  <a:pt x="4735704" y="0"/>
                </a:cubicBezTo>
                <a:cubicBezTo>
                  <a:pt x="5047803" y="23638"/>
                  <a:pt x="5190733" y="-10897"/>
                  <a:pt x="5321016" y="0"/>
                </a:cubicBezTo>
                <a:cubicBezTo>
                  <a:pt x="5353662" y="208487"/>
                  <a:pt x="5327815" y="531493"/>
                  <a:pt x="5321016" y="724672"/>
                </a:cubicBezTo>
                <a:cubicBezTo>
                  <a:pt x="5314217" y="917851"/>
                  <a:pt x="5330543" y="1105204"/>
                  <a:pt x="5321016" y="1449343"/>
                </a:cubicBezTo>
                <a:cubicBezTo>
                  <a:pt x="5311489" y="1793482"/>
                  <a:pt x="5338505" y="1817967"/>
                  <a:pt x="5321016" y="2042256"/>
                </a:cubicBezTo>
                <a:cubicBezTo>
                  <a:pt x="5303527" y="2266545"/>
                  <a:pt x="5321298" y="2341348"/>
                  <a:pt x="5321016" y="2602230"/>
                </a:cubicBezTo>
                <a:cubicBezTo>
                  <a:pt x="5320734" y="2863112"/>
                  <a:pt x="5324041" y="3024617"/>
                  <a:pt x="5321016" y="3293962"/>
                </a:cubicBezTo>
                <a:cubicBezTo>
                  <a:pt x="5006112" y="3299959"/>
                  <a:pt x="4986192" y="3284263"/>
                  <a:pt x="4655889" y="3293962"/>
                </a:cubicBezTo>
                <a:cubicBezTo>
                  <a:pt x="4325586" y="3303661"/>
                  <a:pt x="4107913" y="3291619"/>
                  <a:pt x="3937552" y="3293962"/>
                </a:cubicBezTo>
                <a:cubicBezTo>
                  <a:pt x="3767191" y="3296305"/>
                  <a:pt x="3603660" y="3276899"/>
                  <a:pt x="3272425" y="3293962"/>
                </a:cubicBezTo>
                <a:cubicBezTo>
                  <a:pt x="2941190" y="3311025"/>
                  <a:pt x="2733197" y="3262513"/>
                  <a:pt x="2554088" y="3293962"/>
                </a:cubicBezTo>
                <a:cubicBezTo>
                  <a:pt x="2374979" y="3325411"/>
                  <a:pt x="2247204" y="3272051"/>
                  <a:pt x="2048591" y="3293962"/>
                </a:cubicBezTo>
                <a:cubicBezTo>
                  <a:pt x="1849978" y="3315873"/>
                  <a:pt x="1528570" y="3288955"/>
                  <a:pt x="1383464" y="3293962"/>
                </a:cubicBezTo>
                <a:cubicBezTo>
                  <a:pt x="1238358" y="3298969"/>
                  <a:pt x="994526" y="3283675"/>
                  <a:pt x="877968" y="3293962"/>
                </a:cubicBezTo>
                <a:cubicBezTo>
                  <a:pt x="761410" y="3304249"/>
                  <a:pt x="197471" y="3285634"/>
                  <a:pt x="0" y="3293962"/>
                </a:cubicBezTo>
                <a:cubicBezTo>
                  <a:pt x="20154" y="3041111"/>
                  <a:pt x="12306" y="2831478"/>
                  <a:pt x="0" y="2569290"/>
                </a:cubicBezTo>
                <a:cubicBezTo>
                  <a:pt x="-12306" y="2307102"/>
                  <a:pt x="32628" y="2213031"/>
                  <a:pt x="0" y="1877558"/>
                </a:cubicBezTo>
                <a:cubicBezTo>
                  <a:pt x="-32628" y="1542085"/>
                  <a:pt x="-3302" y="1461200"/>
                  <a:pt x="0" y="1251706"/>
                </a:cubicBezTo>
                <a:cubicBezTo>
                  <a:pt x="3302" y="1042212"/>
                  <a:pt x="60255" y="414679"/>
                  <a:pt x="0" y="0"/>
                </a:cubicBezTo>
                <a:close/>
              </a:path>
              <a:path w="5321016" h="3293962" stroke="0" extrusionOk="0">
                <a:moveTo>
                  <a:pt x="0" y="0"/>
                </a:moveTo>
                <a:cubicBezTo>
                  <a:pt x="230410" y="-10312"/>
                  <a:pt x="451232" y="-8621"/>
                  <a:pt x="611917" y="0"/>
                </a:cubicBezTo>
                <a:cubicBezTo>
                  <a:pt x="772602" y="8621"/>
                  <a:pt x="1092423" y="-27403"/>
                  <a:pt x="1277044" y="0"/>
                </a:cubicBezTo>
                <a:cubicBezTo>
                  <a:pt x="1461665" y="27403"/>
                  <a:pt x="1800624" y="-17194"/>
                  <a:pt x="1942171" y="0"/>
                </a:cubicBezTo>
                <a:cubicBezTo>
                  <a:pt x="2083718" y="17194"/>
                  <a:pt x="2375817" y="30427"/>
                  <a:pt x="2607298" y="0"/>
                </a:cubicBezTo>
                <a:cubicBezTo>
                  <a:pt x="2838779" y="-30427"/>
                  <a:pt x="3142849" y="-1760"/>
                  <a:pt x="3325635" y="0"/>
                </a:cubicBezTo>
                <a:cubicBezTo>
                  <a:pt x="3508421" y="1760"/>
                  <a:pt x="3584639" y="24691"/>
                  <a:pt x="3831132" y="0"/>
                </a:cubicBezTo>
                <a:cubicBezTo>
                  <a:pt x="4077625" y="-24691"/>
                  <a:pt x="4216963" y="6779"/>
                  <a:pt x="4443048" y="0"/>
                </a:cubicBezTo>
                <a:cubicBezTo>
                  <a:pt x="4669133" y="-6779"/>
                  <a:pt x="4949028" y="-23608"/>
                  <a:pt x="5321016" y="0"/>
                </a:cubicBezTo>
                <a:cubicBezTo>
                  <a:pt x="5297191" y="156195"/>
                  <a:pt x="5320932" y="347528"/>
                  <a:pt x="5321016" y="592913"/>
                </a:cubicBezTo>
                <a:cubicBezTo>
                  <a:pt x="5321100" y="838298"/>
                  <a:pt x="5335094" y="1073339"/>
                  <a:pt x="5321016" y="1218766"/>
                </a:cubicBezTo>
                <a:cubicBezTo>
                  <a:pt x="5306938" y="1364193"/>
                  <a:pt x="5320867" y="1621476"/>
                  <a:pt x="5321016" y="1943438"/>
                </a:cubicBezTo>
                <a:cubicBezTo>
                  <a:pt x="5321165" y="2265400"/>
                  <a:pt x="5347366" y="2276611"/>
                  <a:pt x="5321016" y="2503411"/>
                </a:cubicBezTo>
                <a:cubicBezTo>
                  <a:pt x="5294666" y="2730211"/>
                  <a:pt x="5308605" y="3046611"/>
                  <a:pt x="5321016" y="3293962"/>
                </a:cubicBezTo>
                <a:cubicBezTo>
                  <a:pt x="5121547" y="3289024"/>
                  <a:pt x="4786440" y="3259588"/>
                  <a:pt x="4602679" y="3293962"/>
                </a:cubicBezTo>
                <a:cubicBezTo>
                  <a:pt x="4418918" y="3328336"/>
                  <a:pt x="4196301" y="3276560"/>
                  <a:pt x="3831132" y="3293962"/>
                </a:cubicBezTo>
                <a:cubicBezTo>
                  <a:pt x="3465963" y="3311364"/>
                  <a:pt x="3392308" y="3281753"/>
                  <a:pt x="3272425" y="3293962"/>
                </a:cubicBezTo>
                <a:cubicBezTo>
                  <a:pt x="3152542" y="3306171"/>
                  <a:pt x="2919267" y="3275235"/>
                  <a:pt x="2713718" y="3293962"/>
                </a:cubicBezTo>
                <a:cubicBezTo>
                  <a:pt x="2508169" y="3312689"/>
                  <a:pt x="2269408" y="3270948"/>
                  <a:pt x="2048591" y="3293962"/>
                </a:cubicBezTo>
                <a:cubicBezTo>
                  <a:pt x="1827774" y="3316976"/>
                  <a:pt x="1647302" y="3313764"/>
                  <a:pt x="1330254" y="3293962"/>
                </a:cubicBezTo>
                <a:cubicBezTo>
                  <a:pt x="1013206" y="3274160"/>
                  <a:pt x="881332" y="3324086"/>
                  <a:pt x="718337" y="3293962"/>
                </a:cubicBezTo>
                <a:cubicBezTo>
                  <a:pt x="555342" y="3263838"/>
                  <a:pt x="205272" y="3307498"/>
                  <a:pt x="0" y="3293962"/>
                </a:cubicBezTo>
                <a:cubicBezTo>
                  <a:pt x="-24246" y="3105636"/>
                  <a:pt x="-20060" y="2880064"/>
                  <a:pt x="0" y="2733988"/>
                </a:cubicBezTo>
                <a:cubicBezTo>
                  <a:pt x="20060" y="2587912"/>
                  <a:pt x="-23033" y="2379175"/>
                  <a:pt x="0" y="2141075"/>
                </a:cubicBezTo>
                <a:cubicBezTo>
                  <a:pt x="23033" y="1902975"/>
                  <a:pt x="-21081" y="1694780"/>
                  <a:pt x="0" y="1515223"/>
                </a:cubicBezTo>
                <a:cubicBezTo>
                  <a:pt x="21081" y="1335666"/>
                  <a:pt x="19111" y="1043599"/>
                  <a:pt x="0" y="889370"/>
                </a:cubicBezTo>
                <a:cubicBezTo>
                  <a:pt x="-19111" y="735141"/>
                  <a:pt x="-13911" y="437298"/>
                  <a:pt x="0" y="0"/>
                </a:cubicBezTo>
                <a:close/>
              </a:path>
            </a:pathLst>
          </a:custGeom>
          <a:ln>
            <a:solidFill>
              <a:schemeClr val="tx1"/>
            </a:solidFill>
            <a:extLst>
              <a:ext uri="{C807C97D-BFC1-408E-A445-0C87EB9F89A2}">
                <ask:lineSketchStyleProps xmlns:ask="http://schemas.microsoft.com/office/drawing/2018/sketchyshapes" sd="3880822122">
                  <a:prstGeom prst="rect">
                    <a:avLst/>
                  </a:prstGeom>
                  <ask:type>
                    <ask:lineSketchFreehand/>
                  </ask:type>
                </ask:lineSketchStyleProps>
              </a:ext>
            </a:extLst>
          </a:ln>
        </p:spPr>
      </p:pic>
      <p:sp>
        <p:nvSpPr>
          <p:cNvPr id="10" name="ZoneTexte 9">
            <a:extLst>
              <a:ext uri="{FF2B5EF4-FFF2-40B4-BE49-F238E27FC236}">
                <a16:creationId xmlns:a16="http://schemas.microsoft.com/office/drawing/2014/main" id="{BC9FCC31-C7B8-9BCA-42C1-4259D689E862}"/>
              </a:ext>
            </a:extLst>
          </p:cNvPr>
          <p:cNvSpPr txBox="1"/>
          <p:nvPr/>
        </p:nvSpPr>
        <p:spPr>
          <a:xfrm>
            <a:off x="3549095" y="5653434"/>
            <a:ext cx="5321016"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dirty="0">
                <a:ln>
                  <a:noFill/>
                </a:ln>
                <a:solidFill>
                  <a:srgbClr val="FFFFFF"/>
                </a:solidFill>
                <a:effectLst/>
                <a:uLnTx/>
                <a:uFillTx/>
                <a:latin typeface="Gill Sans MT" panose="020B0502020104020203"/>
                <a:ea typeface="+mn-ea"/>
                <a:cs typeface="+mn-cs"/>
              </a:rPr>
              <a:t>© Fournisseur bois </a:t>
            </a:r>
            <a:r>
              <a:rPr kumimoji="0" lang="fr-FR" sz="800" b="0" i="1" u="none" strike="noStrike" kern="1200" cap="none" spc="0" normalizeH="0" baseline="0" noProof="0" dirty="0" err="1">
                <a:ln>
                  <a:noFill/>
                </a:ln>
                <a:solidFill>
                  <a:srgbClr val="FFFFFF"/>
                </a:solidFill>
                <a:effectLst/>
                <a:uLnTx/>
                <a:uFillTx/>
                <a:latin typeface="Gill Sans MT" panose="020B0502020104020203"/>
                <a:ea typeface="+mn-ea"/>
                <a:cs typeface="+mn-cs"/>
              </a:rPr>
              <a:t>Malvaux</a:t>
            </a:r>
            <a:r>
              <a:rPr kumimoji="0" lang="fr-FR" sz="800" b="0" i="1" u="none" strike="noStrike" kern="1200" cap="none" spc="0" normalizeH="0" baseline="0" noProof="0" dirty="0">
                <a:ln>
                  <a:noFill/>
                </a:ln>
                <a:solidFill>
                  <a:srgbClr val="FFFFFF"/>
                </a:solidFill>
                <a:effectLst/>
                <a:uLnTx/>
                <a:uFillTx/>
                <a:latin typeface="Gill Sans MT" panose="020B0502020104020203"/>
                <a:ea typeface="+mn-ea"/>
                <a:cs typeface="+mn-cs"/>
              </a:rPr>
              <a:t> - Entreprises et cités </a:t>
            </a:r>
            <a:r>
              <a:rPr kumimoji="0" lang="fr-FR" sz="800" b="0" i="1" u="none" strike="noStrike" kern="1200" cap="none" spc="0" normalizeH="0" baseline="0" noProof="0" dirty="0" err="1">
                <a:ln>
                  <a:noFill/>
                </a:ln>
                <a:solidFill>
                  <a:srgbClr val="FFFFFF"/>
                </a:solidFill>
                <a:effectLst/>
                <a:uLnTx/>
                <a:uFillTx/>
                <a:latin typeface="Gill Sans MT" panose="020B0502020104020203"/>
                <a:ea typeface="+mn-ea"/>
                <a:cs typeface="+mn-cs"/>
              </a:rPr>
              <a:t>Marcq-en-Baroeul</a:t>
            </a:r>
            <a:r>
              <a:rPr kumimoji="0" lang="fr-FR" sz="800" b="0" i="1" u="none" strike="noStrike" kern="1200" cap="none" spc="0" normalizeH="0" baseline="0" noProof="0" dirty="0">
                <a:ln>
                  <a:noFill/>
                </a:ln>
                <a:solidFill>
                  <a:srgbClr val="FFFFFF"/>
                </a:solidFill>
                <a:effectLst/>
                <a:uLnTx/>
                <a:uFillTx/>
                <a:latin typeface="Gill Sans MT" panose="020B0502020104020203"/>
                <a:ea typeface="+mn-ea"/>
                <a:cs typeface="+mn-cs"/>
              </a:rPr>
              <a:t>  Architecte Tank Architecte  Photographe  Jérôme Pouille</a:t>
            </a:r>
          </a:p>
        </p:txBody>
      </p:sp>
    </p:spTree>
    <p:extLst>
      <p:ext uri="{BB962C8B-B14F-4D97-AF65-F5344CB8AC3E}">
        <p14:creationId xmlns:p14="http://schemas.microsoft.com/office/powerpoint/2010/main" val="1472555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F57E0C-3E5A-B442-9BD4-910BF4AD3146}"/>
              </a:ext>
            </a:extLst>
          </p:cNvPr>
          <p:cNvSpPr txBox="1"/>
          <p:nvPr/>
        </p:nvSpPr>
        <p:spPr>
          <a:xfrm>
            <a:off x="1751268" y="1046933"/>
            <a:ext cx="9719243"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prstClr val="black"/>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Composition de la commission : </a:t>
            </a: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importateurs, négociants, agents, industriels et logisticiens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3 réunions par an</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Focus 2023/2024 </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a:t>
            </a:r>
          </a:p>
          <a:p>
            <a:pPr marL="800100" lvl="1" indent="-342900">
              <a:buClr>
                <a:srgbClr val="8AAF63"/>
              </a:buClr>
              <a:buFont typeface="Wingdings" panose="05000000000000000000" pitchFamily="2" charset="2"/>
              <a:buChar char="§"/>
            </a:pPr>
            <a:r>
              <a:rPr lang="fr-FR" sz="2400" dirty="0">
                <a:solidFill>
                  <a:srgbClr val="000000"/>
                </a:solidFill>
                <a:latin typeface="Poppins" panose="00000500000000000000" pitchFamily="2" charset="0"/>
                <a:cs typeface="Poppins" panose="00000500000000000000" pitchFamily="2" charset="0"/>
              </a:rPr>
              <a:t>Contournement des mesures antidumping sur les importations de </a:t>
            </a:r>
            <a:r>
              <a:rPr lang="fr-FR" sz="2400" dirty="0" err="1">
                <a:solidFill>
                  <a:srgbClr val="000000"/>
                </a:solidFill>
                <a:latin typeface="Poppins" panose="00000500000000000000" pitchFamily="2" charset="0"/>
                <a:cs typeface="Poppins" panose="00000500000000000000" pitchFamily="2" charset="0"/>
              </a:rPr>
              <a:t>cp</a:t>
            </a:r>
            <a:r>
              <a:rPr lang="fr-FR" sz="2400" dirty="0">
                <a:solidFill>
                  <a:srgbClr val="000000"/>
                </a:solidFill>
                <a:latin typeface="Poppins" panose="00000500000000000000" pitchFamily="2" charset="0"/>
                <a:cs typeface="Poppins" panose="00000500000000000000" pitchFamily="2" charset="0"/>
              </a:rPr>
              <a:t> de bouleau en provenance de Russie (extension de la taxe antidumping de 15,8 % aux importations en provenance du Kazakhstan et de la Turquie avec effet rétroactif à partir d'août 2023).</a:t>
            </a:r>
          </a:p>
          <a:p>
            <a:pPr marL="800100" lvl="1" indent="-342900">
              <a:buClr>
                <a:srgbClr val="8AAF63"/>
              </a:buClr>
              <a:buFont typeface="Wingdings" panose="05000000000000000000" pitchFamily="2" charset="2"/>
              <a:buChar cha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RBUE / RDUE</a:t>
            </a:r>
            <a:r>
              <a:rPr lang="fr-FR" sz="2400" dirty="0">
                <a:solidFill>
                  <a:srgbClr val="000000"/>
                </a:solidFill>
                <a:latin typeface="Gill Sans MT" pitchFamily="34" charset="0"/>
              </a:rPr>
              <a:t>,  </a:t>
            </a:r>
          </a:p>
          <a:p>
            <a:pPr marL="800100" lvl="1" indent="-342900">
              <a:buClr>
                <a:srgbClr val="8AAF63"/>
              </a:buClr>
              <a:buFont typeface="Wingdings" panose="05000000000000000000" pitchFamily="2" charset="2"/>
              <a:buChar cha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REP PMCB…</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Communication</a:t>
            </a:r>
          </a:p>
          <a:p>
            <a:pPr marL="800100" lvl="1" indent="-342900">
              <a:buClr>
                <a:srgbClr val="8AAF63"/>
              </a:buClr>
              <a:buFont typeface="Wingdings" panose="05000000000000000000" pitchFamily="2" charset="2"/>
              <a:buChar cha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Formation </a:t>
            </a:r>
          </a:p>
        </p:txBody>
      </p:sp>
      <p:sp>
        <p:nvSpPr>
          <p:cNvPr id="7" name="ZoneTexte 6">
            <a:extLst>
              <a:ext uri="{FF2B5EF4-FFF2-40B4-BE49-F238E27FC236}">
                <a16:creationId xmlns:a16="http://schemas.microsoft.com/office/drawing/2014/main" id="{E2C77AB5-60DE-FB44-A1BA-5C234247DDC9}"/>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spTree>
    <p:extLst>
      <p:ext uri="{BB962C8B-B14F-4D97-AF65-F5344CB8AC3E}">
        <p14:creationId xmlns:p14="http://schemas.microsoft.com/office/powerpoint/2010/main" val="395641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2463102" y="892867"/>
            <a:ext cx="6226137" cy="13696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Ouverture des travaux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 François LARESCHE, Président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fr-FR" sz="15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165EE05D-F779-FD52-D1E7-F2724A0BB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4874" y="188225"/>
            <a:ext cx="693640" cy="693640"/>
          </a:xfrm>
          <a:prstGeom prst="rect">
            <a:avLst/>
          </a:prstGeom>
        </p:spPr>
      </p:pic>
      <p:pic>
        <p:nvPicPr>
          <p:cNvPr id="9" name="Image 8" descr="Une image contenant texte, signe&#10;&#10;Description générée automatiquement">
            <a:extLst>
              <a:ext uri="{FF2B5EF4-FFF2-40B4-BE49-F238E27FC236}">
                <a16:creationId xmlns:a16="http://schemas.microsoft.com/office/drawing/2014/main" id="{8A0C5035-B76B-82E3-14AE-784AAADE4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2671" y="1879392"/>
            <a:ext cx="7106658" cy="4254776"/>
          </a:xfrm>
          <a:custGeom>
            <a:avLst/>
            <a:gdLst>
              <a:gd name="connsiteX0" fmla="*/ 0 w 7106658"/>
              <a:gd name="connsiteY0" fmla="*/ 0 h 4254776"/>
              <a:gd name="connsiteX1" fmla="*/ 574993 w 7106658"/>
              <a:gd name="connsiteY1" fmla="*/ 0 h 4254776"/>
              <a:gd name="connsiteX2" fmla="*/ 1292120 w 7106658"/>
              <a:gd name="connsiteY2" fmla="*/ 0 h 4254776"/>
              <a:gd name="connsiteX3" fmla="*/ 1867113 w 7106658"/>
              <a:gd name="connsiteY3" fmla="*/ 0 h 4254776"/>
              <a:gd name="connsiteX4" fmla="*/ 2442106 w 7106658"/>
              <a:gd name="connsiteY4" fmla="*/ 0 h 4254776"/>
              <a:gd name="connsiteX5" fmla="*/ 3017099 w 7106658"/>
              <a:gd name="connsiteY5" fmla="*/ 0 h 4254776"/>
              <a:gd name="connsiteX6" fmla="*/ 3521026 w 7106658"/>
              <a:gd name="connsiteY6" fmla="*/ 0 h 4254776"/>
              <a:gd name="connsiteX7" fmla="*/ 4167086 w 7106658"/>
              <a:gd name="connsiteY7" fmla="*/ 0 h 4254776"/>
              <a:gd name="connsiteX8" fmla="*/ 4884212 w 7106658"/>
              <a:gd name="connsiteY8" fmla="*/ 0 h 4254776"/>
              <a:gd name="connsiteX9" fmla="*/ 5459205 w 7106658"/>
              <a:gd name="connsiteY9" fmla="*/ 0 h 4254776"/>
              <a:gd name="connsiteX10" fmla="*/ 5963132 w 7106658"/>
              <a:gd name="connsiteY10" fmla="*/ 0 h 4254776"/>
              <a:gd name="connsiteX11" fmla="*/ 6467059 w 7106658"/>
              <a:gd name="connsiteY11" fmla="*/ 0 h 4254776"/>
              <a:gd name="connsiteX12" fmla="*/ 7106658 w 7106658"/>
              <a:gd name="connsiteY12" fmla="*/ 0 h 4254776"/>
              <a:gd name="connsiteX13" fmla="*/ 7106658 w 7106658"/>
              <a:gd name="connsiteY13" fmla="*/ 607825 h 4254776"/>
              <a:gd name="connsiteX14" fmla="*/ 7106658 w 7106658"/>
              <a:gd name="connsiteY14" fmla="*/ 1258198 h 4254776"/>
              <a:gd name="connsiteX15" fmla="*/ 7106658 w 7106658"/>
              <a:gd name="connsiteY15" fmla="*/ 1780928 h 4254776"/>
              <a:gd name="connsiteX16" fmla="*/ 7106658 w 7106658"/>
              <a:gd name="connsiteY16" fmla="*/ 2388753 h 4254776"/>
              <a:gd name="connsiteX17" fmla="*/ 7106658 w 7106658"/>
              <a:gd name="connsiteY17" fmla="*/ 2954030 h 4254776"/>
              <a:gd name="connsiteX18" fmla="*/ 7106658 w 7106658"/>
              <a:gd name="connsiteY18" fmla="*/ 3519308 h 4254776"/>
              <a:gd name="connsiteX19" fmla="*/ 7106658 w 7106658"/>
              <a:gd name="connsiteY19" fmla="*/ 4254776 h 4254776"/>
              <a:gd name="connsiteX20" fmla="*/ 6460598 w 7106658"/>
              <a:gd name="connsiteY20" fmla="*/ 4254776 h 4254776"/>
              <a:gd name="connsiteX21" fmla="*/ 5672405 w 7106658"/>
              <a:gd name="connsiteY21" fmla="*/ 4254776 h 4254776"/>
              <a:gd name="connsiteX22" fmla="*/ 5097412 w 7106658"/>
              <a:gd name="connsiteY22" fmla="*/ 4254776 h 4254776"/>
              <a:gd name="connsiteX23" fmla="*/ 4451352 w 7106658"/>
              <a:gd name="connsiteY23" fmla="*/ 4254776 h 4254776"/>
              <a:gd name="connsiteX24" fmla="*/ 3805292 w 7106658"/>
              <a:gd name="connsiteY24" fmla="*/ 4254776 h 4254776"/>
              <a:gd name="connsiteX25" fmla="*/ 3159233 w 7106658"/>
              <a:gd name="connsiteY25" fmla="*/ 4254776 h 4254776"/>
              <a:gd name="connsiteX26" fmla="*/ 2371040 w 7106658"/>
              <a:gd name="connsiteY26" fmla="*/ 4254776 h 4254776"/>
              <a:gd name="connsiteX27" fmla="*/ 1867113 w 7106658"/>
              <a:gd name="connsiteY27" fmla="*/ 4254776 h 4254776"/>
              <a:gd name="connsiteX28" fmla="*/ 1078920 w 7106658"/>
              <a:gd name="connsiteY28" fmla="*/ 4254776 h 4254776"/>
              <a:gd name="connsiteX29" fmla="*/ 0 w 7106658"/>
              <a:gd name="connsiteY29" fmla="*/ 4254776 h 4254776"/>
              <a:gd name="connsiteX30" fmla="*/ 0 w 7106658"/>
              <a:gd name="connsiteY30" fmla="*/ 3561855 h 4254776"/>
              <a:gd name="connsiteX31" fmla="*/ 0 w 7106658"/>
              <a:gd name="connsiteY31" fmla="*/ 3039126 h 4254776"/>
              <a:gd name="connsiteX32" fmla="*/ 0 w 7106658"/>
              <a:gd name="connsiteY32" fmla="*/ 2558944 h 4254776"/>
              <a:gd name="connsiteX33" fmla="*/ 0 w 7106658"/>
              <a:gd name="connsiteY33" fmla="*/ 1908571 h 4254776"/>
              <a:gd name="connsiteX34" fmla="*/ 0 w 7106658"/>
              <a:gd name="connsiteY34" fmla="*/ 1215650 h 4254776"/>
              <a:gd name="connsiteX35" fmla="*/ 0 w 7106658"/>
              <a:gd name="connsiteY35" fmla="*/ 735468 h 4254776"/>
              <a:gd name="connsiteX36" fmla="*/ 0 w 7106658"/>
              <a:gd name="connsiteY36" fmla="*/ 0 h 425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106658" h="4254776" fill="none" extrusionOk="0">
                <a:moveTo>
                  <a:pt x="0" y="0"/>
                </a:moveTo>
                <a:cubicBezTo>
                  <a:pt x="181749" y="16198"/>
                  <a:pt x="457021" y="7372"/>
                  <a:pt x="574993" y="0"/>
                </a:cubicBezTo>
                <a:cubicBezTo>
                  <a:pt x="692965" y="-7372"/>
                  <a:pt x="966374" y="26740"/>
                  <a:pt x="1292120" y="0"/>
                </a:cubicBezTo>
                <a:cubicBezTo>
                  <a:pt x="1617866" y="-26740"/>
                  <a:pt x="1740277" y="-17881"/>
                  <a:pt x="1867113" y="0"/>
                </a:cubicBezTo>
                <a:cubicBezTo>
                  <a:pt x="1993949" y="17881"/>
                  <a:pt x="2246061" y="-21642"/>
                  <a:pt x="2442106" y="0"/>
                </a:cubicBezTo>
                <a:cubicBezTo>
                  <a:pt x="2638151" y="21642"/>
                  <a:pt x="2875607" y="-18005"/>
                  <a:pt x="3017099" y="0"/>
                </a:cubicBezTo>
                <a:cubicBezTo>
                  <a:pt x="3158591" y="18005"/>
                  <a:pt x="3273653" y="-20702"/>
                  <a:pt x="3521026" y="0"/>
                </a:cubicBezTo>
                <a:cubicBezTo>
                  <a:pt x="3768399" y="20702"/>
                  <a:pt x="3906933" y="-18965"/>
                  <a:pt x="4167086" y="0"/>
                </a:cubicBezTo>
                <a:cubicBezTo>
                  <a:pt x="4427239" y="18965"/>
                  <a:pt x="4578778" y="-3664"/>
                  <a:pt x="4884212" y="0"/>
                </a:cubicBezTo>
                <a:cubicBezTo>
                  <a:pt x="5189646" y="3664"/>
                  <a:pt x="5338922" y="-7001"/>
                  <a:pt x="5459205" y="0"/>
                </a:cubicBezTo>
                <a:cubicBezTo>
                  <a:pt x="5579488" y="7001"/>
                  <a:pt x="5860192" y="17053"/>
                  <a:pt x="5963132" y="0"/>
                </a:cubicBezTo>
                <a:cubicBezTo>
                  <a:pt x="6066072" y="-17053"/>
                  <a:pt x="6332162" y="19457"/>
                  <a:pt x="6467059" y="0"/>
                </a:cubicBezTo>
                <a:cubicBezTo>
                  <a:pt x="6601956" y="-19457"/>
                  <a:pt x="6882222" y="-3129"/>
                  <a:pt x="7106658" y="0"/>
                </a:cubicBezTo>
                <a:cubicBezTo>
                  <a:pt x="7124235" y="224523"/>
                  <a:pt x="7099908" y="317100"/>
                  <a:pt x="7106658" y="607825"/>
                </a:cubicBezTo>
                <a:cubicBezTo>
                  <a:pt x="7113408" y="898551"/>
                  <a:pt x="7074830" y="1005172"/>
                  <a:pt x="7106658" y="1258198"/>
                </a:cubicBezTo>
                <a:cubicBezTo>
                  <a:pt x="7138486" y="1511224"/>
                  <a:pt x="7119919" y="1621236"/>
                  <a:pt x="7106658" y="1780928"/>
                </a:cubicBezTo>
                <a:cubicBezTo>
                  <a:pt x="7093398" y="1940620"/>
                  <a:pt x="7136201" y="2217019"/>
                  <a:pt x="7106658" y="2388753"/>
                </a:cubicBezTo>
                <a:cubicBezTo>
                  <a:pt x="7077115" y="2560488"/>
                  <a:pt x="7104686" y="2821084"/>
                  <a:pt x="7106658" y="2954030"/>
                </a:cubicBezTo>
                <a:cubicBezTo>
                  <a:pt x="7108630" y="3086976"/>
                  <a:pt x="7104547" y="3364716"/>
                  <a:pt x="7106658" y="3519308"/>
                </a:cubicBezTo>
                <a:cubicBezTo>
                  <a:pt x="7108769" y="3673900"/>
                  <a:pt x="7137150" y="4025802"/>
                  <a:pt x="7106658" y="4254776"/>
                </a:cubicBezTo>
                <a:cubicBezTo>
                  <a:pt x="6878134" y="4235013"/>
                  <a:pt x="6658415" y="4269053"/>
                  <a:pt x="6460598" y="4254776"/>
                </a:cubicBezTo>
                <a:cubicBezTo>
                  <a:pt x="6262781" y="4240499"/>
                  <a:pt x="6014381" y="4289116"/>
                  <a:pt x="5672405" y="4254776"/>
                </a:cubicBezTo>
                <a:cubicBezTo>
                  <a:pt x="5330429" y="4220436"/>
                  <a:pt x="5331782" y="4241086"/>
                  <a:pt x="5097412" y="4254776"/>
                </a:cubicBezTo>
                <a:cubicBezTo>
                  <a:pt x="4863042" y="4268466"/>
                  <a:pt x="4626468" y="4257334"/>
                  <a:pt x="4451352" y="4254776"/>
                </a:cubicBezTo>
                <a:cubicBezTo>
                  <a:pt x="4276236" y="4252218"/>
                  <a:pt x="4002886" y="4243458"/>
                  <a:pt x="3805292" y="4254776"/>
                </a:cubicBezTo>
                <a:cubicBezTo>
                  <a:pt x="3607698" y="4266094"/>
                  <a:pt x="3429472" y="4222941"/>
                  <a:pt x="3159233" y="4254776"/>
                </a:cubicBezTo>
                <a:cubicBezTo>
                  <a:pt x="2888994" y="4286611"/>
                  <a:pt x="2582024" y="4235522"/>
                  <a:pt x="2371040" y="4254776"/>
                </a:cubicBezTo>
                <a:cubicBezTo>
                  <a:pt x="2160056" y="4274030"/>
                  <a:pt x="2021615" y="4261657"/>
                  <a:pt x="1867113" y="4254776"/>
                </a:cubicBezTo>
                <a:cubicBezTo>
                  <a:pt x="1712611" y="4247895"/>
                  <a:pt x="1316154" y="4276284"/>
                  <a:pt x="1078920" y="4254776"/>
                </a:cubicBezTo>
                <a:cubicBezTo>
                  <a:pt x="841686" y="4233268"/>
                  <a:pt x="335478" y="4215643"/>
                  <a:pt x="0" y="4254776"/>
                </a:cubicBezTo>
                <a:cubicBezTo>
                  <a:pt x="25438" y="4060958"/>
                  <a:pt x="-32287" y="3754643"/>
                  <a:pt x="0" y="3561855"/>
                </a:cubicBezTo>
                <a:cubicBezTo>
                  <a:pt x="32287" y="3369067"/>
                  <a:pt x="-25279" y="3168808"/>
                  <a:pt x="0" y="3039126"/>
                </a:cubicBezTo>
                <a:cubicBezTo>
                  <a:pt x="25279" y="2909444"/>
                  <a:pt x="-14017" y="2788538"/>
                  <a:pt x="0" y="2558944"/>
                </a:cubicBezTo>
                <a:cubicBezTo>
                  <a:pt x="14017" y="2329350"/>
                  <a:pt x="18517" y="2069945"/>
                  <a:pt x="0" y="1908571"/>
                </a:cubicBezTo>
                <a:cubicBezTo>
                  <a:pt x="-18517" y="1747197"/>
                  <a:pt x="-33308" y="1435737"/>
                  <a:pt x="0" y="1215650"/>
                </a:cubicBezTo>
                <a:cubicBezTo>
                  <a:pt x="33308" y="995563"/>
                  <a:pt x="-14492" y="848149"/>
                  <a:pt x="0" y="735468"/>
                </a:cubicBezTo>
                <a:cubicBezTo>
                  <a:pt x="14492" y="622787"/>
                  <a:pt x="-15568" y="159166"/>
                  <a:pt x="0" y="0"/>
                </a:cubicBezTo>
                <a:close/>
              </a:path>
              <a:path w="7106658" h="4254776" stroke="0" extrusionOk="0">
                <a:moveTo>
                  <a:pt x="0" y="0"/>
                </a:moveTo>
                <a:cubicBezTo>
                  <a:pt x="277141" y="3736"/>
                  <a:pt x="370852" y="10330"/>
                  <a:pt x="646060" y="0"/>
                </a:cubicBezTo>
                <a:cubicBezTo>
                  <a:pt x="921268" y="-10330"/>
                  <a:pt x="967436" y="12413"/>
                  <a:pt x="1149986" y="0"/>
                </a:cubicBezTo>
                <a:cubicBezTo>
                  <a:pt x="1332536" y="-12413"/>
                  <a:pt x="1547485" y="-16996"/>
                  <a:pt x="1724980" y="0"/>
                </a:cubicBezTo>
                <a:cubicBezTo>
                  <a:pt x="1902475" y="16996"/>
                  <a:pt x="2274714" y="9789"/>
                  <a:pt x="2513173" y="0"/>
                </a:cubicBezTo>
                <a:cubicBezTo>
                  <a:pt x="2751632" y="-9789"/>
                  <a:pt x="2907409" y="24819"/>
                  <a:pt x="3159233" y="0"/>
                </a:cubicBezTo>
                <a:cubicBezTo>
                  <a:pt x="3411057" y="-24819"/>
                  <a:pt x="3501538" y="26177"/>
                  <a:pt x="3805292" y="0"/>
                </a:cubicBezTo>
                <a:cubicBezTo>
                  <a:pt x="4109046" y="-26177"/>
                  <a:pt x="4318226" y="25519"/>
                  <a:pt x="4522419" y="0"/>
                </a:cubicBezTo>
                <a:cubicBezTo>
                  <a:pt x="4726612" y="-25519"/>
                  <a:pt x="4787313" y="-12749"/>
                  <a:pt x="4955279" y="0"/>
                </a:cubicBezTo>
                <a:cubicBezTo>
                  <a:pt x="5123245" y="12749"/>
                  <a:pt x="5448111" y="24798"/>
                  <a:pt x="5743472" y="0"/>
                </a:cubicBezTo>
                <a:cubicBezTo>
                  <a:pt x="6038833" y="-24798"/>
                  <a:pt x="6121514" y="-28421"/>
                  <a:pt x="6389532" y="0"/>
                </a:cubicBezTo>
                <a:cubicBezTo>
                  <a:pt x="6657550" y="28421"/>
                  <a:pt x="6799194" y="-3832"/>
                  <a:pt x="7106658" y="0"/>
                </a:cubicBezTo>
                <a:cubicBezTo>
                  <a:pt x="7103215" y="122845"/>
                  <a:pt x="7122842" y="305923"/>
                  <a:pt x="7106658" y="480182"/>
                </a:cubicBezTo>
                <a:cubicBezTo>
                  <a:pt x="7090474" y="654441"/>
                  <a:pt x="7119824" y="880224"/>
                  <a:pt x="7106658" y="1045459"/>
                </a:cubicBezTo>
                <a:cubicBezTo>
                  <a:pt x="7093492" y="1210694"/>
                  <a:pt x="7090393" y="1420008"/>
                  <a:pt x="7106658" y="1738380"/>
                </a:cubicBezTo>
                <a:cubicBezTo>
                  <a:pt x="7122923" y="2056752"/>
                  <a:pt x="7107936" y="2198891"/>
                  <a:pt x="7106658" y="2346205"/>
                </a:cubicBezTo>
                <a:cubicBezTo>
                  <a:pt x="7105380" y="2493520"/>
                  <a:pt x="7080323" y="2860906"/>
                  <a:pt x="7106658" y="3039126"/>
                </a:cubicBezTo>
                <a:cubicBezTo>
                  <a:pt x="7132993" y="3217346"/>
                  <a:pt x="7109368" y="3382333"/>
                  <a:pt x="7106658" y="3604403"/>
                </a:cubicBezTo>
                <a:cubicBezTo>
                  <a:pt x="7103948" y="3826473"/>
                  <a:pt x="7137801" y="4085860"/>
                  <a:pt x="7106658" y="4254776"/>
                </a:cubicBezTo>
                <a:cubicBezTo>
                  <a:pt x="6840522" y="4271021"/>
                  <a:pt x="6614510" y="4229607"/>
                  <a:pt x="6460598" y="4254776"/>
                </a:cubicBezTo>
                <a:cubicBezTo>
                  <a:pt x="6306686" y="4279945"/>
                  <a:pt x="6138517" y="4244944"/>
                  <a:pt x="6027738" y="4254776"/>
                </a:cubicBezTo>
                <a:cubicBezTo>
                  <a:pt x="5916959" y="4264608"/>
                  <a:pt x="5713162" y="4270306"/>
                  <a:pt x="5452745" y="4254776"/>
                </a:cubicBezTo>
                <a:cubicBezTo>
                  <a:pt x="5192328" y="4239246"/>
                  <a:pt x="5121555" y="4269830"/>
                  <a:pt x="4877752" y="4254776"/>
                </a:cubicBezTo>
                <a:cubicBezTo>
                  <a:pt x="4633949" y="4239722"/>
                  <a:pt x="4595974" y="4240647"/>
                  <a:pt x="4444892" y="4254776"/>
                </a:cubicBezTo>
                <a:cubicBezTo>
                  <a:pt x="4293810" y="4268905"/>
                  <a:pt x="4080624" y="4222941"/>
                  <a:pt x="3727765" y="4254776"/>
                </a:cubicBezTo>
                <a:cubicBezTo>
                  <a:pt x="3374906" y="4286611"/>
                  <a:pt x="3430720" y="4233871"/>
                  <a:pt x="3294905" y="4254776"/>
                </a:cubicBezTo>
                <a:cubicBezTo>
                  <a:pt x="3159090" y="4275681"/>
                  <a:pt x="2860272" y="4281866"/>
                  <a:pt x="2648845" y="4254776"/>
                </a:cubicBezTo>
                <a:cubicBezTo>
                  <a:pt x="2437418" y="4227686"/>
                  <a:pt x="2158783" y="4265966"/>
                  <a:pt x="2002785" y="4254776"/>
                </a:cubicBezTo>
                <a:cubicBezTo>
                  <a:pt x="1846787" y="4243586"/>
                  <a:pt x="1740826" y="4272179"/>
                  <a:pt x="1569925" y="4254776"/>
                </a:cubicBezTo>
                <a:cubicBezTo>
                  <a:pt x="1399024" y="4237373"/>
                  <a:pt x="1266329" y="4275894"/>
                  <a:pt x="994932" y="4254776"/>
                </a:cubicBezTo>
                <a:cubicBezTo>
                  <a:pt x="723535" y="4233658"/>
                  <a:pt x="326294" y="4264343"/>
                  <a:pt x="0" y="4254776"/>
                </a:cubicBezTo>
                <a:cubicBezTo>
                  <a:pt x="-16379" y="4116582"/>
                  <a:pt x="19179" y="3941981"/>
                  <a:pt x="0" y="3646951"/>
                </a:cubicBezTo>
                <a:cubicBezTo>
                  <a:pt x="-19179" y="3351921"/>
                  <a:pt x="4239" y="3302300"/>
                  <a:pt x="0" y="3124221"/>
                </a:cubicBezTo>
                <a:cubicBezTo>
                  <a:pt x="-4239" y="2946142"/>
                  <a:pt x="212" y="2720730"/>
                  <a:pt x="0" y="2516396"/>
                </a:cubicBezTo>
                <a:cubicBezTo>
                  <a:pt x="-212" y="2312063"/>
                  <a:pt x="-17479" y="1980539"/>
                  <a:pt x="0" y="1823475"/>
                </a:cubicBezTo>
                <a:cubicBezTo>
                  <a:pt x="17479" y="1666411"/>
                  <a:pt x="-14208" y="1441071"/>
                  <a:pt x="0" y="1215650"/>
                </a:cubicBezTo>
                <a:cubicBezTo>
                  <a:pt x="14208" y="990230"/>
                  <a:pt x="22883" y="800323"/>
                  <a:pt x="0" y="650373"/>
                </a:cubicBezTo>
                <a:cubicBezTo>
                  <a:pt x="-22883" y="500423"/>
                  <a:pt x="-18326" y="298947"/>
                  <a:pt x="0" y="0"/>
                </a:cubicBezTo>
                <a:close/>
              </a:path>
            </a:pathLst>
          </a:custGeom>
          <a:ln>
            <a:solidFill>
              <a:schemeClr val="tx1"/>
            </a:solidFill>
            <a:extLst>
              <a:ext uri="{C807C97D-BFC1-408E-A445-0C87EB9F89A2}">
                <ask:lineSketchStyleProps xmlns:ask="http://schemas.microsoft.com/office/drawing/2018/sketchyshapes" sd="2478400752">
                  <a:prstGeom prst="rect">
                    <a:avLst/>
                  </a:prstGeom>
                  <ask:type>
                    <ask:lineSketchFreehand/>
                  </ask:type>
                </ask:lineSketchStyleProps>
              </a:ext>
            </a:extLst>
          </a:ln>
        </p:spPr>
      </p:pic>
    </p:spTree>
    <p:extLst>
      <p:ext uri="{BB962C8B-B14F-4D97-AF65-F5344CB8AC3E}">
        <p14:creationId xmlns:p14="http://schemas.microsoft.com/office/powerpoint/2010/main" val="23937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102142" y="746097"/>
            <a:ext cx="10442033"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2023 contreplaqués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En volume 414 000 m3 (-14%)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En valeur 305 millions d’euros (-18 %)</a:t>
            </a:r>
            <a:endParaRPr kumimoji="0" lang="fr-FR" sz="240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8</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4% de CP feuillus/</a:t>
            </a:r>
            <a:r>
              <a:rPr kumimoji="0" lang="fr-FR" sz="2400" b="0" i="0" u="none" strike="noStrike" kern="1200" cap="none" spc="0" normalizeH="0" baseline="0" noProof="0" dirty="0" err="1">
                <a:ln>
                  <a:noFill/>
                </a:ln>
                <a:solidFill>
                  <a:srgbClr val="000000"/>
                </a:solidFill>
                <a:effectLst/>
                <a:uLnTx/>
                <a:uFillTx/>
                <a:latin typeface="Poppins"/>
                <a:ea typeface="Cambria Math" panose="02040503050406030204" pitchFamily="18" charset="0"/>
                <a:cs typeface="+mn-cs"/>
              </a:rPr>
              <a:t>tropx</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 (</a:t>
            </a:r>
            <a:r>
              <a:rPr lang="fr-FR" sz="2400" dirty="0">
                <a:solidFill>
                  <a:srgbClr val="000000"/>
                </a:solidFill>
                <a:latin typeface="Poppins"/>
                <a:ea typeface="Cambria Math" panose="02040503050406030204" pitchFamily="18" charset="0"/>
              </a:rPr>
              <a:t>77</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 n-1)</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Origines </a:t>
            </a:r>
            <a:r>
              <a:rPr lang="fr-FR" sz="2400" dirty="0">
                <a:solidFill>
                  <a:srgbClr val="000000"/>
                </a:solidFill>
                <a:latin typeface="Poppins"/>
                <a:ea typeface="Cambria Math" panose="02040503050406030204" pitchFamily="18" charset="0"/>
              </a:rPr>
              <a:t>en valeur </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Chine </a:t>
            </a:r>
            <a:r>
              <a:rPr lang="fr-FR" sz="2400" dirty="0">
                <a:solidFill>
                  <a:srgbClr val="000000"/>
                </a:solidFill>
                <a:latin typeface="Poppins"/>
                <a:ea typeface="Cambria Math" panose="02040503050406030204" pitchFamily="18" charset="0"/>
              </a:rPr>
              <a:t>15</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 % (-23% n-1)</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Italie 12 %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Espagne 11% (-34% n-1)</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Allemagne, Belgique 10 % (-29% n-1)</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Finlande </a:t>
            </a:r>
            <a:r>
              <a:rPr lang="fr-FR" sz="2400" dirty="0">
                <a:solidFill>
                  <a:srgbClr val="000000"/>
                </a:solidFill>
                <a:latin typeface="Poppins"/>
                <a:ea typeface="Cambria Math" panose="02040503050406030204" pitchFamily="18" charset="0"/>
              </a:rPr>
              <a:t>8</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Pologne 6 %</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Chili 3 %</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Brésil 2 %</a:t>
            </a:r>
          </a:p>
        </p:txBody>
      </p:sp>
      <p:sp>
        <p:nvSpPr>
          <p:cNvPr id="5" name="ZoneTexte 4">
            <a:extLst>
              <a:ext uri="{FF2B5EF4-FFF2-40B4-BE49-F238E27FC236}">
                <a16:creationId xmlns:a16="http://schemas.microsoft.com/office/drawing/2014/main" id="{1D0F91D0-AD32-2544-9F17-7266421258A5}"/>
              </a:ext>
            </a:extLst>
          </p:cNvPr>
          <p:cNvSpPr txBox="1"/>
          <p:nvPr/>
        </p:nvSpPr>
        <p:spPr>
          <a:xfrm>
            <a:off x="102142"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pic>
        <p:nvPicPr>
          <p:cNvPr id="3" name="Image 2" descr="Une image contenant texte, capture d’écran, nombre, Parallèle&#10;&#10;Description générée automatiquement">
            <a:extLst>
              <a:ext uri="{FF2B5EF4-FFF2-40B4-BE49-F238E27FC236}">
                <a16:creationId xmlns:a16="http://schemas.microsoft.com/office/drawing/2014/main" id="{ABC3A629-E717-19A9-CEEC-24A50C0D61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5326" y="462420"/>
            <a:ext cx="3810000" cy="5461000"/>
          </a:xfrm>
          <a:prstGeom prst="rect">
            <a:avLst/>
          </a:prstGeom>
        </p:spPr>
      </p:pic>
    </p:spTree>
    <p:extLst>
      <p:ext uri="{BB962C8B-B14F-4D97-AF65-F5344CB8AC3E}">
        <p14:creationId xmlns:p14="http://schemas.microsoft.com/office/powerpoint/2010/main" val="88516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AAA200-239B-4148-8405-F0F922662A81}"/>
              </a:ext>
            </a:extLst>
          </p:cNvPr>
          <p:cNvSpPr/>
          <p:nvPr/>
        </p:nvSpPr>
        <p:spPr>
          <a:xfrm>
            <a:off x="109718" y="774962"/>
            <a:ext cx="11552189" cy="7201972"/>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Gill Sans MT" pitchFamily="34" charset="0"/>
                <a:ea typeface="+mn-ea"/>
                <a:cs typeface="+mn-cs"/>
              </a:rPr>
              <a:t>2023 : </a:t>
            </a:r>
            <a:r>
              <a:rPr kumimoji="0" lang="fr-FR" sz="2400" b="0" i="0" u="none" strike="noStrike" kern="1200" cap="none" spc="0" normalizeH="0" baseline="0" noProof="0" dirty="0">
                <a:ln>
                  <a:noFill/>
                </a:ln>
                <a:effectLst/>
                <a:uLnTx/>
                <a:uFillTx/>
                <a:latin typeface="Gill Sans MT" pitchFamily="34" charset="0"/>
                <a:ea typeface="+mn-ea"/>
                <a:cs typeface="+mn-cs"/>
              </a:rPr>
              <a:t>un 1</a:t>
            </a:r>
            <a:r>
              <a:rPr kumimoji="0" lang="fr-FR" sz="2400" b="0" i="0" u="none" strike="noStrike" kern="1200" cap="none" spc="0" normalizeH="0" baseline="30000" noProof="0" dirty="0">
                <a:ln>
                  <a:noFill/>
                </a:ln>
                <a:effectLst/>
                <a:uLnTx/>
                <a:uFillTx/>
                <a:latin typeface="Gill Sans MT" pitchFamily="34" charset="0"/>
                <a:ea typeface="+mn-ea"/>
                <a:cs typeface="+mn-cs"/>
              </a:rPr>
              <a:t>er</a:t>
            </a:r>
            <a:r>
              <a:rPr kumimoji="0" lang="fr-FR" sz="2400" b="0" i="0" u="none" strike="noStrike" kern="1200" cap="none" spc="0" normalizeH="0" baseline="0" noProof="0" dirty="0">
                <a:ln>
                  <a:noFill/>
                </a:ln>
                <a:effectLst/>
                <a:uLnTx/>
                <a:uFillTx/>
                <a:latin typeface="Gill Sans MT" pitchFamily="34" charset="0"/>
                <a:ea typeface="+mn-ea"/>
                <a:cs typeface="+mn-cs"/>
              </a:rPr>
              <a:t> semestre plutôt actif jusqu'à l’été – un 2</a:t>
            </a:r>
            <a:r>
              <a:rPr kumimoji="0" lang="fr-FR" sz="2400" b="0" i="0" u="none" strike="noStrike" kern="1200" cap="none" spc="0" normalizeH="0" baseline="30000" noProof="0" dirty="0">
                <a:ln>
                  <a:noFill/>
                </a:ln>
                <a:effectLst/>
                <a:uLnTx/>
                <a:uFillTx/>
                <a:latin typeface="Gill Sans MT" pitchFamily="34" charset="0"/>
                <a:ea typeface="+mn-ea"/>
                <a:cs typeface="+mn-cs"/>
              </a:rPr>
              <a:t>nd</a:t>
            </a:r>
            <a:r>
              <a:rPr kumimoji="0" lang="fr-FR" sz="2400" b="0" i="0" u="none" strike="noStrike" kern="1200" cap="none" spc="0" normalizeH="0" baseline="0" noProof="0" dirty="0">
                <a:ln>
                  <a:noFill/>
                </a:ln>
                <a:effectLst/>
                <a:uLnTx/>
                <a:uFillTx/>
                <a:latin typeface="Gill Sans MT" pitchFamily="34" charset="0"/>
                <a:ea typeface="+mn-ea"/>
                <a:cs typeface="+mn-cs"/>
              </a:rPr>
              <a:t> semestre marqué par une baisse d’activité, une tendance au déstockage et une instabilité des prix.</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effectLst/>
              <a:uLnTx/>
              <a:uFillTx/>
              <a:latin typeface="Gill Sans MT"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Gill Sans MT" pitchFamily="34" charset="0"/>
                <a:ea typeface="+mn-ea"/>
                <a:cs typeface="+mn-cs"/>
              </a:rPr>
              <a:t>Début 2024 </a:t>
            </a:r>
            <a:r>
              <a:rPr kumimoji="0" lang="fr-FR" sz="2400" b="0" i="0" u="none" strike="noStrike" kern="1200" cap="none" spc="0" normalizeH="0" baseline="0" noProof="0" dirty="0">
                <a:ln>
                  <a:noFill/>
                </a:ln>
                <a:effectLst/>
                <a:uLnTx/>
                <a:uFillTx/>
                <a:latin typeface="Gill Sans MT" pitchFamily="34" charset="0"/>
                <a:ea typeface="+mn-ea"/>
                <a:cs typeface="+mn-cs"/>
              </a:rPr>
              <a:t>: un marché </a:t>
            </a:r>
            <a:r>
              <a:rPr lang="fr-FR" sz="2400" dirty="0">
                <a:latin typeface="Gill Sans MT" pitchFamily="34" charset="0"/>
              </a:rPr>
              <a:t>attentiste (tendances tarifaires peu lisibles)</a:t>
            </a:r>
            <a:r>
              <a:rPr kumimoji="0" lang="fr-FR" sz="2400" b="0" i="0" u="none" strike="noStrike" kern="1200" cap="none" spc="0" normalizeH="0" baseline="0" noProof="0" dirty="0">
                <a:ln>
                  <a:noFill/>
                </a:ln>
                <a:effectLst/>
                <a:uLnTx/>
                <a:uFillTx/>
                <a:latin typeface="Gill Sans MT" pitchFamily="34" charset="0"/>
                <a:ea typeface="+mn-ea"/>
                <a:cs typeface="+mn-cs"/>
              </a:rPr>
              <a:t>. Des coûts de transports maritimes qui repartent fortement à la hausse (en particulier Asie).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effectLst/>
              <a:uLnTx/>
              <a:uFillTx/>
              <a:latin typeface="Gill Sans MT"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Gill Sans MT" pitchFamily="34" charset="0"/>
                <a:ea typeface="+mn-ea"/>
                <a:cs typeface="+mn-cs"/>
              </a:rPr>
              <a:t>Faits marquants :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Gill Sans MT" pitchFamily="34" charset="0"/>
                <a:ea typeface="+mn-ea"/>
                <a:cs typeface="+mn-cs"/>
              </a:rPr>
              <a:t>Enquête de l’UE (été 2023) et décision antidumping élargie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Gill Sans MT" pitchFamily="34" charset="0"/>
                <a:ea typeface="+mn-ea"/>
                <a:cs typeface="+mn-cs"/>
              </a:rPr>
              <a:t>les placages et contreplaqués d’origine russe continuent d’inonder l’Europe par de nouvelle voies (Arménie, Géorgie…) =&gt; la mesure antidumping récemment décidée était-elle suffisante ? (cf. USA taxe de 50%)</a:t>
            </a:r>
            <a:endParaRPr lang="fr-FR" sz="2400" dirty="0">
              <a:latin typeface="Gill Sans MT" pitchFamily="34" charset="0"/>
            </a:endParaRPr>
          </a:p>
          <a:p>
            <a:pPr lvl="1">
              <a:defRPr/>
            </a:pPr>
            <a:r>
              <a:rPr kumimoji="0" lang="fr-FR" sz="2400" b="1" i="0" u="none" strike="noStrike" kern="1200" cap="none" spc="0" normalizeH="0" baseline="0" noProof="0" dirty="0">
                <a:ln>
                  <a:noFill/>
                </a:ln>
                <a:effectLst/>
                <a:uLnTx/>
                <a:uFillTx/>
                <a:latin typeface="Gill Sans MT" pitchFamily="34" charset="0"/>
                <a:ea typeface="+mn-ea"/>
                <a:cs typeface="+mn-cs"/>
              </a:rPr>
              <a:t>Logistique</a:t>
            </a:r>
            <a:r>
              <a:rPr kumimoji="0" lang="fr-FR" sz="2400" b="0" i="0" u="none" strike="noStrike" kern="1200" cap="none" spc="0" normalizeH="0" baseline="0" noProof="0" dirty="0">
                <a:ln>
                  <a:noFill/>
                </a:ln>
                <a:effectLst/>
                <a:uLnTx/>
                <a:uFillTx/>
                <a:latin typeface="Gill Sans MT" pitchFamily="34" charset="0"/>
                <a:ea typeface="+mn-ea"/>
                <a:cs typeface="+mn-cs"/>
              </a:rPr>
              <a:t> </a:t>
            </a:r>
            <a:r>
              <a:rPr lang="fr-FR" sz="2400" dirty="0">
                <a:latin typeface="Gill Sans MT" pitchFamily="34" charset="0"/>
              </a:rPr>
              <a:t>: délais de transport allongés :</a:t>
            </a:r>
          </a:p>
          <a:p>
            <a:pPr marL="800100" lvl="1" indent="-342900">
              <a:buFontTx/>
              <a:buChar char="-"/>
              <a:defRPr/>
            </a:pPr>
            <a:r>
              <a:rPr lang="fr-FR" sz="2400" dirty="0">
                <a:latin typeface="Gill Sans MT" pitchFamily="34" charset="0"/>
              </a:rPr>
              <a:t>L’</a:t>
            </a:r>
            <a:r>
              <a:rPr kumimoji="0" lang="fr-FR" sz="2400" b="0" i="0" u="none" strike="noStrike" kern="1200" cap="none" spc="0" normalizeH="0" baseline="0" noProof="0" dirty="0">
                <a:ln>
                  <a:noFill/>
                </a:ln>
                <a:effectLst/>
                <a:uLnTx/>
                <a:uFillTx/>
                <a:latin typeface="Gill Sans MT" pitchFamily="34" charset="0"/>
                <a:ea typeface="+mn-ea"/>
                <a:cs typeface="+mn-cs"/>
              </a:rPr>
              <a:t>instabilité politique impacte les délais d’approvisionnement : passage par le Cap de Bonne Espérance, </a:t>
            </a:r>
          </a:p>
          <a:p>
            <a:pPr marL="800100" lvl="1" indent="-342900">
              <a:buFontTx/>
              <a:buChar char="-"/>
              <a:defRPr/>
            </a:pPr>
            <a:r>
              <a:rPr lang="fr-FR" sz="2400" dirty="0">
                <a:latin typeface="Gill Sans MT" pitchFamily="34" charset="0"/>
              </a:rPr>
              <a:t>C</a:t>
            </a:r>
            <a:r>
              <a:rPr kumimoji="0" lang="fr-FR" sz="2400" b="0" i="0" u="none" strike="noStrike" kern="1200" cap="none" spc="0" normalizeH="0" baseline="0" noProof="0" dirty="0" err="1">
                <a:ln>
                  <a:noFill/>
                </a:ln>
                <a:effectLst/>
                <a:uLnTx/>
                <a:uFillTx/>
                <a:latin typeface="Gill Sans MT" pitchFamily="34" charset="0"/>
                <a:ea typeface="+mn-ea"/>
                <a:cs typeface="+mn-cs"/>
              </a:rPr>
              <a:t>abotage</a:t>
            </a:r>
            <a:r>
              <a:rPr kumimoji="0" lang="fr-FR" sz="2400" b="0" i="0" u="none" strike="noStrike" kern="1200" cap="none" spc="0" normalizeH="0" baseline="0" noProof="0" dirty="0">
                <a:ln>
                  <a:noFill/>
                </a:ln>
                <a:effectLst/>
                <a:uLnTx/>
                <a:uFillTx/>
                <a:latin typeface="Gill Sans MT" pitchFamily="34" charset="0"/>
                <a:ea typeface="+mn-ea"/>
                <a:cs typeface="+mn-cs"/>
              </a:rPr>
              <a:t> et </a:t>
            </a:r>
            <a:r>
              <a:rPr kumimoji="0" lang="fr-FR" sz="2400" b="0" i="0" u="none" strike="noStrike" kern="1200" cap="none" spc="0" normalizeH="0" baseline="0" noProof="0" dirty="0" err="1">
                <a:ln>
                  <a:noFill/>
                </a:ln>
                <a:effectLst/>
                <a:uLnTx/>
                <a:uFillTx/>
                <a:latin typeface="Gill Sans MT" pitchFamily="34" charset="0"/>
                <a:ea typeface="+mn-ea"/>
                <a:cs typeface="+mn-cs"/>
              </a:rPr>
              <a:t>blank</a:t>
            </a:r>
            <a:r>
              <a:rPr kumimoji="0" lang="fr-FR" sz="2400" b="0" i="0" u="none" strike="noStrike" kern="1200" cap="none" spc="0" normalizeH="0" baseline="0" noProof="0" dirty="0">
                <a:ln>
                  <a:noFill/>
                </a:ln>
                <a:effectLst/>
                <a:uLnTx/>
                <a:uFillTx/>
                <a:latin typeface="Gill Sans MT" pitchFamily="34" charset="0"/>
                <a:ea typeface="+mn-ea"/>
                <a:cs typeface="+mn-cs"/>
              </a:rPr>
              <a:t> </a:t>
            </a:r>
            <a:r>
              <a:rPr kumimoji="0" lang="fr-FR" sz="2400" b="0" i="0" u="none" strike="noStrike" kern="1200" cap="none" spc="0" normalizeH="0" baseline="0" noProof="0" dirty="0" err="1">
                <a:ln>
                  <a:noFill/>
                </a:ln>
                <a:effectLst/>
                <a:uLnTx/>
                <a:uFillTx/>
                <a:latin typeface="Gill Sans MT" pitchFamily="34" charset="0"/>
                <a:ea typeface="+mn-ea"/>
                <a:cs typeface="+mn-cs"/>
              </a:rPr>
              <a:t>sailing</a:t>
            </a:r>
            <a:r>
              <a:rPr kumimoji="0" lang="fr-FR" sz="2400" b="0" i="0" u="none" strike="noStrike" kern="1200" cap="none" spc="0" normalizeH="0" baseline="0" noProof="0" dirty="0">
                <a:ln>
                  <a:noFill/>
                </a:ln>
                <a:effectLst/>
                <a:uLnTx/>
                <a:uFillTx/>
                <a:latin typeface="Gill Sans MT" pitchFamily="34" charset="0"/>
                <a:ea typeface="+mn-ea"/>
                <a:cs typeface="+mn-cs"/>
              </a:rPr>
              <a:t> accrus car taux de remplissage insuffisant (disponibilité des conteneurs moindre)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fr-FR" sz="2400" dirty="0">
              <a:solidFill>
                <a:srgbClr val="FF0000"/>
              </a:solidFill>
              <a:latin typeface="Gill Sans MT"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lang="fr-FR" sz="800" noProof="0" dirty="0">
              <a:solidFill>
                <a:srgbClr val="FF0000"/>
              </a:solidFill>
              <a:latin typeface="Gill Sans MT" pitchFamily="34" charset="0"/>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1257300" marR="0" lvl="2" indent="-342900" algn="l" defTabSz="4572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p:txBody>
      </p:sp>
      <p:sp>
        <p:nvSpPr>
          <p:cNvPr id="6" name="ZoneTexte 5">
            <a:extLst>
              <a:ext uri="{FF2B5EF4-FFF2-40B4-BE49-F238E27FC236}">
                <a16:creationId xmlns:a16="http://schemas.microsoft.com/office/drawing/2014/main" id="{466295CF-B174-0C4E-AC25-6E86871C7FF4}"/>
              </a:ext>
            </a:extLst>
          </p:cNvPr>
          <p:cNvSpPr txBox="1"/>
          <p:nvPr/>
        </p:nvSpPr>
        <p:spPr>
          <a:xfrm>
            <a:off x="530093" y="172835"/>
            <a:ext cx="109040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Résumé situation marchés panneaux CP</a:t>
            </a:r>
          </a:p>
        </p:txBody>
      </p:sp>
    </p:spTree>
    <p:extLst>
      <p:ext uri="{BB962C8B-B14F-4D97-AF65-F5344CB8AC3E}">
        <p14:creationId xmlns:p14="http://schemas.microsoft.com/office/powerpoint/2010/main" val="1738277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CFD03224-C563-6E41-8CC1-E5BB55D8D14E}"/>
              </a:ext>
            </a:extLst>
          </p:cNvPr>
          <p:cNvSpPr txBox="1"/>
          <p:nvPr/>
        </p:nvSpPr>
        <p:spPr>
          <a:xfrm>
            <a:off x="232855" y="675633"/>
            <a:ext cx="11585398" cy="498104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87B04B"/>
              </a:solidFill>
              <a:effectLst/>
              <a:uLnTx/>
              <a:uFillTx/>
              <a:latin typeface="Poppins Light" panose="00000400000000000000" pitchFamily="2" charset="0"/>
              <a:ea typeface="Calibri" panose="020F0502020204030204" pitchFamily="34" charset="0"/>
              <a:cs typeface="Poppins Light" panose="000004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8AAF63"/>
                </a:solidFill>
                <a:effectLst/>
                <a:uLnTx/>
                <a:uFillTx/>
                <a:latin typeface="Poppins Light" panose="00000400000000000000" pitchFamily="2" charset="0"/>
                <a:ea typeface="Calibri" panose="020F0502020204030204" pitchFamily="34" charset="0"/>
                <a:cs typeface="Poppins Light" panose="00000400000000000000" pitchFamily="2" charset="0"/>
              </a:rPr>
              <a:t>Objectif </a:t>
            </a:r>
            <a:r>
              <a:rPr kumimoji="0" lang="fr-FR" sz="2000" b="0" i="0" u="none" strike="noStrike" kern="1200" cap="none" spc="0" normalizeH="0" baseline="0" noProof="0" dirty="0">
                <a:ln>
                  <a:noFill/>
                </a:ln>
                <a:solidFill>
                  <a:srgbClr val="8AAF63"/>
                </a:solidFill>
                <a:effectLst/>
                <a:uLnTx/>
                <a:uFillTx/>
                <a:latin typeface="Poppins Light" panose="00000400000000000000" pitchFamily="2" charset="0"/>
                <a:ea typeface="Calibri" panose="020F0502020204030204" pitchFamily="34" charset="0"/>
                <a:cs typeface="Poppins Light" panose="00000400000000000000" pitchFamily="2" charset="0"/>
              </a:rPr>
              <a:t>: </a:t>
            </a:r>
            <a:r>
              <a:rPr kumimoji="0" lang="fr-FR" sz="2000" b="0"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rPr>
              <a:t>Faire connaître les différents usages des panneaux bois. Promouvoir leur utilisation</a:t>
            </a:r>
            <a:endParaRPr kumimoji="0" lang="fr-FR" sz="2000" b="1"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8AAF63"/>
                </a:solidFill>
                <a:effectLst/>
                <a:uLnTx/>
                <a:uFillTx/>
                <a:latin typeface="Poppins Light" panose="00000400000000000000" pitchFamily="2" charset="0"/>
                <a:ea typeface="Calibri" panose="020F0502020204030204" pitchFamily="34" charset="0"/>
                <a:cs typeface="Poppins Light" panose="00000400000000000000" pitchFamily="2" charset="0"/>
              </a:rPr>
              <a:t>Cibles : </a:t>
            </a:r>
            <a:r>
              <a:rPr kumimoji="0" lang="fr-FR" sz="2000" b="0"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rPr>
              <a:t>Les donneurs d’ordre/prescripteurs et les utilisateurs/clients</a:t>
            </a:r>
            <a:endParaRPr kumimoji="0" lang="fr-FR" sz="2000" b="1"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8AAF63"/>
                </a:solidFill>
                <a:effectLst/>
                <a:uLnTx/>
                <a:uFillTx/>
                <a:latin typeface="Poppins Light" panose="00000400000000000000" pitchFamily="2" charset="0"/>
                <a:ea typeface="Calibri" panose="020F0502020204030204" pitchFamily="34" charset="0"/>
                <a:cs typeface="Poppins Light" panose="00000400000000000000" pitchFamily="2" charset="0"/>
              </a:rPr>
              <a:t>Messages : </a:t>
            </a:r>
            <a:r>
              <a:rPr kumimoji="0" lang="fr-FR" sz="2000" b="1"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rPr>
              <a:t>les usages, la</a:t>
            </a:r>
            <a:r>
              <a:rPr kumimoji="0" lang="fr-FR" sz="2000" b="0"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rPr>
              <a:t> gestion de la ressource, la durabilité, la qualité de vie (panneaux décoratifs, panneaux acoustiques), la technique (mise en œuvre), les marchés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8AAF63"/>
                </a:solidFill>
                <a:effectLst/>
                <a:uLnTx/>
                <a:uFillTx/>
                <a:latin typeface="Poppins Light" panose="00000400000000000000" pitchFamily="2" charset="0"/>
                <a:ea typeface="Calibri" panose="020F0502020204030204" pitchFamily="34" charset="0"/>
                <a:cs typeface="Poppins Light" panose="00000400000000000000" pitchFamily="2" charset="0"/>
              </a:rPr>
              <a:t>Principales actions :</a:t>
            </a:r>
            <a:endParaRPr kumimoji="0" lang="fr-FR" sz="2400" b="0" i="0" u="none" strike="noStrike" kern="1200" cap="none" spc="0" normalizeH="0" baseline="0" noProof="0" dirty="0">
              <a:ln>
                <a:noFill/>
              </a:ln>
              <a:solidFill>
                <a:srgbClr val="000000"/>
              </a:solidFill>
              <a:effectLst/>
              <a:uLnTx/>
              <a:uFillTx/>
              <a:latin typeface="Poppins Light" panose="00000400000000000000" pitchFamily="2" charset="0"/>
              <a:ea typeface="Calibri" panose="020F0502020204030204" pitchFamily="34" charset="0"/>
              <a:cs typeface="Poppins Light" panose="00000400000000000000" pitchFamily="2" charset="0"/>
            </a:endParaRP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err="1">
                <a:ln>
                  <a:noFill/>
                </a:ln>
                <a:solidFill>
                  <a:srgbClr val="000000"/>
                </a:solidFill>
                <a:effectLst/>
                <a:uLnTx/>
                <a:uFillTx/>
                <a:latin typeface="Poppins Light" panose="00000400000000000000" pitchFamily="2" charset="0"/>
                <a:ea typeface="+mn-ea"/>
                <a:cs typeface="Poppins Light" panose="00000400000000000000" pitchFamily="2" charset="0"/>
              </a:rPr>
              <a:t>Posts</a:t>
            </a:r>
            <a:r>
              <a:rPr kumimoji="0" lang="fr-FR" sz="2000" b="0" i="0" u="none" strike="noStrike" kern="1200" cap="none" spc="0" normalizeH="0" baseline="0" noProof="0" dirty="0">
                <a:ln>
                  <a:noFill/>
                </a:ln>
                <a:solidFill>
                  <a:srgbClr val="000000"/>
                </a:solidFill>
                <a:effectLst/>
                <a:uLnTx/>
                <a:uFillTx/>
                <a:latin typeface="Poppins Light" panose="00000400000000000000" pitchFamily="2" charset="0"/>
                <a:ea typeface="+mn-ea"/>
                <a:cs typeface="Poppins Light" panose="00000400000000000000" pitchFamily="2" charset="0"/>
              </a:rPr>
              <a:t> réseaux sociaux reprenant le contenu des dossiers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000000"/>
                </a:solidFill>
                <a:effectLst/>
                <a:uLnTx/>
                <a:uFillTx/>
                <a:latin typeface="Poppins Light" panose="00000400000000000000" pitchFamily="2" charset="0"/>
                <a:ea typeface="+mn-ea"/>
                <a:cs typeface="Poppins Light" panose="00000400000000000000" pitchFamily="2" charset="0"/>
              </a:rPr>
              <a:t>Enrichissement du site internet</a:t>
            </a:r>
          </a:p>
          <a:p>
            <a:pPr marL="285750" indent="-285750" algn="just">
              <a:buFontTx/>
              <a:buChar char="-"/>
            </a:pPr>
            <a:r>
              <a:rPr lang="fr-FR" sz="2000" b="1" dirty="0">
                <a:latin typeface="Poppins Light" panose="00000400000000000000" pitchFamily="2" charset="0"/>
                <a:ea typeface="Calibri" panose="020F0502020204030204" pitchFamily="34" charset="0"/>
                <a:cs typeface="Poppins Light" panose="00000400000000000000" pitchFamily="2" charset="0"/>
              </a:rPr>
              <a:t>Création de 2 modules de formation e-learning </a:t>
            </a:r>
          </a:p>
          <a:p>
            <a:pPr algn="just"/>
            <a:r>
              <a:rPr lang="fr-FR" sz="2000" b="1" dirty="0">
                <a:latin typeface="Poppins Light" panose="00000400000000000000" pitchFamily="2" charset="0"/>
                <a:ea typeface="Calibri" panose="020F0502020204030204" pitchFamily="34" charset="0"/>
                <a:cs typeface="Poppins Light" panose="00000400000000000000" pitchFamily="2" charset="0"/>
              </a:rPr>
              <a:t>panneaux de </a:t>
            </a:r>
            <a:r>
              <a:rPr lang="fr-FR" sz="2000" b="1" dirty="0" err="1">
                <a:latin typeface="Poppins Light" panose="00000400000000000000" pitchFamily="2" charset="0"/>
                <a:ea typeface="Calibri" panose="020F0502020204030204" pitchFamily="34" charset="0"/>
                <a:cs typeface="Poppins Light" panose="00000400000000000000" pitchFamily="2" charset="0"/>
              </a:rPr>
              <a:t>cp</a:t>
            </a:r>
            <a:r>
              <a:rPr lang="fr-FR" sz="2000" b="1" dirty="0">
                <a:latin typeface="Poppins Light" panose="00000400000000000000" pitchFamily="2" charset="0"/>
                <a:ea typeface="Calibri" panose="020F0502020204030204" pitchFamily="34" charset="0"/>
                <a:cs typeface="Poppins Light" panose="00000400000000000000" pitchFamily="2" charset="0"/>
              </a:rPr>
              <a:t> et panneaux de process (financés  </a:t>
            </a:r>
          </a:p>
          <a:p>
            <a:pPr algn="just"/>
            <a:r>
              <a:rPr lang="fr-FR" sz="2000" b="1" dirty="0">
                <a:latin typeface="Poppins Light" panose="00000400000000000000" pitchFamily="2" charset="0"/>
                <a:ea typeface="Calibri" panose="020F0502020204030204" pitchFamily="34" charset="0"/>
                <a:cs typeface="Poppins Light" panose="00000400000000000000" pitchFamily="2" charset="0"/>
              </a:rPr>
              <a:t>par le CODIFAB) </a:t>
            </a: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6" name="ZoneTexte 5">
            <a:extLst>
              <a:ext uri="{FF2B5EF4-FFF2-40B4-BE49-F238E27FC236}">
                <a16:creationId xmlns:a16="http://schemas.microsoft.com/office/drawing/2014/main" id="{655B5AAE-F9C5-48FD-9990-17F0696A8667}"/>
              </a:ext>
            </a:extLst>
          </p:cNvPr>
          <p:cNvSpPr txBox="1"/>
          <p:nvPr/>
        </p:nvSpPr>
        <p:spPr>
          <a:xfrm>
            <a:off x="1351561" y="-87845"/>
            <a:ext cx="8001058" cy="830997"/>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br>
              <a:rPr kumimoji="0" lang="fr-FR" sz="2400" b="1" i="0" u="none" strike="noStrike" kern="1200" cap="none" spc="0" normalizeH="0" baseline="0" noProof="0" dirty="0">
                <a:ln>
                  <a:noFill/>
                </a:ln>
                <a:solidFill>
                  <a:srgbClr val="255851"/>
                </a:solidFill>
                <a:effectLst/>
                <a:uLnTx/>
                <a:uFillTx/>
                <a:latin typeface="Poppins Light"/>
                <a:ea typeface="+mn-ea"/>
                <a:cs typeface="+mn-cs"/>
              </a:rPr>
            </a:br>
            <a:r>
              <a:rPr kumimoji="0" lang="fr-FR" sz="2400" b="1" i="0" u="none" strike="noStrike" kern="1200" cap="none" spc="0" normalizeH="0" baseline="0" noProof="0" dirty="0">
                <a:ln>
                  <a:noFill/>
                </a:ln>
                <a:solidFill>
                  <a:srgbClr val="255851"/>
                </a:solidFill>
                <a:effectLst/>
                <a:uLnTx/>
                <a:uFillTx/>
                <a:latin typeface="Poppins Light"/>
                <a:ea typeface="+mn-ea"/>
                <a:cs typeface="+mn-cs"/>
              </a:rPr>
              <a:t>Communication Panneaux</a:t>
            </a:r>
          </a:p>
        </p:txBody>
      </p:sp>
      <p:pic>
        <p:nvPicPr>
          <p:cNvPr id="7" name="Image 6">
            <a:extLst>
              <a:ext uri="{FF2B5EF4-FFF2-40B4-BE49-F238E27FC236}">
                <a16:creationId xmlns:a16="http://schemas.microsoft.com/office/drawing/2014/main" id="{8D1FDBBB-3CAF-43A0-99F2-44827BB3C8BA}"/>
              </a:ext>
            </a:extLst>
          </p:cNvPr>
          <p:cNvPicPr>
            <a:picLocks noChangeAspect="1"/>
          </p:cNvPicPr>
          <p:nvPr/>
        </p:nvPicPr>
        <p:blipFill>
          <a:blip r:embed="rId3"/>
          <a:stretch>
            <a:fillRect/>
          </a:stretch>
        </p:blipFill>
        <p:spPr>
          <a:xfrm>
            <a:off x="10354664" y="266693"/>
            <a:ext cx="1596045" cy="955785"/>
          </a:xfrm>
          <a:prstGeom prst="rect">
            <a:avLst/>
          </a:prstGeom>
        </p:spPr>
      </p:pic>
      <p:pic>
        <p:nvPicPr>
          <p:cNvPr id="9" name="Image 8">
            <a:extLst>
              <a:ext uri="{FF2B5EF4-FFF2-40B4-BE49-F238E27FC236}">
                <a16:creationId xmlns:a16="http://schemas.microsoft.com/office/drawing/2014/main" id="{4F2E1947-EF69-4867-E40D-1F31C83784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502" y="3780802"/>
            <a:ext cx="1419402" cy="1894295"/>
          </a:xfrm>
          <a:prstGeom prst="rect">
            <a:avLst/>
          </a:prstGeom>
        </p:spPr>
      </p:pic>
      <p:pic>
        <p:nvPicPr>
          <p:cNvPr id="10" name="Image 9">
            <a:extLst>
              <a:ext uri="{FF2B5EF4-FFF2-40B4-BE49-F238E27FC236}">
                <a16:creationId xmlns:a16="http://schemas.microsoft.com/office/drawing/2014/main" id="{2F2CC85A-0E2E-0BF7-69D0-577DB9F6EA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71499" y="3598151"/>
            <a:ext cx="1990536" cy="2693735"/>
          </a:xfrm>
          <a:prstGeom prst="rect">
            <a:avLst/>
          </a:prstGeom>
        </p:spPr>
      </p:pic>
      <p:pic>
        <p:nvPicPr>
          <p:cNvPr id="11" name="Image 10">
            <a:extLst>
              <a:ext uri="{FF2B5EF4-FFF2-40B4-BE49-F238E27FC236}">
                <a16:creationId xmlns:a16="http://schemas.microsoft.com/office/drawing/2014/main" id="{6F241B48-D910-D108-B32A-ED39DDD954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05894" y="4929257"/>
            <a:ext cx="1990536" cy="1671059"/>
          </a:xfrm>
          <a:prstGeom prst="rect">
            <a:avLst/>
          </a:prstGeom>
        </p:spPr>
      </p:pic>
      <p:pic>
        <p:nvPicPr>
          <p:cNvPr id="12" name="Image 11">
            <a:extLst>
              <a:ext uri="{FF2B5EF4-FFF2-40B4-BE49-F238E27FC236}">
                <a16:creationId xmlns:a16="http://schemas.microsoft.com/office/drawing/2014/main" id="{6C4BC5B0-5CB2-6BFF-4411-346EE20FA7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6806" y="266693"/>
            <a:ext cx="693640" cy="693640"/>
          </a:xfrm>
          <a:prstGeom prst="rect">
            <a:avLst/>
          </a:prstGeom>
        </p:spPr>
      </p:pic>
    </p:spTree>
    <p:extLst>
      <p:ext uri="{BB962C8B-B14F-4D97-AF65-F5344CB8AC3E}">
        <p14:creationId xmlns:p14="http://schemas.microsoft.com/office/powerpoint/2010/main" val="2585020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245486" y="1557885"/>
            <a:ext cx="5321016" cy="861774"/>
          </a:xfrm>
          <a:prstGeom prst="rect">
            <a:avLst/>
          </a:prstGeom>
          <a:noFill/>
        </p:spPr>
        <p:txBody>
          <a:bodyPr wrap="square" rtlCol="0">
            <a:spAutoFit/>
          </a:bodyPr>
          <a:lstStyle/>
          <a:p>
            <a:r>
              <a:rPr lang="fr-FR" sz="3200" dirty="0">
                <a:solidFill>
                  <a:srgbClr val="255851"/>
                </a:solidFill>
                <a:latin typeface="Poppins" panose="00000500000000000000" pitchFamily="2" charset="0"/>
                <a:cs typeface="Poppins" panose="00000500000000000000" pitchFamily="2" charset="0"/>
              </a:rPr>
              <a:t>Dominik MOHR </a:t>
            </a:r>
          </a:p>
          <a:p>
            <a:pPr lvl="0"/>
            <a:r>
              <a:rPr lang="fr-FR" dirty="0">
                <a:solidFill>
                  <a:srgbClr val="000000"/>
                </a:solidFill>
                <a:latin typeface="Calibri" panose="020F0502020204030204" pitchFamily="34" charset="0"/>
              </a:rPr>
              <a:t>BOIS TROPICAUX</a:t>
            </a:r>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38A70CE0-0191-183D-D62A-E02FA92A7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2725" y="188225"/>
            <a:ext cx="704525" cy="704525"/>
          </a:xfrm>
          <a:prstGeom prst="rect">
            <a:avLst/>
          </a:prstGeom>
        </p:spPr>
      </p:pic>
      <p:pic>
        <p:nvPicPr>
          <p:cNvPr id="4" name="Image 3" descr="Une image contenant reptile, plante&#10;&#10;Description générée automatiquement">
            <a:extLst>
              <a:ext uri="{FF2B5EF4-FFF2-40B4-BE49-F238E27FC236}">
                <a16:creationId xmlns:a16="http://schemas.microsoft.com/office/drawing/2014/main" id="{395DE421-AC58-8044-D3A4-AE5460190D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57974" y="2512087"/>
            <a:ext cx="5195129" cy="3282546"/>
          </a:xfrm>
          <a:custGeom>
            <a:avLst/>
            <a:gdLst>
              <a:gd name="connsiteX0" fmla="*/ 0 w 5195129"/>
              <a:gd name="connsiteY0" fmla="*/ 0 h 3282546"/>
              <a:gd name="connsiteX1" fmla="*/ 681139 w 5195129"/>
              <a:gd name="connsiteY1" fmla="*/ 0 h 3282546"/>
              <a:gd name="connsiteX2" fmla="*/ 1154473 w 5195129"/>
              <a:gd name="connsiteY2" fmla="*/ 0 h 3282546"/>
              <a:gd name="connsiteX3" fmla="*/ 1679758 w 5195129"/>
              <a:gd name="connsiteY3" fmla="*/ 0 h 3282546"/>
              <a:gd name="connsiteX4" fmla="*/ 2205044 w 5195129"/>
              <a:gd name="connsiteY4" fmla="*/ 0 h 3282546"/>
              <a:gd name="connsiteX5" fmla="*/ 2886183 w 5195129"/>
              <a:gd name="connsiteY5" fmla="*/ 0 h 3282546"/>
              <a:gd name="connsiteX6" fmla="*/ 3515371 w 5195129"/>
              <a:gd name="connsiteY6" fmla="*/ 0 h 3282546"/>
              <a:gd name="connsiteX7" fmla="*/ 3988705 w 5195129"/>
              <a:gd name="connsiteY7" fmla="*/ 0 h 3282546"/>
              <a:gd name="connsiteX8" fmla="*/ 4462039 w 5195129"/>
              <a:gd name="connsiteY8" fmla="*/ 0 h 3282546"/>
              <a:gd name="connsiteX9" fmla="*/ 5195129 w 5195129"/>
              <a:gd name="connsiteY9" fmla="*/ 0 h 3282546"/>
              <a:gd name="connsiteX10" fmla="*/ 5195129 w 5195129"/>
              <a:gd name="connsiteY10" fmla="*/ 514266 h 3282546"/>
              <a:gd name="connsiteX11" fmla="*/ 5195129 w 5195129"/>
              <a:gd name="connsiteY11" fmla="*/ 1094182 h 3282546"/>
              <a:gd name="connsiteX12" fmla="*/ 5195129 w 5195129"/>
              <a:gd name="connsiteY12" fmla="*/ 1674098 h 3282546"/>
              <a:gd name="connsiteX13" fmla="*/ 5195129 w 5195129"/>
              <a:gd name="connsiteY13" fmla="*/ 2221189 h 3282546"/>
              <a:gd name="connsiteX14" fmla="*/ 5195129 w 5195129"/>
              <a:gd name="connsiteY14" fmla="*/ 2669804 h 3282546"/>
              <a:gd name="connsiteX15" fmla="*/ 5195129 w 5195129"/>
              <a:gd name="connsiteY15" fmla="*/ 3282546 h 3282546"/>
              <a:gd name="connsiteX16" fmla="*/ 4721795 w 5195129"/>
              <a:gd name="connsiteY16" fmla="*/ 3282546 h 3282546"/>
              <a:gd name="connsiteX17" fmla="*/ 4196510 w 5195129"/>
              <a:gd name="connsiteY17" fmla="*/ 3282546 h 3282546"/>
              <a:gd name="connsiteX18" fmla="*/ 3723176 w 5195129"/>
              <a:gd name="connsiteY18" fmla="*/ 3282546 h 3282546"/>
              <a:gd name="connsiteX19" fmla="*/ 3145939 w 5195129"/>
              <a:gd name="connsiteY19" fmla="*/ 3282546 h 3282546"/>
              <a:gd name="connsiteX20" fmla="*/ 2568703 w 5195129"/>
              <a:gd name="connsiteY20" fmla="*/ 3282546 h 3282546"/>
              <a:gd name="connsiteX21" fmla="*/ 2043417 w 5195129"/>
              <a:gd name="connsiteY21" fmla="*/ 3282546 h 3282546"/>
              <a:gd name="connsiteX22" fmla="*/ 1570083 w 5195129"/>
              <a:gd name="connsiteY22" fmla="*/ 3282546 h 3282546"/>
              <a:gd name="connsiteX23" fmla="*/ 1148701 w 5195129"/>
              <a:gd name="connsiteY23" fmla="*/ 3282546 h 3282546"/>
              <a:gd name="connsiteX24" fmla="*/ 727318 w 5195129"/>
              <a:gd name="connsiteY24" fmla="*/ 3282546 h 3282546"/>
              <a:gd name="connsiteX25" fmla="*/ 0 w 5195129"/>
              <a:gd name="connsiteY25" fmla="*/ 3282546 h 3282546"/>
              <a:gd name="connsiteX26" fmla="*/ 0 w 5195129"/>
              <a:gd name="connsiteY26" fmla="*/ 2833931 h 3282546"/>
              <a:gd name="connsiteX27" fmla="*/ 0 w 5195129"/>
              <a:gd name="connsiteY27" fmla="*/ 2221189 h 3282546"/>
              <a:gd name="connsiteX28" fmla="*/ 0 w 5195129"/>
              <a:gd name="connsiteY28" fmla="*/ 1608448 h 3282546"/>
              <a:gd name="connsiteX29" fmla="*/ 0 w 5195129"/>
              <a:gd name="connsiteY29" fmla="*/ 1061357 h 3282546"/>
              <a:gd name="connsiteX30" fmla="*/ 0 w 5195129"/>
              <a:gd name="connsiteY30" fmla="*/ 612742 h 3282546"/>
              <a:gd name="connsiteX31" fmla="*/ 0 w 5195129"/>
              <a:gd name="connsiteY31" fmla="*/ 0 h 328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5129" h="3282546" fill="none" extrusionOk="0">
                <a:moveTo>
                  <a:pt x="0" y="0"/>
                </a:moveTo>
                <a:cubicBezTo>
                  <a:pt x="196286" y="-23897"/>
                  <a:pt x="381125" y="15841"/>
                  <a:pt x="681139" y="0"/>
                </a:cubicBezTo>
                <a:cubicBezTo>
                  <a:pt x="981153" y="-15841"/>
                  <a:pt x="1047143" y="39809"/>
                  <a:pt x="1154473" y="0"/>
                </a:cubicBezTo>
                <a:cubicBezTo>
                  <a:pt x="1261803" y="-39809"/>
                  <a:pt x="1539181" y="44738"/>
                  <a:pt x="1679758" y="0"/>
                </a:cubicBezTo>
                <a:cubicBezTo>
                  <a:pt x="1820335" y="-44738"/>
                  <a:pt x="2028121" y="53051"/>
                  <a:pt x="2205044" y="0"/>
                </a:cubicBezTo>
                <a:cubicBezTo>
                  <a:pt x="2381967" y="-53051"/>
                  <a:pt x="2741843" y="44037"/>
                  <a:pt x="2886183" y="0"/>
                </a:cubicBezTo>
                <a:cubicBezTo>
                  <a:pt x="3030523" y="-44037"/>
                  <a:pt x="3324678" y="39797"/>
                  <a:pt x="3515371" y="0"/>
                </a:cubicBezTo>
                <a:cubicBezTo>
                  <a:pt x="3706064" y="-39797"/>
                  <a:pt x="3789714" y="43937"/>
                  <a:pt x="3988705" y="0"/>
                </a:cubicBezTo>
                <a:cubicBezTo>
                  <a:pt x="4187696" y="-43937"/>
                  <a:pt x="4324928" y="11369"/>
                  <a:pt x="4462039" y="0"/>
                </a:cubicBezTo>
                <a:cubicBezTo>
                  <a:pt x="4599150" y="-11369"/>
                  <a:pt x="4872083" y="43635"/>
                  <a:pt x="5195129" y="0"/>
                </a:cubicBezTo>
                <a:cubicBezTo>
                  <a:pt x="5235190" y="197115"/>
                  <a:pt x="5175323" y="347399"/>
                  <a:pt x="5195129" y="514266"/>
                </a:cubicBezTo>
                <a:cubicBezTo>
                  <a:pt x="5214935" y="681133"/>
                  <a:pt x="5153150" y="974406"/>
                  <a:pt x="5195129" y="1094182"/>
                </a:cubicBezTo>
                <a:cubicBezTo>
                  <a:pt x="5237108" y="1213958"/>
                  <a:pt x="5167547" y="1412892"/>
                  <a:pt x="5195129" y="1674098"/>
                </a:cubicBezTo>
                <a:cubicBezTo>
                  <a:pt x="5222711" y="1935304"/>
                  <a:pt x="5157639" y="1948778"/>
                  <a:pt x="5195129" y="2221189"/>
                </a:cubicBezTo>
                <a:cubicBezTo>
                  <a:pt x="5232619" y="2493600"/>
                  <a:pt x="5157466" y="2524128"/>
                  <a:pt x="5195129" y="2669804"/>
                </a:cubicBezTo>
                <a:cubicBezTo>
                  <a:pt x="5232792" y="2815480"/>
                  <a:pt x="5168706" y="3139956"/>
                  <a:pt x="5195129" y="3282546"/>
                </a:cubicBezTo>
                <a:cubicBezTo>
                  <a:pt x="4971972" y="3289941"/>
                  <a:pt x="4958240" y="3266993"/>
                  <a:pt x="4721795" y="3282546"/>
                </a:cubicBezTo>
                <a:cubicBezTo>
                  <a:pt x="4485350" y="3298099"/>
                  <a:pt x="4325042" y="3225275"/>
                  <a:pt x="4196510" y="3282546"/>
                </a:cubicBezTo>
                <a:cubicBezTo>
                  <a:pt x="4067979" y="3339817"/>
                  <a:pt x="3837190" y="3261119"/>
                  <a:pt x="3723176" y="3282546"/>
                </a:cubicBezTo>
                <a:cubicBezTo>
                  <a:pt x="3609162" y="3303973"/>
                  <a:pt x="3418801" y="3218107"/>
                  <a:pt x="3145939" y="3282546"/>
                </a:cubicBezTo>
                <a:cubicBezTo>
                  <a:pt x="2873077" y="3346985"/>
                  <a:pt x="2842140" y="3278706"/>
                  <a:pt x="2568703" y="3282546"/>
                </a:cubicBezTo>
                <a:cubicBezTo>
                  <a:pt x="2295266" y="3286386"/>
                  <a:pt x="2298538" y="3225320"/>
                  <a:pt x="2043417" y="3282546"/>
                </a:cubicBezTo>
                <a:cubicBezTo>
                  <a:pt x="1788296" y="3339772"/>
                  <a:pt x="1696100" y="3237456"/>
                  <a:pt x="1570083" y="3282546"/>
                </a:cubicBezTo>
                <a:cubicBezTo>
                  <a:pt x="1444066" y="3327636"/>
                  <a:pt x="1320157" y="3236653"/>
                  <a:pt x="1148701" y="3282546"/>
                </a:cubicBezTo>
                <a:cubicBezTo>
                  <a:pt x="977245" y="3328439"/>
                  <a:pt x="821748" y="3267448"/>
                  <a:pt x="727318" y="3282546"/>
                </a:cubicBezTo>
                <a:cubicBezTo>
                  <a:pt x="632888" y="3297644"/>
                  <a:pt x="173448" y="3240102"/>
                  <a:pt x="0" y="3282546"/>
                </a:cubicBezTo>
                <a:cubicBezTo>
                  <a:pt x="-29464" y="3183886"/>
                  <a:pt x="6997" y="3006304"/>
                  <a:pt x="0" y="2833931"/>
                </a:cubicBezTo>
                <a:cubicBezTo>
                  <a:pt x="-6997" y="2661558"/>
                  <a:pt x="30923" y="2492383"/>
                  <a:pt x="0" y="2221189"/>
                </a:cubicBezTo>
                <a:cubicBezTo>
                  <a:pt x="-30923" y="1949995"/>
                  <a:pt x="18413" y="1899745"/>
                  <a:pt x="0" y="1608448"/>
                </a:cubicBezTo>
                <a:cubicBezTo>
                  <a:pt x="-18413" y="1317151"/>
                  <a:pt x="17237" y="1307556"/>
                  <a:pt x="0" y="1061357"/>
                </a:cubicBezTo>
                <a:cubicBezTo>
                  <a:pt x="-17237" y="815158"/>
                  <a:pt x="9900" y="705672"/>
                  <a:pt x="0" y="612742"/>
                </a:cubicBezTo>
                <a:cubicBezTo>
                  <a:pt x="-9900" y="519813"/>
                  <a:pt x="57433" y="148836"/>
                  <a:pt x="0" y="0"/>
                </a:cubicBezTo>
                <a:close/>
              </a:path>
              <a:path w="5195129" h="3282546" stroke="0" extrusionOk="0">
                <a:moveTo>
                  <a:pt x="0" y="0"/>
                </a:moveTo>
                <a:cubicBezTo>
                  <a:pt x="166861" y="-53864"/>
                  <a:pt x="420158" y="23637"/>
                  <a:pt x="525285" y="0"/>
                </a:cubicBezTo>
                <a:cubicBezTo>
                  <a:pt x="630412" y="-23637"/>
                  <a:pt x="947482" y="56667"/>
                  <a:pt x="1154473" y="0"/>
                </a:cubicBezTo>
                <a:cubicBezTo>
                  <a:pt x="1361464" y="-56667"/>
                  <a:pt x="1567248" y="37638"/>
                  <a:pt x="1835612" y="0"/>
                </a:cubicBezTo>
                <a:cubicBezTo>
                  <a:pt x="2103976" y="-37638"/>
                  <a:pt x="2173987" y="53757"/>
                  <a:pt x="2360898" y="0"/>
                </a:cubicBezTo>
                <a:cubicBezTo>
                  <a:pt x="2547809" y="-53757"/>
                  <a:pt x="2718359" y="46047"/>
                  <a:pt x="3042037" y="0"/>
                </a:cubicBezTo>
                <a:cubicBezTo>
                  <a:pt x="3365715" y="-46047"/>
                  <a:pt x="3405710" y="15138"/>
                  <a:pt x="3619273" y="0"/>
                </a:cubicBezTo>
                <a:cubicBezTo>
                  <a:pt x="3832836" y="-15138"/>
                  <a:pt x="3962458" y="47389"/>
                  <a:pt x="4300412" y="0"/>
                </a:cubicBezTo>
                <a:cubicBezTo>
                  <a:pt x="4638366" y="-47389"/>
                  <a:pt x="5002866" y="10901"/>
                  <a:pt x="5195129" y="0"/>
                </a:cubicBezTo>
                <a:cubicBezTo>
                  <a:pt x="5260408" y="139322"/>
                  <a:pt x="5142201" y="455784"/>
                  <a:pt x="5195129" y="579916"/>
                </a:cubicBezTo>
                <a:cubicBezTo>
                  <a:pt x="5248057" y="704048"/>
                  <a:pt x="5136307" y="903408"/>
                  <a:pt x="5195129" y="1159833"/>
                </a:cubicBezTo>
                <a:cubicBezTo>
                  <a:pt x="5253951" y="1416258"/>
                  <a:pt x="5170594" y="1540579"/>
                  <a:pt x="5195129" y="1641273"/>
                </a:cubicBezTo>
                <a:cubicBezTo>
                  <a:pt x="5219664" y="1741967"/>
                  <a:pt x="5167481" y="1959985"/>
                  <a:pt x="5195129" y="2122713"/>
                </a:cubicBezTo>
                <a:cubicBezTo>
                  <a:pt x="5222777" y="2285441"/>
                  <a:pt x="5144037" y="2488029"/>
                  <a:pt x="5195129" y="2604153"/>
                </a:cubicBezTo>
                <a:cubicBezTo>
                  <a:pt x="5246221" y="2720277"/>
                  <a:pt x="5173823" y="2974236"/>
                  <a:pt x="5195129" y="3282546"/>
                </a:cubicBezTo>
                <a:cubicBezTo>
                  <a:pt x="5073438" y="3285396"/>
                  <a:pt x="4851762" y="3259175"/>
                  <a:pt x="4669844" y="3282546"/>
                </a:cubicBezTo>
                <a:cubicBezTo>
                  <a:pt x="4487926" y="3305917"/>
                  <a:pt x="4272110" y="3212860"/>
                  <a:pt x="4040656" y="3282546"/>
                </a:cubicBezTo>
                <a:cubicBezTo>
                  <a:pt x="3809202" y="3352232"/>
                  <a:pt x="3734952" y="3264691"/>
                  <a:pt x="3567322" y="3282546"/>
                </a:cubicBezTo>
                <a:cubicBezTo>
                  <a:pt x="3399692" y="3300401"/>
                  <a:pt x="3123271" y="3242955"/>
                  <a:pt x="2990085" y="3282546"/>
                </a:cubicBezTo>
                <a:cubicBezTo>
                  <a:pt x="2856899" y="3322137"/>
                  <a:pt x="2745910" y="3252849"/>
                  <a:pt x="2568703" y="3282546"/>
                </a:cubicBezTo>
                <a:cubicBezTo>
                  <a:pt x="2391496" y="3312243"/>
                  <a:pt x="2276826" y="3261746"/>
                  <a:pt x="2043417" y="3282546"/>
                </a:cubicBezTo>
                <a:cubicBezTo>
                  <a:pt x="1810008" y="3303346"/>
                  <a:pt x="1692103" y="3222001"/>
                  <a:pt x="1518132" y="3282546"/>
                </a:cubicBezTo>
                <a:cubicBezTo>
                  <a:pt x="1344161" y="3343091"/>
                  <a:pt x="1198997" y="3261333"/>
                  <a:pt x="888944" y="3282546"/>
                </a:cubicBezTo>
                <a:cubicBezTo>
                  <a:pt x="578891" y="3303759"/>
                  <a:pt x="400153" y="3195220"/>
                  <a:pt x="0" y="3282546"/>
                </a:cubicBezTo>
                <a:cubicBezTo>
                  <a:pt x="-68719" y="3124820"/>
                  <a:pt x="29153" y="2927224"/>
                  <a:pt x="0" y="2669804"/>
                </a:cubicBezTo>
                <a:cubicBezTo>
                  <a:pt x="-29153" y="2412384"/>
                  <a:pt x="31624" y="2337735"/>
                  <a:pt x="0" y="2122713"/>
                </a:cubicBezTo>
                <a:cubicBezTo>
                  <a:pt x="-31624" y="1907691"/>
                  <a:pt x="14092" y="1763615"/>
                  <a:pt x="0" y="1575622"/>
                </a:cubicBezTo>
                <a:cubicBezTo>
                  <a:pt x="-14092" y="1387629"/>
                  <a:pt x="12365" y="1256196"/>
                  <a:pt x="0" y="1028531"/>
                </a:cubicBezTo>
                <a:cubicBezTo>
                  <a:pt x="-12365" y="800866"/>
                  <a:pt x="49554" y="729008"/>
                  <a:pt x="0" y="514266"/>
                </a:cubicBezTo>
                <a:cubicBezTo>
                  <a:pt x="-49554" y="299524"/>
                  <a:pt x="2983" y="205580"/>
                  <a:pt x="0" y="0"/>
                </a:cubicBezTo>
                <a:close/>
              </a:path>
            </a:pathLst>
          </a:custGeom>
          <a:ln>
            <a:solidFill>
              <a:schemeClr val="tx1"/>
            </a:solidFill>
            <a:extLst>
              <a:ext uri="{C807C97D-BFC1-408E-A445-0C87EB9F89A2}">
                <ask:lineSketchStyleProps xmlns:ask="http://schemas.microsoft.com/office/drawing/2018/sketchyshapes" sd="1979994649">
                  <a:prstGeom prst="rect">
                    <a:avLst/>
                  </a:prstGeom>
                  <ask:type>
                    <ask:lineSketchScribble/>
                  </ask:type>
                </ask:lineSketchStyleProps>
              </a:ext>
            </a:extLst>
          </a:ln>
        </p:spPr>
      </p:pic>
    </p:spTree>
    <p:extLst>
      <p:ext uri="{BB962C8B-B14F-4D97-AF65-F5344CB8AC3E}">
        <p14:creationId xmlns:p14="http://schemas.microsoft.com/office/powerpoint/2010/main" val="54212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F57E0C-3E5A-B442-9BD4-910BF4AD3146}"/>
              </a:ext>
            </a:extLst>
          </p:cNvPr>
          <p:cNvSpPr txBox="1"/>
          <p:nvPr/>
        </p:nvSpPr>
        <p:spPr>
          <a:xfrm>
            <a:off x="1011992" y="416689"/>
            <a:ext cx="10875208" cy="6155531"/>
          </a:xfrm>
          <a:prstGeom prst="rect">
            <a:avLst/>
          </a:prstGeom>
          <a:noFill/>
        </p:spPr>
        <p:txBody>
          <a:bodyPr wrap="square">
            <a:spAutoFit/>
          </a:bodyPr>
          <a:lstStyle/>
          <a:p>
            <a:pPr>
              <a:buClr>
                <a:srgbClr val="8AAF63"/>
              </a:buClr>
            </a:pPr>
            <a:endParaRPr lang="fr-FR" sz="2400" cap="none" dirty="0">
              <a:solidFill>
                <a:prstClr val="black"/>
              </a:solidFill>
              <a:latin typeface="Poppins"/>
            </a:endParaRPr>
          </a:p>
          <a:p>
            <a:pPr marL="342900" indent="-342900">
              <a:buClr>
                <a:srgbClr val="8AAF63"/>
              </a:buClr>
              <a:buFont typeface="Wingdings" panose="05000000000000000000" pitchFamily="2" charset="2"/>
              <a:buChar char="§"/>
            </a:pPr>
            <a:r>
              <a:rPr lang="fr-FR" sz="2400" b="1" cap="none" dirty="0">
                <a:solidFill>
                  <a:prstClr val="black"/>
                </a:solidFill>
                <a:latin typeface="Poppins"/>
                <a:ea typeface="Cambria Math" panose="02040503050406030204" pitchFamily="18" charset="0"/>
              </a:rPr>
              <a:t>Composition de la commission : </a:t>
            </a:r>
            <a:r>
              <a:rPr lang="fr-FR" sz="2400" dirty="0">
                <a:latin typeface="Gill Sans MT" pitchFamily="34" charset="0"/>
              </a:rPr>
              <a:t>importateurs, négociants, logisticiens </a:t>
            </a:r>
          </a:p>
          <a:p>
            <a:pPr marL="342900" indent="-342900">
              <a:buClr>
                <a:srgbClr val="8AAF63"/>
              </a:buClr>
              <a:buFont typeface="Wingdings" panose="05000000000000000000" pitchFamily="2" charset="2"/>
              <a:buChar char="§"/>
            </a:pPr>
            <a:endParaRPr lang="fr-FR" sz="200" dirty="0">
              <a:latin typeface="Gill Sans MT" pitchFamily="34"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3 réunions par an  + groupes de travail</a:t>
            </a:r>
          </a:p>
          <a:p>
            <a:pPr marL="342900" indent="-342900">
              <a:buClr>
                <a:srgbClr val="8AAF63"/>
              </a:buClr>
              <a:buFont typeface="Wingdings" panose="05000000000000000000" pitchFamily="2" charset="2"/>
              <a:buChar char="§"/>
            </a:pPr>
            <a:endParaRPr lang="fr-FR" sz="200" b="1" dirty="0">
              <a:solidFill>
                <a:prstClr val="black"/>
              </a:solidFill>
              <a:latin typeface="Poppins"/>
              <a:ea typeface="Cambria Math" panose="02040503050406030204" pitchFamily="18"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Principaux sujets 2023/2024 : </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Statistiques importations, situation marchés mondiaux </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Révision SDR LCB (GT) + plaquette RBUE-RDUE </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Promotion des bois tropicaux certifiés, focus Cameroun</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Publication 3 FDES (platelages, bardages et carrelets) + 12 EICV</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Suivi des approvisionnements certifiés (projet Thémis),</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Mobilisation suite au coup d’Etat au Gabon le 30/08/2023</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Projet CITES suite au classement de nouvelles essences</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Mission avec le GPM LA ROCHELLE en lien avec le RDUE</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Appui aux membres sur le classement des lames de terrasses</a:t>
            </a:r>
          </a:p>
          <a:p>
            <a:pPr marL="800100" lvl="1" indent="-342900">
              <a:buClr>
                <a:srgbClr val="8AAF63"/>
              </a:buClr>
              <a:buFont typeface="Wingdings" panose="05000000000000000000" pitchFamily="2" charset="2"/>
              <a:buChar char="§"/>
            </a:pPr>
            <a:endParaRPr lang="fr-FR" sz="200" dirty="0">
              <a:solidFill>
                <a:prstClr val="black"/>
              </a:solidFill>
              <a:latin typeface="Poppins"/>
              <a:ea typeface="Cambria Math" panose="02040503050406030204" pitchFamily="18" charset="0"/>
            </a:endParaRPr>
          </a:p>
          <a:p>
            <a:pPr>
              <a:buClr>
                <a:srgbClr val="8AAF63"/>
              </a:buClr>
            </a:pPr>
            <a:r>
              <a:rPr lang="fr-FR" sz="2400" i="1" dirty="0">
                <a:latin typeface="Poppins"/>
                <a:ea typeface="Cambria Math" panose="02040503050406030204" pitchFamily="18" charset="0"/>
              </a:rPr>
              <a:t>« Une commission active animée par la volonté d’accompagner les projets en lien avec la gestion durable des forêts tropicales »</a:t>
            </a:r>
          </a:p>
          <a:p>
            <a:pPr>
              <a:buClr>
                <a:srgbClr val="8AAF63"/>
              </a:buClr>
            </a:pPr>
            <a:endParaRPr lang="fr-FR" sz="200" i="1" dirty="0">
              <a:latin typeface="Poppins"/>
              <a:ea typeface="Cambria Math" panose="02040503050406030204" pitchFamily="18" charset="0"/>
            </a:endParaRPr>
          </a:p>
          <a:p>
            <a:pPr>
              <a:buClr>
                <a:srgbClr val="8AAF63"/>
              </a:buClr>
            </a:pPr>
            <a:r>
              <a:rPr lang="fr-FR" sz="2400" b="1" i="1" dirty="0">
                <a:latin typeface="Poppins"/>
                <a:ea typeface="Cambria Math" panose="02040503050406030204" pitchFamily="18" charset="0"/>
              </a:rPr>
              <a:t>Un partenariat fructueux avec l’ATIBT (marketing, R&amp;D...)</a:t>
            </a:r>
          </a:p>
        </p:txBody>
      </p:sp>
      <p:sp>
        <p:nvSpPr>
          <p:cNvPr id="4" name="ZoneTexte 3">
            <a:extLst>
              <a:ext uri="{FF2B5EF4-FFF2-40B4-BE49-F238E27FC236}">
                <a16:creationId xmlns:a16="http://schemas.microsoft.com/office/drawing/2014/main" id="{5550D156-1369-A443-9D6E-7958EAAA8FA5}"/>
              </a:ext>
            </a:extLst>
          </p:cNvPr>
          <p:cNvSpPr txBox="1"/>
          <p:nvPr/>
        </p:nvSpPr>
        <p:spPr>
          <a:xfrm>
            <a:off x="3747910" y="188225"/>
            <a:ext cx="6983325" cy="646331"/>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p:txBody>
      </p:sp>
      <p:pic>
        <p:nvPicPr>
          <p:cNvPr id="5" name="Picture 4" descr="Open2Europe va faire la promotion de Fair &amp; Precious - Image - CB News">
            <a:extLst>
              <a:ext uri="{FF2B5EF4-FFF2-40B4-BE49-F238E27FC236}">
                <a16:creationId xmlns:a16="http://schemas.microsoft.com/office/drawing/2014/main" id="{5F0D7925-21C5-B14D-A26F-CCF9DE363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77856" y="5966651"/>
            <a:ext cx="1473288" cy="81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56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7686437" y="-159306"/>
            <a:ext cx="4505563" cy="69249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2023</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121 350 m3 de sciages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-16 % / 2022 et -11 % / 2021</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Afrique représente 2/3</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Principaux fournisseurs</a:t>
            </a: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Cameroun (-8 %)</a:t>
            </a:r>
          </a:p>
          <a:p>
            <a:pPr marL="1257300" lvl="2" indent="-342900">
              <a:buClr>
                <a:srgbClr val="8AAF63"/>
              </a:buClr>
              <a:buFont typeface="Wingdings" panose="05000000000000000000" pitchFamily="2" charset="2"/>
              <a:buChar char="§"/>
              <a:defRPr/>
            </a:pPr>
            <a:r>
              <a:rPr lang="fr-FR" sz="2400" dirty="0">
                <a:solidFill>
                  <a:schemeClr val="bg1">
                    <a:lumMod val="65000"/>
                  </a:schemeClr>
                </a:solidFill>
                <a:latin typeface="Poppins"/>
                <a:ea typeface="Cambria Math" panose="02040503050406030204" pitchFamily="18" charset="0"/>
              </a:rPr>
              <a:t>Benelux (-37 %)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Gabon (-15%)</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Congo </a:t>
            </a:r>
            <a:r>
              <a:rPr lang="fr-FR" sz="1600" dirty="0">
                <a:solidFill>
                  <a:srgbClr val="000000"/>
                </a:solidFill>
                <a:latin typeface="Poppins"/>
                <a:ea typeface="Cambria Math" panose="02040503050406030204" pitchFamily="18" charset="0"/>
              </a:rPr>
              <a:t>Brazza</a:t>
            </a:r>
            <a:r>
              <a:rPr lang="fr-FR" sz="2000" dirty="0">
                <a:solidFill>
                  <a:srgbClr val="000000"/>
                </a:solidFill>
                <a:latin typeface="Poppins"/>
                <a:ea typeface="Cambria Math" panose="02040503050406030204" pitchFamily="18" charset="0"/>
              </a:rPr>
              <a:t> </a:t>
            </a:r>
            <a:r>
              <a:rPr lang="fr-FR" sz="2400" dirty="0">
                <a:solidFill>
                  <a:srgbClr val="000000"/>
                </a:solidFill>
                <a:latin typeface="Poppins"/>
                <a:ea typeface="Cambria Math" panose="02040503050406030204" pitchFamily="18" charset="0"/>
              </a:rPr>
              <a:t>(+42 %)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Brésil (-29%)</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Malaisie (-17%)</a:t>
            </a:r>
          </a:p>
          <a:p>
            <a:pPr marR="0" lvl="0" algn="l" defTabSz="457200" rtl="0" eaLnBrk="1" fontAlgn="auto" latinLnBrk="0" hangingPunct="1">
              <a:lnSpc>
                <a:spcPct val="100000"/>
              </a:lnSpc>
              <a:spcBef>
                <a:spcPts val="0"/>
              </a:spcBef>
              <a:spcAft>
                <a:spcPts val="0"/>
              </a:spcAft>
              <a:buClr>
                <a:srgbClr val="8AAF63"/>
              </a:buClr>
              <a:buSzTx/>
              <a:tabLst/>
              <a:defRPr/>
            </a:pPr>
            <a:endParaRPr lang="fr-FR" sz="2400" b="1" dirty="0">
              <a:solidFill>
                <a:srgbClr val="000000"/>
              </a:solidFill>
              <a:latin typeface="Poppins"/>
              <a:ea typeface="Cambria Math" panose="02040503050406030204" pitchFamily="18" charset="0"/>
            </a:endParaRPr>
          </a:p>
          <a:p>
            <a:pPr marR="0" lvl="0" algn="l" defTabSz="457200" rtl="0" eaLnBrk="1" fontAlgn="auto" latinLnBrk="0" hangingPunct="1">
              <a:lnSpc>
                <a:spcPct val="100000"/>
              </a:lnSpc>
              <a:spcBef>
                <a:spcPts val="0"/>
              </a:spcBef>
              <a:spcAft>
                <a:spcPts val="0"/>
              </a:spcAft>
              <a:buClr>
                <a:srgbClr val="8AAF63"/>
              </a:buClr>
              <a:buSzTx/>
              <a:tabLst/>
              <a:defRPr/>
            </a:pPr>
            <a:r>
              <a:rPr lang="fr-FR" i="1" dirty="0">
                <a:solidFill>
                  <a:srgbClr val="000000"/>
                </a:solidFill>
                <a:latin typeface="Poppins"/>
                <a:ea typeface="Cambria Math" panose="02040503050406030204" pitchFamily="18" charset="0"/>
              </a:rPr>
              <a:t>Note méthodologique : les platelages ne sont pas comptabilisés car fondus dans une rubrique plus large (4409 = produits profilés). Estimation platelages importés 75.000 m3 (étude Mornas)</a:t>
            </a:r>
            <a:endParaRPr lang="fr-FR" sz="2400" i="1" dirty="0">
              <a:solidFill>
                <a:srgbClr val="000000"/>
              </a:solidFill>
              <a:latin typeface="Poppins"/>
              <a:ea typeface="Cambria Math" panose="02040503050406030204" pitchFamily="18" charset="0"/>
            </a:endParaRPr>
          </a:p>
          <a:p>
            <a:pPr marL="1257300" lvl="2" indent="-342900">
              <a:buClr>
                <a:srgbClr val="8AAF63"/>
              </a:buClr>
              <a:buFont typeface="Wingdings" panose="05000000000000000000" pitchFamily="2" charset="2"/>
              <a:buChar char="§"/>
              <a:defRPr/>
            </a:pPr>
            <a:endParaRPr lang="fr-FR" sz="2400" dirty="0">
              <a:solidFill>
                <a:srgbClr val="000000"/>
              </a:solidFill>
              <a:latin typeface="Poppins"/>
              <a:ea typeface="Cambria Math" panose="02040503050406030204" pitchFamily="18" charset="0"/>
            </a:endParaRPr>
          </a:p>
        </p:txBody>
      </p:sp>
      <p:sp>
        <p:nvSpPr>
          <p:cNvPr id="2" name="ZoneTexte 1">
            <a:extLst>
              <a:ext uri="{FF2B5EF4-FFF2-40B4-BE49-F238E27FC236}">
                <a16:creationId xmlns:a16="http://schemas.microsoft.com/office/drawing/2014/main" id="{33736470-9D1B-E038-3E5A-F66A0F0D3392}"/>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pic>
        <p:nvPicPr>
          <p:cNvPr id="5" name="Image 4" descr="Une image contenant texte, nombre, capture d’écran, Parallèle&#10;&#10;Description générée automatiquement">
            <a:extLst>
              <a:ext uri="{FF2B5EF4-FFF2-40B4-BE49-F238E27FC236}">
                <a16:creationId xmlns:a16="http://schemas.microsoft.com/office/drawing/2014/main" id="{7780DAD2-4CE0-FB21-658F-03E208616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550" y="1068862"/>
            <a:ext cx="7175500" cy="5575300"/>
          </a:xfrm>
          <a:prstGeom prst="rect">
            <a:avLst/>
          </a:prstGeom>
        </p:spPr>
      </p:pic>
    </p:spTree>
    <p:extLst>
      <p:ext uri="{BB962C8B-B14F-4D97-AF65-F5344CB8AC3E}">
        <p14:creationId xmlns:p14="http://schemas.microsoft.com/office/powerpoint/2010/main" val="456794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7511735" y="954107"/>
            <a:ext cx="4680265"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2023</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34 000 m3 de grumes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-5 % / 2022 (stable sur les 3 dernières années)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Afrique représente 100 %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Principaux fournisseurs</a:t>
            </a: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Congo </a:t>
            </a:r>
            <a:r>
              <a:rPr lang="fr-FR" sz="1600" dirty="0">
                <a:solidFill>
                  <a:srgbClr val="000000"/>
                </a:solidFill>
                <a:latin typeface="Poppins"/>
                <a:ea typeface="Cambria Math" panose="02040503050406030204" pitchFamily="18" charset="0"/>
              </a:rPr>
              <a:t>Brazza</a:t>
            </a:r>
            <a:r>
              <a:rPr lang="fr-FR" sz="2000" dirty="0">
                <a:solidFill>
                  <a:srgbClr val="000000"/>
                </a:solidFill>
                <a:latin typeface="Poppins"/>
                <a:ea typeface="Cambria Math" panose="02040503050406030204" pitchFamily="18" charset="0"/>
              </a:rPr>
              <a:t> </a:t>
            </a:r>
            <a:r>
              <a:rPr lang="fr-FR" sz="2400" dirty="0">
                <a:solidFill>
                  <a:srgbClr val="000000"/>
                </a:solidFill>
                <a:latin typeface="Poppins"/>
                <a:ea typeface="Cambria Math" panose="02040503050406030204" pitchFamily="18" charset="0"/>
              </a:rPr>
              <a:t>(+10 %)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RCA (-2 %)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Congo </a:t>
            </a:r>
            <a:r>
              <a:rPr lang="fr-FR" sz="1600" dirty="0">
                <a:solidFill>
                  <a:srgbClr val="000000"/>
                </a:solidFill>
                <a:latin typeface="Poppins"/>
                <a:ea typeface="Cambria Math" panose="02040503050406030204" pitchFamily="18" charset="0"/>
              </a:rPr>
              <a:t>Kinshasa </a:t>
            </a:r>
            <a:r>
              <a:rPr lang="fr-FR" sz="2400" dirty="0">
                <a:solidFill>
                  <a:srgbClr val="000000"/>
                </a:solidFill>
                <a:latin typeface="Poppins"/>
                <a:ea typeface="Cambria Math" panose="02040503050406030204" pitchFamily="18" charset="0"/>
              </a:rPr>
              <a:t>(+10 %)</a:t>
            </a:r>
          </a:p>
          <a:p>
            <a:pPr marR="0" lvl="0" algn="l" defTabSz="457200" rtl="0" eaLnBrk="1" fontAlgn="auto" latinLnBrk="0" hangingPunct="1">
              <a:lnSpc>
                <a:spcPct val="100000"/>
              </a:lnSpc>
              <a:spcBef>
                <a:spcPts val="0"/>
              </a:spcBef>
              <a:spcAft>
                <a:spcPts val="0"/>
              </a:spcAft>
              <a:buClr>
                <a:srgbClr val="8AAF63"/>
              </a:buClr>
              <a:buSzTx/>
              <a:tabLst/>
              <a:defRPr/>
            </a:pPr>
            <a:endParaRPr lang="fr-FR" sz="2400" b="1" dirty="0">
              <a:solidFill>
                <a:srgbClr val="000000"/>
              </a:solidFill>
              <a:latin typeface="Poppins"/>
              <a:ea typeface="Cambria Math" panose="02040503050406030204" pitchFamily="18" charset="0"/>
            </a:endParaRPr>
          </a:p>
          <a:p>
            <a:pPr lvl="2">
              <a:buClr>
                <a:srgbClr val="8AAF63"/>
              </a:buClr>
              <a:defRPr/>
            </a:pPr>
            <a:endParaRPr lang="fr-FR" sz="2400" dirty="0">
              <a:solidFill>
                <a:srgbClr val="000000"/>
              </a:solidFill>
              <a:latin typeface="Poppins"/>
              <a:ea typeface="Cambria Math" panose="02040503050406030204" pitchFamily="18" charset="0"/>
            </a:endParaRPr>
          </a:p>
        </p:txBody>
      </p:sp>
      <p:sp>
        <p:nvSpPr>
          <p:cNvPr id="2" name="ZoneTexte 1">
            <a:extLst>
              <a:ext uri="{FF2B5EF4-FFF2-40B4-BE49-F238E27FC236}">
                <a16:creationId xmlns:a16="http://schemas.microsoft.com/office/drawing/2014/main" id="{33736470-9D1B-E038-3E5A-F66A0F0D3392}"/>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pic>
        <p:nvPicPr>
          <p:cNvPr id="6" name="Image 5">
            <a:extLst>
              <a:ext uri="{FF2B5EF4-FFF2-40B4-BE49-F238E27FC236}">
                <a16:creationId xmlns:a16="http://schemas.microsoft.com/office/drawing/2014/main" id="{287D4C6B-AFB4-F31A-431A-A26C66C7BC8F}"/>
              </a:ext>
            </a:extLst>
          </p:cNvPr>
          <p:cNvPicPr>
            <a:picLocks noChangeAspect="1"/>
          </p:cNvPicPr>
          <p:nvPr/>
        </p:nvPicPr>
        <p:blipFill>
          <a:blip r:embed="rId3"/>
          <a:stretch>
            <a:fillRect/>
          </a:stretch>
        </p:blipFill>
        <p:spPr>
          <a:xfrm>
            <a:off x="497725" y="1282699"/>
            <a:ext cx="6912960" cy="2804392"/>
          </a:xfrm>
          <a:prstGeom prst="rect">
            <a:avLst/>
          </a:prstGeom>
        </p:spPr>
      </p:pic>
      <p:pic>
        <p:nvPicPr>
          <p:cNvPr id="1026" name="Picture 2" descr="Evolution différenciée du commerce du bois tropical en 2019 – COMMODAFRICA  | Fair&amp;Precious">
            <a:extLst>
              <a:ext uri="{FF2B5EF4-FFF2-40B4-BE49-F238E27FC236}">
                <a16:creationId xmlns:a16="http://schemas.microsoft.com/office/drawing/2014/main" id="{79811337-7548-FBCB-632C-FAC4F26D8C0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9125" y="4282069"/>
            <a:ext cx="2869534" cy="2040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e production et des importations de grumes tropicales en baisse en 2020:  l'OIBT publie sa dernière édition de la Revue de la situation mondiale des  bois | ITTO | The International Tropical">
            <a:extLst>
              <a:ext uri="{FF2B5EF4-FFF2-40B4-BE49-F238E27FC236}">
                <a16:creationId xmlns:a16="http://schemas.microsoft.com/office/drawing/2014/main" id="{717DA7D7-2496-DE95-23B4-BC6F74C39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621" y="4282068"/>
            <a:ext cx="2869534" cy="204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535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550D156-1369-A443-9D6E-7958EAAA8FA5}"/>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Dominik MOHR</a:t>
            </a:r>
          </a:p>
        </p:txBody>
      </p:sp>
      <p:grpSp>
        <p:nvGrpSpPr>
          <p:cNvPr id="5" name="Groupe 4">
            <a:extLst>
              <a:ext uri="{FF2B5EF4-FFF2-40B4-BE49-F238E27FC236}">
                <a16:creationId xmlns:a16="http://schemas.microsoft.com/office/drawing/2014/main" id="{6CFB6DCE-0C83-D53A-19FA-236F95BB5907}"/>
              </a:ext>
            </a:extLst>
          </p:cNvPr>
          <p:cNvGrpSpPr/>
          <p:nvPr/>
        </p:nvGrpSpPr>
        <p:grpSpPr>
          <a:xfrm>
            <a:off x="0" y="-22150"/>
            <a:ext cx="12192000" cy="6880150"/>
            <a:chOff x="0" y="-22150"/>
            <a:chExt cx="12192000" cy="6880150"/>
          </a:xfrm>
        </p:grpSpPr>
        <p:pic>
          <p:nvPicPr>
            <p:cNvPr id="2" name="Image 1" descr="Une image contenant texte, capture d’écran, arbre, Site web&#10;&#10;Description générée automatiquement">
              <a:extLst>
                <a:ext uri="{FF2B5EF4-FFF2-40B4-BE49-F238E27FC236}">
                  <a16:creationId xmlns:a16="http://schemas.microsoft.com/office/drawing/2014/main" id="{7FF7398D-FD1A-810A-D56E-B2B4424592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Image 2" descr="Une image contenant texte, capture d’écran, arbre, Site web&#10;&#10;Description générée automatiquement">
              <a:extLst>
                <a:ext uri="{FF2B5EF4-FFF2-40B4-BE49-F238E27FC236}">
                  <a16:creationId xmlns:a16="http://schemas.microsoft.com/office/drawing/2014/main" id="{4CD0C22D-2974-622B-697B-6740245381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150"/>
              <a:ext cx="12192000" cy="989932"/>
            </a:xfrm>
            <a:prstGeom prst="rect">
              <a:avLst/>
            </a:prstGeom>
          </p:spPr>
        </p:pic>
        <p:pic>
          <p:nvPicPr>
            <p:cNvPr id="4100" name="Picture 4" descr="Distribution bois et dérivés | Le Commerce du Bois">
              <a:extLst>
                <a:ext uri="{FF2B5EF4-FFF2-40B4-BE49-F238E27FC236}">
                  <a16:creationId xmlns:a16="http://schemas.microsoft.com/office/drawing/2014/main" id="{3021E84E-98EE-C69B-9902-B40F672981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60653" y="472816"/>
              <a:ext cx="1247936" cy="4839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7677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0"/>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1097159" y="442140"/>
            <a:ext cx="11720211" cy="1015663"/>
          </a:xfrm>
          <a:prstGeom prst="rect">
            <a:avLst/>
          </a:prstGeom>
          <a:noFill/>
        </p:spPr>
        <p:txBody>
          <a:bodyPr wrap="square" rtlCol="0">
            <a:spAutoFit/>
          </a:bodyPr>
          <a:lstStyle/>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r>
              <a:rPr lang="fr-FR" sz="3600" b="1" dirty="0">
                <a:solidFill>
                  <a:srgbClr val="8AAF63"/>
                </a:solidFill>
                <a:latin typeface="Poppins SemiBold" pitchFamily="2" charset="77"/>
                <a:cs typeface="Poppins SemiBold" pitchFamily="2" charset="77"/>
              </a:rPr>
              <a:t> </a:t>
            </a:r>
            <a:endParaRPr lang="fr-FR" sz="3600" b="1" dirty="0">
              <a:solidFill>
                <a:srgbClr val="8AAF63"/>
              </a:solidFill>
              <a:effectLst/>
              <a:latin typeface="Poppins SemiBold" pitchFamily="2" charset="77"/>
              <a:ea typeface="Times New Roman" panose="02020603050405020304" pitchFamily="18" charset="0"/>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9" name="Image 8">
            <a:extLst>
              <a:ext uri="{FF2B5EF4-FFF2-40B4-BE49-F238E27FC236}">
                <a16:creationId xmlns:a16="http://schemas.microsoft.com/office/drawing/2014/main" id="{4C49D529-CCD7-4E7A-85E9-6E9E7947869C}"/>
              </a:ext>
            </a:extLst>
          </p:cNvPr>
          <p:cNvPicPr>
            <a:picLocks noChangeAspect="1"/>
          </p:cNvPicPr>
          <p:nvPr/>
        </p:nvPicPr>
        <p:blipFill>
          <a:blip r:embed="rId5"/>
          <a:stretch>
            <a:fillRect/>
          </a:stretch>
        </p:blipFill>
        <p:spPr>
          <a:xfrm>
            <a:off x="135992" y="124532"/>
            <a:ext cx="825175" cy="825175"/>
          </a:xfrm>
          <a:prstGeom prst="rect">
            <a:avLst/>
          </a:prstGeom>
        </p:spPr>
      </p:pic>
      <p:sp>
        <p:nvSpPr>
          <p:cNvPr id="3" name="Rectangle 2">
            <a:extLst>
              <a:ext uri="{FF2B5EF4-FFF2-40B4-BE49-F238E27FC236}">
                <a16:creationId xmlns:a16="http://schemas.microsoft.com/office/drawing/2014/main" id="{644FB32D-D7EF-8ED5-9E86-DB76C1DF3B45}"/>
              </a:ext>
            </a:extLst>
          </p:cNvPr>
          <p:cNvSpPr/>
          <p:nvPr/>
        </p:nvSpPr>
        <p:spPr>
          <a:xfrm>
            <a:off x="1127497" y="740286"/>
            <a:ext cx="10729191" cy="5570756"/>
          </a:xfrm>
          <a:prstGeom prst="rect">
            <a:avLst/>
          </a:prstGeom>
        </p:spPr>
        <p:txBody>
          <a:bodyPr wrap="square">
            <a:spAutoFit/>
          </a:bodyPr>
          <a:lstStyle/>
          <a:p>
            <a:pPr marL="457200" indent="-457200">
              <a:buFont typeface="Wingdings" panose="05000000000000000000" pitchFamily="2" charset="2"/>
              <a:buChar char="ü"/>
            </a:pPr>
            <a:r>
              <a:rPr lang="fr-FR" sz="2000" b="1" dirty="0">
                <a:latin typeface="Tw Cen MT" panose="020B0602020104020603" pitchFamily="34" charset="0"/>
                <a:cs typeface="Arial" panose="020B0604020202020204" pitchFamily="34" charset="0"/>
              </a:rPr>
              <a:t>Scientifique &amp; Technique</a:t>
            </a:r>
          </a:p>
          <a:p>
            <a:pPr marL="1173808" lvl="2" indent="-28575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Soumission des fiches à l’UICN, pour actualisation du statut de conservation de 7 espèces exploitées</a:t>
            </a:r>
          </a:p>
          <a:p>
            <a:pPr marL="1173808" lvl="2" indent="-28575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Argumentation </a:t>
            </a:r>
            <a:r>
              <a:rPr lang="fr-FR" sz="1600" dirty="0">
                <a:latin typeface="Tw Cen MT" panose="020B0602020104020603" pitchFamily="34" charset="0"/>
              </a:rPr>
              <a:t>scientifique </a:t>
            </a:r>
            <a:r>
              <a:rPr lang="fr-FR" sz="1600" dirty="0">
                <a:latin typeface="Tw Cen MT" panose="020B0602020104020603" pitchFamily="34" charset="0"/>
                <a:cs typeface="Arial" panose="020B0604020202020204" pitchFamily="34" charset="0"/>
              </a:rPr>
              <a:t>contre </a:t>
            </a:r>
            <a:r>
              <a:rPr lang="fr-FR" sz="1600" dirty="0">
                <a:latin typeface="Tw Cen MT" panose="020B0602020104020603" pitchFamily="34" charset="0"/>
              </a:rPr>
              <a:t>les critères de durabilité des espèces d’arbres exploitées dans le cadre des ACNP, proposé par l’UE</a:t>
            </a:r>
          </a:p>
          <a:p>
            <a:pPr marL="1173808" lvl="2" indent="-285750">
              <a:buFont typeface="Wingdings" panose="05000000000000000000" pitchFamily="2" charset="2"/>
              <a:buChar char="ü"/>
            </a:pPr>
            <a:endParaRPr lang="fr-FR" sz="1600" u="sng" dirty="0">
              <a:latin typeface="Tw Cen MT" panose="020B0602020104020603" pitchFamily="34" charset="0"/>
            </a:endParaRPr>
          </a:p>
          <a:p>
            <a:pPr marL="457200" indent="-457200">
              <a:buFont typeface="Wingdings" panose="05000000000000000000" pitchFamily="2" charset="2"/>
              <a:buChar char="ü"/>
            </a:pPr>
            <a:r>
              <a:rPr lang="fr-FR" sz="2000" b="1" dirty="0">
                <a:latin typeface="Tw Cen MT" panose="020B0602020104020603" pitchFamily="34" charset="0"/>
                <a:cs typeface="Arial" panose="020B0604020202020204" pitchFamily="34" charset="0"/>
              </a:rPr>
              <a:t>Renforcement des Capacités</a:t>
            </a:r>
          </a:p>
          <a:p>
            <a:pPr marL="1173808" lvl="2" indent="-28575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Appui à l’élaboration des ACNP au Cameroun, et suivi dans les autres pays</a:t>
            </a:r>
          </a:p>
          <a:p>
            <a:pPr marL="1173808" lvl="2" indent="-28575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Renforcement de la collaboration sous-régionale </a:t>
            </a:r>
          </a:p>
          <a:p>
            <a:pPr marL="1173808" lvl="2" indent="-285750">
              <a:buFont typeface="Wingdings" panose="05000000000000000000" pitchFamily="2" charset="2"/>
              <a:buChar char="ü"/>
            </a:pPr>
            <a:endParaRPr lang="fr-FR" sz="1600" dirty="0">
              <a:latin typeface="Tw Cen MT" panose="020B0602020104020603" pitchFamily="34" charset="0"/>
              <a:cs typeface="Arial" panose="020B0604020202020204" pitchFamily="34" charset="0"/>
            </a:endParaRPr>
          </a:p>
          <a:p>
            <a:pPr marL="457200" indent="-457200">
              <a:buFont typeface="Wingdings" panose="05000000000000000000" pitchFamily="2" charset="2"/>
              <a:buChar char="ü"/>
            </a:pPr>
            <a:r>
              <a:rPr lang="fr-FR" sz="2000" b="1" dirty="0">
                <a:latin typeface="Tw Cen MT" panose="020B0602020104020603" pitchFamily="34" charset="0"/>
                <a:cs typeface="Arial" panose="020B0604020202020204" pitchFamily="34" charset="0"/>
              </a:rPr>
              <a:t>Mobilisation des parties prenantes à l‘international</a:t>
            </a:r>
          </a:p>
          <a:p>
            <a:pPr marL="1230958" lvl="2" indent="-34290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Participation aux réunions internationale de la CITES </a:t>
            </a:r>
          </a:p>
          <a:p>
            <a:pPr marL="1230958" lvl="2" indent="-34290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Mise en place et renforcement de la collaboration avec les pays d’Afrique, Amérique, Asie et d’autres organisations observatrices de la CITES </a:t>
            </a:r>
          </a:p>
          <a:p>
            <a:pPr marL="1230958" lvl="2" indent="-342900">
              <a:buFont typeface="Wingdings" panose="05000000000000000000" pitchFamily="2" charset="2"/>
              <a:buChar char="ü"/>
            </a:pPr>
            <a:endParaRPr lang="fr-FR" sz="1600" dirty="0">
              <a:latin typeface="Tw Cen MT" panose="020B0602020104020603" pitchFamily="34" charset="0"/>
              <a:cs typeface="Arial" panose="020B0604020202020204" pitchFamily="34" charset="0"/>
            </a:endParaRPr>
          </a:p>
          <a:p>
            <a:pPr marL="457200" indent="-457200">
              <a:buFont typeface="Wingdings" panose="05000000000000000000" pitchFamily="2" charset="2"/>
              <a:buChar char="ü"/>
            </a:pPr>
            <a:r>
              <a:rPr lang="fr-FR" sz="2000" b="1" dirty="0">
                <a:latin typeface="Tw Cen MT" panose="020B0602020104020603" pitchFamily="34" charset="0"/>
                <a:cs typeface="Arial" panose="020B0604020202020204" pitchFamily="34" charset="0"/>
              </a:rPr>
              <a:t>Communication/Veille sur les activités de la CITES</a:t>
            </a:r>
          </a:p>
          <a:p>
            <a:pPr marL="1230958" lvl="2" indent="-34290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Mise en place et suivis d’une FAQ,  Q/R aux membres, Appui au suivi des demandes permis importation UE</a:t>
            </a:r>
          </a:p>
          <a:p>
            <a:pPr marL="1230958" lvl="2" indent="-34290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Suivi des informations de la CITES aux pays</a:t>
            </a:r>
          </a:p>
          <a:p>
            <a:pPr marL="1230958" lvl="2" indent="-34290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NEWS ATIBT, RS, CEMACNEWS, ECHOSDUSUD, MEDIATERRE, CONJONCTURE</a:t>
            </a:r>
          </a:p>
          <a:p>
            <a:pPr marL="1230958" lvl="2" indent="-342900">
              <a:buFont typeface="Wingdings" panose="05000000000000000000" pitchFamily="2" charset="2"/>
              <a:buChar char="ü"/>
            </a:pPr>
            <a:endParaRPr lang="fr-FR" sz="1600" dirty="0">
              <a:latin typeface="Tw Cen MT" panose="020B0602020104020603" pitchFamily="34" charset="0"/>
              <a:cs typeface="Arial" panose="020B0604020202020204" pitchFamily="34" charset="0"/>
            </a:endParaRPr>
          </a:p>
          <a:p>
            <a:pPr marL="457200" indent="-457200">
              <a:buFont typeface="Wingdings" panose="05000000000000000000" pitchFamily="2" charset="2"/>
              <a:buChar char="ü"/>
            </a:pPr>
            <a:r>
              <a:rPr lang="fr-FR" sz="2000" b="1" dirty="0">
                <a:latin typeface="Tw Cen MT" panose="020B0602020104020603" pitchFamily="34" charset="0"/>
                <a:cs typeface="Arial" panose="020B0604020202020204" pitchFamily="34" charset="0"/>
              </a:rPr>
              <a:t>Recherche de financement</a:t>
            </a:r>
          </a:p>
          <a:p>
            <a:pPr marL="1230958" lvl="2" indent="-342900">
              <a:buFont typeface="Courier New" panose="02070309020205020404" pitchFamily="49" charset="0"/>
              <a:buChar char="o"/>
            </a:pPr>
            <a:r>
              <a:rPr lang="fr-FR" sz="1600" dirty="0">
                <a:latin typeface="Tw Cen MT" panose="020B0602020104020603" pitchFamily="34" charset="0"/>
                <a:cs typeface="Arial" panose="020B0604020202020204" pitchFamily="34" charset="0"/>
              </a:rPr>
              <a:t>3 nouveaux financements acquis </a:t>
            </a:r>
          </a:p>
        </p:txBody>
      </p:sp>
      <p:sp>
        <p:nvSpPr>
          <p:cNvPr id="4" name="ZoneTexte 3">
            <a:extLst>
              <a:ext uri="{FF2B5EF4-FFF2-40B4-BE49-F238E27FC236}">
                <a16:creationId xmlns:a16="http://schemas.microsoft.com/office/drawing/2014/main" id="{3B65B9FE-7856-4007-9248-D9ADDAD0CB3B}"/>
              </a:ext>
            </a:extLst>
          </p:cNvPr>
          <p:cNvSpPr txBox="1"/>
          <p:nvPr/>
        </p:nvSpPr>
        <p:spPr>
          <a:xfrm>
            <a:off x="935236" y="107901"/>
            <a:ext cx="9505057" cy="523220"/>
          </a:xfrm>
          <a:prstGeom prst="rect">
            <a:avLst/>
          </a:prstGeom>
          <a:noFill/>
        </p:spPr>
        <p:txBody>
          <a:bodyPr wrap="square" rtlCol="0">
            <a:spAutoFit/>
          </a:bodyPr>
          <a:lstStyle/>
          <a:p>
            <a:pPr>
              <a:tabLst>
                <a:tab pos="99613" algn="l"/>
              </a:tabLst>
              <a:defRPr/>
            </a:pPr>
            <a:r>
              <a:rPr lang="fr-FR" sz="2800" b="1" dirty="0">
                <a:solidFill>
                  <a:srgbClr val="0C6423"/>
                </a:solidFill>
                <a:latin typeface="Century Gothic" panose="020B0502020202020204" pitchFamily="34" charset="0"/>
              </a:rPr>
              <a:t>Synthèse réalisations CITES 2023, action pilotée / ATIBT</a:t>
            </a:r>
            <a:endParaRPr lang="es-ES" sz="2800" dirty="0">
              <a:solidFill>
                <a:srgbClr val="0C6423"/>
              </a:solidFill>
              <a:latin typeface="Century Gothic" panose="020B0502020202020204" pitchFamily="34" charset="0"/>
            </a:endParaRPr>
          </a:p>
        </p:txBody>
      </p:sp>
    </p:spTree>
    <p:extLst>
      <p:ext uri="{BB962C8B-B14F-4D97-AF65-F5344CB8AC3E}">
        <p14:creationId xmlns:p14="http://schemas.microsoft.com/office/powerpoint/2010/main" val="2444429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0"/>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1097159" y="442140"/>
            <a:ext cx="11720211" cy="1569660"/>
          </a:xfrm>
          <a:prstGeom prst="rect">
            <a:avLst/>
          </a:prstGeom>
          <a:noFill/>
        </p:spPr>
        <p:txBody>
          <a:bodyPr wrap="square" rtlCol="0">
            <a:spAutoFit/>
          </a:bodyPr>
          <a:lstStyle/>
          <a:p>
            <a:pPr algn="just"/>
            <a:endParaRPr lang="fr-FR" sz="36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r>
              <a:rPr lang="fr-FR" sz="3600" b="1" dirty="0">
                <a:solidFill>
                  <a:srgbClr val="8AAF63"/>
                </a:solidFill>
                <a:latin typeface="Poppins SemiBold" pitchFamily="2" charset="77"/>
                <a:cs typeface="Poppins SemiBold" pitchFamily="2" charset="77"/>
              </a:rPr>
              <a:t> </a:t>
            </a:r>
            <a:endParaRPr lang="fr-FR" sz="3600" b="1" dirty="0">
              <a:solidFill>
                <a:srgbClr val="8AAF63"/>
              </a:solidFill>
              <a:effectLst/>
              <a:latin typeface="Poppins SemiBold" pitchFamily="2" charset="77"/>
              <a:ea typeface="Times New Roman" panose="02020603050405020304" pitchFamily="18" charset="0"/>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9" name="Image 8">
            <a:extLst>
              <a:ext uri="{FF2B5EF4-FFF2-40B4-BE49-F238E27FC236}">
                <a16:creationId xmlns:a16="http://schemas.microsoft.com/office/drawing/2014/main" id="{4C49D529-CCD7-4E7A-85E9-6E9E7947869C}"/>
              </a:ext>
            </a:extLst>
          </p:cNvPr>
          <p:cNvPicPr>
            <a:picLocks noChangeAspect="1"/>
          </p:cNvPicPr>
          <p:nvPr/>
        </p:nvPicPr>
        <p:blipFill>
          <a:blip r:embed="rId5"/>
          <a:stretch>
            <a:fillRect/>
          </a:stretch>
        </p:blipFill>
        <p:spPr>
          <a:xfrm>
            <a:off x="135992" y="124532"/>
            <a:ext cx="825175" cy="825175"/>
          </a:xfrm>
          <a:prstGeom prst="rect">
            <a:avLst/>
          </a:prstGeom>
        </p:spPr>
      </p:pic>
      <p:sp>
        <p:nvSpPr>
          <p:cNvPr id="3" name="ZoneTexte 2">
            <a:extLst>
              <a:ext uri="{FF2B5EF4-FFF2-40B4-BE49-F238E27FC236}">
                <a16:creationId xmlns:a16="http://schemas.microsoft.com/office/drawing/2014/main" id="{EECEBBED-2C6A-42B6-DB79-C334D35D30EE}"/>
              </a:ext>
            </a:extLst>
          </p:cNvPr>
          <p:cNvSpPr txBox="1"/>
          <p:nvPr/>
        </p:nvSpPr>
        <p:spPr>
          <a:xfrm>
            <a:off x="935236" y="107901"/>
            <a:ext cx="9505057" cy="523220"/>
          </a:xfrm>
          <a:prstGeom prst="rect">
            <a:avLst/>
          </a:prstGeom>
          <a:noFill/>
        </p:spPr>
        <p:txBody>
          <a:bodyPr wrap="square" rtlCol="0">
            <a:spAutoFit/>
          </a:bodyPr>
          <a:lstStyle/>
          <a:p>
            <a:pPr>
              <a:tabLst>
                <a:tab pos="99613" algn="l"/>
              </a:tabLst>
              <a:defRPr/>
            </a:pPr>
            <a:r>
              <a:rPr lang="fr-FR" sz="2800" b="1" dirty="0">
                <a:solidFill>
                  <a:srgbClr val="0C6423"/>
                </a:solidFill>
                <a:latin typeface="Century Gothic" panose="020B0502020202020204" pitchFamily="34" charset="0"/>
              </a:rPr>
              <a:t>Principales activités CITES prévues en 2024 </a:t>
            </a:r>
          </a:p>
        </p:txBody>
      </p:sp>
      <p:graphicFrame>
        <p:nvGraphicFramePr>
          <p:cNvPr id="4" name="Diagramme 3">
            <a:extLst>
              <a:ext uri="{FF2B5EF4-FFF2-40B4-BE49-F238E27FC236}">
                <a16:creationId xmlns:a16="http://schemas.microsoft.com/office/drawing/2014/main" id="{57D333C1-BFBE-C501-056D-2DD8479646C7}"/>
              </a:ext>
            </a:extLst>
          </p:cNvPr>
          <p:cNvGraphicFramePr/>
          <p:nvPr>
            <p:extLst>
              <p:ext uri="{D42A27DB-BD31-4B8C-83A1-F6EECF244321}">
                <p14:modId xmlns:p14="http://schemas.microsoft.com/office/powerpoint/2010/main" val="3443872417"/>
              </p:ext>
            </p:extLst>
          </p:nvPr>
        </p:nvGraphicFramePr>
        <p:xfrm>
          <a:off x="553653" y="1170357"/>
          <a:ext cx="11084694" cy="50550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49721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2261"/>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397"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2256358" y="188225"/>
            <a:ext cx="80010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Ordre du jour</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 y="912814"/>
            <a:ext cx="12191999" cy="47551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chemeClr val="tx2">
                  <a:lumMod val="40000"/>
                  <a:lumOff val="60000"/>
                </a:schemeClr>
              </a:solidFill>
              <a:effectLst/>
              <a:uLnTx/>
              <a:uFillTx/>
              <a:latin typeface="Wingdings" panose="05000000000000000000" pitchFamily="2"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2">
                    <a:lumMod val="40000"/>
                    <a:lumOff val="60000"/>
                  </a:schemeClr>
                </a:solidFill>
                <a:effectLst/>
                <a:uLnTx/>
                <a:uFillTx/>
                <a:latin typeface="Wingdings" panose="05000000000000000000" pitchFamily="2" charset="2"/>
                <a:ea typeface="+mn-ea"/>
                <a:cs typeface="+mn-cs"/>
              </a:rPr>
              <a:t>  </a:t>
            </a:r>
            <a:r>
              <a:rPr kumimoji="0" lang="fr-FR" sz="1500" b="0" i="0" u="none" strike="noStrike" kern="1200" cap="none" spc="0" normalizeH="0" baseline="0" noProof="0" dirty="0">
                <a:ln>
                  <a:noFill/>
                </a:ln>
                <a:solidFill>
                  <a:schemeClr val="tx2">
                    <a:lumMod val="40000"/>
                    <a:lumOff val="60000"/>
                  </a:schemeClr>
                </a:solidFill>
                <a:effectLst/>
                <a:uLnTx/>
                <a:uFillTx/>
                <a:latin typeface="Poppins" panose="00000500000000000000" pitchFamily="2" charset="0"/>
                <a:ea typeface="+mn-ea"/>
                <a:cs typeface="Poppins" panose="00000500000000000000" pitchFamily="2" charset="0"/>
              </a:rPr>
              <a:t>09h30 : Accueil et enregistrement des participants</a:t>
            </a:r>
            <a:endParaRPr kumimoji="0" lang="fr-FR" sz="1800" b="0" i="0" u="none" strike="noStrike" kern="1200" cap="none" spc="0" normalizeH="0" baseline="0" noProof="0" dirty="0">
              <a:ln>
                <a:noFill/>
              </a:ln>
              <a:solidFill>
                <a:schemeClr val="tx2">
                  <a:lumMod val="40000"/>
                  <a:lumOff val="60000"/>
                </a:schemeClr>
              </a:solidFill>
              <a:effectLst/>
              <a:uLnTx/>
              <a:uFillTx/>
              <a:latin typeface="Wingdings" panose="05000000000000000000" pitchFamily="2"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2">
                    <a:lumMod val="40000"/>
                    <a:lumOff val="60000"/>
                  </a:schemeClr>
                </a:solidFill>
                <a:effectLst/>
                <a:uLnTx/>
                <a:uFillTx/>
                <a:latin typeface="Wingdings" panose="05000000000000000000" pitchFamily="2" charset="2"/>
                <a:ea typeface="+mn-ea"/>
                <a:cs typeface="+mn-cs"/>
              </a:rPr>
              <a:t>  </a:t>
            </a:r>
            <a:r>
              <a:rPr kumimoji="0" lang="fr-FR" sz="1500" b="0" i="0" u="none" strike="noStrike" kern="1200" cap="none" spc="0" normalizeH="0" baseline="0" noProof="0" dirty="0">
                <a:ln>
                  <a:noFill/>
                </a:ln>
                <a:solidFill>
                  <a:schemeClr val="tx2">
                    <a:lumMod val="40000"/>
                    <a:lumOff val="60000"/>
                  </a:schemeClr>
                </a:solidFill>
                <a:effectLst/>
                <a:uLnTx/>
                <a:uFillTx/>
                <a:latin typeface="Poppins" panose="00000500000000000000" pitchFamily="2" charset="0"/>
                <a:ea typeface="+mn-ea"/>
                <a:cs typeface="Poppins" panose="00000500000000000000" pitchFamily="2" charset="0"/>
              </a:rPr>
              <a:t>10h00 : Début des travaux </a:t>
            </a:r>
            <a:endPar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 		</a:t>
            </a:r>
            <a:r>
              <a:rPr kumimoji="0" lang="fr-FR" sz="1800" b="1"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Partie interne</a:t>
            </a:r>
            <a:endPar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2">
                    <a:lumMod val="40000"/>
                    <a:lumOff val="60000"/>
                  </a:schemeClr>
                </a:solidFill>
                <a:effectLst/>
                <a:uLnTx/>
                <a:uFillTx/>
                <a:latin typeface="Wingdings" panose="05000000000000000000" pitchFamily="2" charset="2"/>
                <a:ea typeface="+mn-ea"/>
                <a:cs typeface="+mn-cs"/>
              </a:rPr>
              <a:t>		 </a:t>
            </a:r>
            <a:r>
              <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Ouverture des travaux par François LARESCHE, Président</a:t>
            </a:r>
          </a:p>
          <a:p>
            <a:pPr marL="1200150" marR="0" lvl="2"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   </a:t>
            </a:r>
            <a:r>
              <a:rPr kumimoji="0" lang="fr-FR" sz="1800" b="1"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Présentation du rapport financier </a:t>
            </a:r>
            <a:r>
              <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et approbation des comptes par Elodie LAVIGNE, Trésorière</a:t>
            </a:r>
          </a:p>
          <a:p>
            <a:pPr marL="1200150" marR="0" lvl="2"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fr-FR" sz="1800" b="0"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   </a:t>
            </a:r>
            <a:r>
              <a:rPr kumimoji="0" lang="fr-FR" sz="1800" b="1"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mn-ea"/>
                <a:cs typeface="+mn-cs"/>
              </a:rPr>
              <a:t>Renouvellement du Conseil d’Administration</a:t>
            </a:r>
          </a:p>
          <a:p>
            <a:pPr marL="450215" marR="0" lvl="0" indent="0" algn="just"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rPr>
              <a:t>  </a:t>
            </a:r>
            <a:r>
              <a:rPr kumimoji="0" lang="fr-FR" sz="15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10h30 : Partie publique</a:t>
            </a:r>
            <a:endPar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rPr>
              <a:t>		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Rapport moral </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 François LARESCHE, Président</a:t>
            </a:r>
          </a:p>
          <a:p>
            <a:pPr marL="1200150" marR="0" lvl="2"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Rapport des Président(e)s de commission</a:t>
            </a:r>
          </a:p>
          <a:p>
            <a:pPr marL="1200150" marR="0" lvl="2"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Présentation de la démarche « Utiles par essence » </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 Maxime Chaumet, Délégué général de France Bois Forêt</a:t>
            </a:r>
            <a:endPar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Les engagement RSE du Commerce du Bois, </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 Alessandra NÉGRI</a:t>
            </a:r>
            <a:endParaRPr kumimoji="0" lang="fr-FR"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rPr>
              <a:t>		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Table ronde : « Du RBUE au RDUE : quelles évolutions, quelles nouvelles obligations pour les 					metteurs en marché et les grands commerçants, quelles solutions  ?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fr-FR" sz="15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L’Assemblée générale sera suivie d’un cocktail déjeunatoire.</a:t>
            </a:r>
          </a:p>
        </p:txBody>
      </p:sp>
      <p:pic>
        <p:nvPicPr>
          <p:cNvPr id="3" name="Image 2" descr="Une image contenant texte, intérieur&#10;&#10;Description générée automatiquement">
            <a:extLst>
              <a:ext uri="{FF2B5EF4-FFF2-40B4-BE49-F238E27FC236}">
                <a16:creationId xmlns:a16="http://schemas.microsoft.com/office/drawing/2014/main" id="{5C4CA340-3CBB-97A6-C414-C966DEF9B9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8703"/>
          <a:stretch/>
        </p:blipFill>
        <p:spPr>
          <a:xfrm>
            <a:off x="12391952" y="1675504"/>
            <a:ext cx="1833615" cy="3506992"/>
          </a:xfrm>
          <a:custGeom>
            <a:avLst/>
            <a:gdLst>
              <a:gd name="connsiteX0" fmla="*/ 0 w 1833615"/>
              <a:gd name="connsiteY0" fmla="*/ 0 h 3506992"/>
              <a:gd name="connsiteX1" fmla="*/ 574533 w 1833615"/>
              <a:gd name="connsiteY1" fmla="*/ 0 h 3506992"/>
              <a:gd name="connsiteX2" fmla="*/ 1185738 w 1833615"/>
              <a:gd name="connsiteY2" fmla="*/ 0 h 3506992"/>
              <a:gd name="connsiteX3" fmla="*/ 1833615 w 1833615"/>
              <a:gd name="connsiteY3" fmla="*/ 0 h 3506992"/>
              <a:gd name="connsiteX4" fmla="*/ 1833615 w 1833615"/>
              <a:gd name="connsiteY4" fmla="*/ 549429 h 3506992"/>
              <a:gd name="connsiteX5" fmla="*/ 1833615 w 1833615"/>
              <a:gd name="connsiteY5" fmla="*/ 1168997 h 3506992"/>
              <a:gd name="connsiteX6" fmla="*/ 1833615 w 1833615"/>
              <a:gd name="connsiteY6" fmla="*/ 1823636 h 3506992"/>
              <a:gd name="connsiteX7" fmla="*/ 1833615 w 1833615"/>
              <a:gd name="connsiteY7" fmla="*/ 2302925 h 3506992"/>
              <a:gd name="connsiteX8" fmla="*/ 1833615 w 1833615"/>
              <a:gd name="connsiteY8" fmla="*/ 2782214 h 3506992"/>
              <a:gd name="connsiteX9" fmla="*/ 1833615 w 1833615"/>
              <a:gd name="connsiteY9" fmla="*/ 3506992 h 3506992"/>
              <a:gd name="connsiteX10" fmla="*/ 1222410 w 1833615"/>
              <a:gd name="connsiteY10" fmla="*/ 3506992 h 3506992"/>
              <a:gd name="connsiteX11" fmla="*/ 574533 w 1833615"/>
              <a:gd name="connsiteY11" fmla="*/ 3506992 h 3506992"/>
              <a:gd name="connsiteX12" fmla="*/ 0 w 1833615"/>
              <a:gd name="connsiteY12" fmla="*/ 3506992 h 3506992"/>
              <a:gd name="connsiteX13" fmla="*/ 0 w 1833615"/>
              <a:gd name="connsiteY13" fmla="*/ 2957563 h 3506992"/>
              <a:gd name="connsiteX14" fmla="*/ 0 w 1833615"/>
              <a:gd name="connsiteY14" fmla="*/ 2443204 h 3506992"/>
              <a:gd name="connsiteX15" fmla="*/ 0 w 1833615"/>
              <a:gd name="connsiteY15" fmla="*/ 1858706 h 3506992"/>
              <a:gd name="connsiteX16" fmla="*/ 0 w 1833615"/>
              <a:gd name="connsiteY16" fmla="*/ 1309277 h 3506992"/>
              <a:gd name="connsiteX17" fmla="*/ 0 w 1833615"/>
              <a:gd name="connsiteY17" fmla="*/ 654639 h 3506992"/>
              <a:gd name="connsiteX18" fmla="*/ 0 w 1833615"/>
              <a:gd name="connsiteY18" fmla="*/ 0 h 35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33615" h="3506992" fill="none" extrusionOk="0">
                <a:moveTo>
                  <a:pt x="0" y="0"/>
                </a:moveTo>
                <a:cubicBezTo>
                  <a:pt x="273775" y="14811"/>
                  <a:pt x="333800" y="25638"/>
                  <a:pt x="574533" y="0"/>
                </a:cubicBezTo>
                <a:cubicBezTo>
                  <a:pt x="815266" y="-25638"/>
                  <a:pt x="1020406" y="-3446"/>
                  <a:pt x="1185738" y="0"/>
                </a:cubicBezTo>
                <a:cubicBezTo>
                  <a:pt x="1351071" y="3446"/>
                  <a:pt x="1515639" y="-29893"/>
                  <a:pt x="1833615" y="0"/>
                </a:cubicBezTo>
                <a:cubicBezTo>
                  <a:pt x="1814359" y="188910"/>
                  <a:pt x="1827644" y="287941"/>
                  <a:pt x="1833615" y="549429"/>
                </a:cubicBezTo>
                <a:cubicBezTo>
                  <a:pt x="1839586" y="810917"/>
                  <a:pt x="1807660" y="915700"/>
                  <a:pt x="1833615" y="1168997"/>
                </a:cubicBezTo>
                <a:cubicBezTo>
                  <a:pt x="1859570" y="1422294"/>
                  <a:pt x="1838329" y="1645880"/>
                  <a:pt x="1833615" y="1823636"/>
                </a:cubicBezTo>
                <a:cubicBezTo>
                  <a:pt x="1828901" y="2001392"/>
                  <a:pt x="1855033" y="2081880"/>
                  <a:pt x="1833615" y="2302925"/>
                </a:cubicBezTo>
                <a:cubicBezTo>
                  <a:pt x="1812197" y="2523970"/>
                  <a:pt x="1829579" y="2665965"/>
                  <a:pt x="1833615" y="2782214"/>
                </a:cubicBezTo>
                <a:cubicBezTo>
                  <a:pt x="1837651" y="2898463"/>
                  <a:pt x="1800057" y="3159666"/>
                  <a:pt x="1833615" y="3506992"/>
                </a:cubicBezTo>
                <a:cubicBezTo>
                  <a:pt x="1655205" y="3506562"/>
                  <a:pt x="1404015" y="3506150"/>
                  <a:pt x="1222410" y="3506992"/>
                </a:cubicBezTo>
                <a:cubicBezTo>
                  <a:pt x="1040805" y="3507834"/>
                  <a:pt x="870318" y="3530229"/>
                  <a:pt x="574533" y="3506992"/>
                </a:cubicBezTo>
                <a:cubicBezTo>
                  <a:pt x="278748" y="3483755"/>
                  <a:pt x="125977" y="3529949"/>
                  <a:pt x="0" y="3506992"/>
                </a:cubicBezTo>
                <a:cubicBezTo>
                  <a:pt x="-18138" y="3335215"/>
                  <a:pt x="-22499" y="3124792"/>
                  <a:pt x="0" y="2957563"/>
                </a:cubicBezTo>
                <a:cubicBezTo>
                  <a:pt x="22499" y="2790334"/>
                  <a:pt x="24961" y="2629060"/>
                  <a:pt x="0" y="2443204"/>
                </a:cubicBezTo>
                <a:cubicBezTo>
                  <a:pt x="-24961" y="2257348"/>
                  <a:pt x="-28284" y="2081771"/>
                  <a:pt x="0" y="1858706"/>
                </a:cubicBezTo>
                <a:cubicBezTo>
                  <a:pt x="28284" y="1635641"/>
                  <a:pt x="-5880" y="1432873"/>
                  <a:pt x="0" y="1309277"/>
                </a:cubicBezTo>
                <a:cubicBezTo>
                  <a:pt x="5880" y="1185681"/>
                  <a:pt x="-8704" y="828443"/>
                  <a:pt x="0" y="654639"/>
                </a:cubicBezTo>
                <a:cubicBezTo>
                  <a:pt x="8704" y="480835"/>
                  <a:pt x="-14011" y="291540"/>
                  <a:pt x="0" y="0"/>
                </a:cubicBezTo>
                <a:close/>
              </a:path>
              <a:path w="1833615" h="3506992" stroke="0" extrusionOk="0">
                <a:moveTo>
                  <a:pt x="0" y="0"/>
                </a:moveTo>
                <a:cubicBezTo>
                  <a:pt x="216056" y="-6215"/>
                  <a:pt x="466793" y="6931"/>
                  <a:pt x="647877" y="0"/>
                </a:cubicBezTo>
                <a:cubicBezTo>
                  <a:pt x="828961" y="-6931"/>
                  <a:pt x="1003935" y="-24489"/>
                  <a:pt x="1259082" y="0"/>
                </a:cubicBezTo>
                <a:cubicBezTo>
                  <a:pt x="1514229" y="24489"/>
                  <a:pt x="1589357" y="-17439"/>
                  <a:pt x="1833615" y="0"/>
                </a:cubicBezTo>
                <a:cubicBezTo>
                  <a:pt x="1856732" y="194558"/>
                  <a:pt x="1840914" y="370121"/>
                  <a:pt x="1833615" y="584499"/>
                </a:cubicBezTo>
                <a:cubicBezTo>
                  <a:pt x="1826316" y="798877"/>
                  <a:pt x="1839663" y="1030659"/>
                  <a:pt x="1833615" y="1168997"/>
                </a:cubicBezTo>
                <a:cubicBezTo>
                  <a:pt x="1827567" y="1307335"/>
                  <a:pt x="1815989" y="1587842"/>
                  <a:pt x="1833615" y="1753496"/>
                </a:cubicBezTo>
                <a:cubicBezTo>
                  <a:pt x="1851241" y="1919150"/>
                  <a:pt x="1809999" y="2004928"/>
                  <a:pt x="1833615" y="2232785"/>
                </a:cubicBezTo>
                <a:cubicBezTo>
                  <a:pt x="1857231" y="2460642"/>
                  <a:pt x="1847893" y="2528803"/>
                  <a:pt x="1833615" y="2712074"/>
                </a:cubicBezTo>
                <a:cubicBezTo>
                  <a:pt x="1819337" y="2895345"/>
                  <a:pt x="1831052" y="3265412"/>
                  <a:pt x="1833615" y="3506992"/>
                </a:cubicBezTo>
                <a:cubicBezTo>
                  <a:pt x="1676210" y="3495188"/>
                  <a:pt x="1385507" y="3488253"/>
                  <a:pt x="1204074" y="3506992"/>
                </a:cubicBezTo>
                <a:cubicBezTo>
                  <a:pt x="1022641" y="3525731"/>
                  <a:pt x="753975" y="3510616"/>
                  <a:pt x="611205" y="3506992"/>
                </a:cubicBezTo>
                <a:cubicBezTo>
                  <a:pt x="468435" y="3503368"/>
                  <a:pt x="242815" y="3523765"/>
                  <a:pt x="0" y="3506992"/>
                </a:cubicBezTo>
                <a:cubicBezTo>
                  <a:pt x="-14180" y="3284285"/>
                  <a:pt x="-4000" y="3178594"/>
                  <a:pt x="0" y="2992633"/>
                </a:cubicBezTo>
                <a:cubicBezTo>
                  <a:pt x="4000" y="2806672"/>
                  <a:pt x="-17340" y="2651398"/>
                  <a:pt x="0" y="2478274"/>
                </a:cubicBezTo>
                <a:cubicBezTo>
                  <a:pt x="17340" y="2305150"/>
                  <a:pt x="17297" y="2218850"/>
                  <a:pt x="0" y="1963916"/>
                </a:cubicBezTo>
                <a:cubicBezTo>
                  <a:pt x="-17297" y="1708982"/>
                  <a:pt x="21177" y="1473911"/>
                  <a:pt x="0" y="1309277"/>
                </a:cubicBezTo>
                <a:cubicBezTo>
                  <a:pt x="-21177" y="1144643"/>
                  <a:pt x="17888" y="875591"/>
                  <a:pt x="0" y="689708"/>
                </a:cubicBezTo>
                <a:cubicBezTo>
                  <a:pt x="-17888" y="503825"/>
                  <a:pt x="1397" y="331101"/>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pic>
    </p:spTree>
    <p:extLst>
      <p:ext uri="{BB962C8B-B14F-4D97-AF65-F5344CB8AC3E}">
        <p14:creationId xmlns:p14="http://schemas.microsoft.com/office/powerpoint/2010/main" val="1252580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0"/>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1097159" y="442140"/>
            <a:ext cx="11720211" cy="1569660"/>
          </a:xfrm>
          <a:prstGeom prst="rect">
            <a:avLst/>
          </a:prstGeom>
          <a:noFill/>
        </p:spPr>
        <p:txBody>
          <a:bodyPr wrap="square" rtlCol="0">
            <a:spAutoFit/>
          </a:bodyPr>
          <a:lstStyle/>
          <a:p>
            <a:pPr algn="just"/>
            <a:endParaRPr lang="fr-FR" sz="36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r>
              <a:rPr lang="fr-FR" sz="3600" b="1" dirty="0">
                <a:solidFill>
                  <a:srgbClr val="8AAF63"/>
                </a:solidFill>
                <a:latin typeface="Poppins SemiBold" pitchFamily="2" charset="77"/>
                <a:cs typeface="Poppins SemiBold" pitchFamily="2" charset="77"/>
              </a:rPr>
              <a:t> </a:t>
            </a:r>
            <a:endParaRPr lang="fr-FR" sz="3600" b="1" dirty="0">
              <a:solidFill>
                <a:srgbClr val="8AAF63"/>
              </a:solidFill>
              <a:effectLst/>
              <a:latin typeface="Poppins SemiBold" pitchFamily="2" charset="77"/>
              <a:ea typeface="Times New Roman" panose="02020603050405020304" pitchFamily="18" charset="0"/>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9" name="Image 8">
            <a:extLst>
              <a:ext uri="{FF2B5EF4-FFF2-40B4-BE49-F238E27FC236}">
                <a16:creationId xmlns:a16="http://schemas.microsoft.com/office/drawing/2014/main" id="{4C49D529-CCD7-4E7A-85E9-6E9E7947869C}"/>
              </a:ext>
            </a:extLst>
          </p:cNvPr>
          <p:cNvPicPr>
            <a:picLocks noChangeAspect="1"/>
          </p:cNvPicPr>
          <p:nvPr/>
        </p:nvPicPr>
        <p:blipFill>
          <a:blip r:embed="rId5"/>
          <a:stretch>
            <a:fillRect/>
          </a:stretch>
        </p:blipFill>
        <p:spPr>
          <a:xfrm>
            <a:off x="135992" y="124532"/>
            <a:ext cx="825175" cy="825175"/>
          </a:xfrm>
          <a:prstGeom prst="rect">
            <a:avLst/>
          </a:prstGeom>
        </p:spPr>
      </p:pic>
      <p:sp>
        <p:nvSpPr>
          <p:cNvPr id="3" name="ZoneTexte 2">
            <a:extLst>
              <a:ext uri="{FF2B5EF4-FFF2-40B4-BE49-F238E27FC236}">
                <a16:creationId xmlns:a16="http://schemas.microsoft.com/office/drawing/2014/main" id="{890E7710-C1CC-6BD6-4F36-5FAB24948336}"/>
              </a:ext>
            </a:extLst>
          </p:cNvPr>
          <p:cNvSpPr txBox="1"/>
          <p:nvPr/>
        </p:nvSpPr>
        <p:spPr>
          <a:xfrm>
            <a:off x="935236" y="107901"/>
            <a:ext cx="9721080" cy="769441"/>
          </a:xfrm>
          <a:prstGeom prst="rect">
            <a:avLst/>
          </a:prstGeom>
          <a:noFill/>
        </p:spPr>
        <p:txBody>
          <a:bodyPr wrap="square" rtlCol="0">
            <a:spAutoFit/>
          </a:bodyPr>
          <a:lstStyle/>
          <a:p>
            <a:pPr>
              <a:tabLst>
                <a:tab pos="99613" algn="l"/>
              </a:tabLst>
              <a:defRPr/>
            </a:pPr>
            <a:r>
              <a:rPr lang="fr-FR" sz="2400" b="1" dirty="0">
                <a:solidFill>
                  <a:srgbClr val="0C6423"/>
                </a:solidFill>
                <a:latin typeface="Century Gothic" panose="020B0502020202020204" pitchFamily="34" charset="0"/>
              </a:rPr>
              <a:t>Prévisions des actions MKT 2024 sur les bois du Cameroun</a:t>
            </a:r>
          </a:p>
          <a:p>
            <a:pPr>
              <a:tabLst>
                <a:tab pos="99613" algn="l"/>
              </a:tabLst>
              <a:defRPr/>
            </a:pPr>
            <a:r>
              <a:rPr lang="fr-FR" sz="2000" b="1" i="1" dirty="0">
                <a:solidFill>
                  <a:srgbClr val="0C6423"/>
                </a:solidFill>
                <a:latin typeface="Century Gothic" panose="020B0502020202020204" pitchFamily="34" charset="0"/>
              </a:rPr>
              <a:t>Actions menées en coopération LCB + ATIBT</a:t>
            </a:r>
            <a:endParaRPr lang="es-ES" sz="2000" i="1" dirty="0">
              <a:solidFill>
                <a:srgbClr val="0C6423"/>
              </a:solidFill>
              <a:latin typeface="Century Gothic" panose="020B0502020202020204" pitchFamily="34" charset="0"/>
            </a:endParaRPr>
          </a:p>
        </p:txBody>
      </p:sp>
      <p:sp>
        <p:nvSpPr>
          <p:cNvPr id="4" name="Rectangle 3">
            <a:extLst>
              <a:ext uri="{FF2B5EF4-FFF2-40B4-BE49-F238E27FC236}">
                <a16:creationId xmlns:a16="http://schemas.microsoft.com/office/drawing/2014/main" id="{A53C0E95-BBB0-2635-EAD6-A76C4766BE20}"/>
              </a:ext>
            </a:extLst>
          </p:cNvPr>
          <p:cNvSpPr/>
          <p:nvPr/>
        </p:nvSpPr>
        <p:spPr>
          <a:xfrm>
            <a:off x="365650" y="1226970"/>
            <a:ext cx="10729191" cy="4832092"/>
          </a:xfrm>
          <a:prstGeom prst="rect">
            <a:avLst/>
          </a:prstGeom>
        </p:spPr>
        <p:txBody>
          <a:bodyPr wrap="square">
            <a:spAutoFit/>
          </a:bodyPr>
          <a:lstStyle/>
          <a:p>
            <a:pPr marL="457200" indent="-457200">
              <a:buFont typeface="Wingdings" panose="05000000000000000000" pitchFamily="2" charset="2"/>
              <a:buChar char="ü"/>
            </a:pPr>
            <a:r>
              <a:rPr lang="fr-FR" sz="2000" b="1" dirty="0">
                <a:latin typeface="+mj-lt"/>
                <a:cs typeface="Arial" panose="020B0604020202020204" pitchFamily="34" charset="0"/>
              </a:rPr>
              <a:t>Participation au CIB à Nantes, les 28-29-30 mai 2024</a:t>
            </a:r>
          </a:p>
          <a:p>
            <a:endParaRPr lang="fr-FR" sz="2000" b="1" dirty="0">
              <a:latin typeface="+mj-lt"/>
              <a:cs typeface="Arial" panose="020B0604020202020204" pitchFamily="34" charset="0"/>
            </a:endParaRPr>
          </a:p>
          <a:p>
            <a:pPr marL="457200" indent="-457200">
              <a:buFont typeface="Wingdings" panose="05000000000000000000" pitchFamily="2" charset="2"/>
              <a:buChar char="ü"/>
            </a:pPr>
            <a:r>
              <a:rPr lang="fr-FR" sz="2000" b="1" dirty="0">
                <a:latin typeface="+mj-lt"/>
                <a:cs typeface="Arial" panose="020B0604020202020204" pitchFamily="34" charset="0"/>
              </a:rPr>
              <a:t>Identification des importateurs engagés dans </a:t>
            </a:r>
          </a:p>
          <a:p>
            <a:r>
              <a:rPr lang="fr-FR" sz="2000" b="1" dirty="0">
                <a:latin typeface="+mj-lt"/>
                <a:cs typeface="Arial" panose="020B0604020202020204" pitchFamily="34" charset="0"/>
              </a:rPr>
              <a:t>        des achats certifiés</a:t>
            </a:r>
          </a:p>
          <a:p>
            <a:pPr marL="457200" indent="-457200">
              <a:buFont typeface="Wingdings" panose="05000000000000000000" pitchFamily="2" charset="2"/>
              <a:buChar char="ü"/>
            </a:pPr>
            <a:endParaRPr lang="fr-FR" sz="2000" b="1" dirty="0">
              <a:latin typeface="+mj-lt"/>
              <a:cs typeface="Arial" panose="020B0604020202020204" pitchFamily="34" charset="0"/>
            </a:endParaRPr>
          </a:p>
          <a:p>
            <a:pPr marL="457200" indent="-457200">
              <a:buFont typeface="Wingdings" panose="05000000000000000000" pitchFamily="2" charset="2"/>
              <a:buChar char="ü"/>
            </a:pPr>
            <a:r>
              <a:rPr lang="fr-FR" sz="2000" b="1" dirty="0">
                <a:latin typeface="+mj-lt"/>
                <a:cs typeface="Arial" panose="020B0604020202020204" pitchFamily="34" charset="0"/>
              </a:rPr>
              <a:t>Actualisation du site</a:t>
            </a:r>
            <a:r>
              <a:rPr lang="fr-FR" sz="2000" b="1" dirty="0">
                <a:solidFill>
                  <a:schemeClr val="tx2"/>
                </a:solidFill>
                <a:latin typeface="+mj-lt"/>
                <a:cs typeface="Arial" panose="020B0604020202020204" pitchFamily="34" charset="0"/>
              </a:rPr>
              <a:t> </a:t>
            </a:r>
            <a:r>
              <a:rPr lang="fr-FR" sz="2000" b="1"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www.mytropicaltimber.org</a:t>
            </a:r>
            <a:r>
              <a:rPr lang="fr-FR" sz="2000" b="1" dirty="0">
                <a:solidFill>
                  <a:schemeClr val="tx2"/>
                </a:solidFill>
                <a:latin typeface="+mj-lt"/>
                <a:cs typeface="Arial" panose="020B0604020202020204" pitchFamily="34" charset="0"/>
              </a:rPr>
              <a:t> </a:t>
            </a:r>
          </a:p>
          <a:p>
            <a:pPr lvl="2"/>
            <a:r>
              <a:rPr lang="fr-FR" sz="1600" b="1" dirty="0">
                <a:latin typeface="+mj-lt"/>
                <a:cs typeface="Arial" panose="020B0604020202020204" pitchFamily="34" charset="0"/>
              </a:rPr>
              <a:t> </a:t>
            </a:r>
          </a:p>
          <a:p>
            <a:pPr marL="457200" indent="-457200">
              <a:buFont typeface="Wingdings" panose="05000000000000000000" pitchFamily="2" charset="2"/>
              <a:buChar char="ü"/>
            </a:pPr>
            <a:r>
              <a:rPr lang="fr-FR" sz="2000" b="1" i="0" u="none" strike="noStrike" dirty="0">
                <a:solidFill>
                  <a:srgbClr val="000000"/>
                </a:solidFill>
                <a:effectLst/>
                <a:latin typeface="+mj-lt"/>
              </a:rPr>
              <a:t>Réalisation d’ateliers et webinaires sur les </a:t>
            </a:r>
          </a:p>
          <a:p>
            <a:r>
              <a:rPr lang="fr-FR" sz="2000" b="1" dirty="0">
                <a:solidFill>
                  <a:srgbClr val="000000"/>
                </a:solidFill>
                <a:latin typeface="+mj-lt"/>
              </a:rPr>
              <a:t>        </a:t>
            </a:r>
            <a:r>
              <a:rPr lang="fr-FR" sz="2000" b="1" i="0" u="none" strike="noStrike" dirty="0">
                <a:solidFill>
                  <a:srgbClr val="000000"/>
                </a:solidFill>
                <a:effectLst/>
                <a:latin typeface="+mj-lt"/>
              </a:rPr>
              <a:t>opportunités commerciales existantes (approche client et approche produit)</a:t>
            </a:r>
            <a:endParaRPr lang="fr-FR" sz="2000" b="1" dirty="0">
              <a:latin typeface="+mj-lt"/>
              <a:cs typeface="Arial" panose="020B0604020202020204" pitchFamily="34" charset="0"/>
            </a:endParaRPr>
          </a:p>
          <a:p>
            <a:pPr marL="1230958" lvl="2" indent="-342900">
              <a:buFont typeface="Wingdings" panose="05000000000000000000" pitchFamily="2" charset="2"/>
              <a:buChar char="ü"/>
            </a:pPr>
            <a:endParaRPr lang="fr-FR" sz="1600" b="1" dirty="0">
              <a:latin typeface="+mj-lt"/>
              <a:cs typeface="Arial" panose="020B0604020202020204" pitchFamily="34" charset="0"/>
            </a:endParaRPr>
          </a:p>
          <a:p>
            <a:pPr marL="457200" indent="-457200">
              <a:buFont typeface="Wingdings" panose="05000000000000000000" pitchFamily="2" charset="2"/>
              <a:buChar char="ü"/>
            </a:pPr>
            <a:r>
              <a:rPr lang="fr-FR" sz="2000" b="1" i="0" u="none" strike="noStrike" dirty="0">
                <a:solidFill>
                  <a:srgbClr val="000000"/>
                </a:solidFill>
                <a:effectLst/>
                <a:latin typeface="+mj-lt"/>
              </a:rPr>
              <a:t>Préparation de la mise en marché des essences LKTS ; </a:t>
            </a:r>
          </a:p>
          <a:p>
            <a:pPr marL="1230958" lvl="2" indent="-342900">
              <a:buFont typeface="Courier New" panose="02070309020205020404" pitchFamily="49" charset="0"/>
              <a:buChar char="o"/>
            </a:pPr>
            <a:r>
              <a:rPr lang="fr-FR" sz="2000" b="1" dirty="0">
                <a:solidFill>
                  <a:srgbClr val="000000"/>
                </a:solidFill>
                <a:latin typeface="+mj-lt"/>
              </a:rPr>
              <a:t>s</a:t>
            </a:r>
            <a:r>
              <a:rPr lang="fr-FR" sz="2000" b="1" i="0" u="none" strike="noStrike" dirty="0">
                <a:solidFill>
                  <a:srgbClr val="000000"/>
                </a:solidFill>
                <a:effectLst/>
                <a:latin typeface="+mj-lt"/>
              </a:rPr>
              <a:t>ynergie avec les activités de terrain et les activités techniques (notamment collage des LKTS)</a:t>
            </a:r>
          </a:p>
          <a:p>
            <a:pPr marL="1230958" lvl="2" indent="-342900">
              <a:buFont typeface="Courier New" panose="02070309020205020404" pitchFamily="49" charset="0"/>
              <a:buChar char="o"/>
            </a:pPr>
            <a:r>
              <a:rPr lang="fr-FR" sz="2000" b="1" i="0" u="none" strike="noStrike" dirty="0">
                <a:solidFill>
                  <a:srgbClr val="000000"/>
                </a:solidFill>
                <a:effectLst/>
                <a:latin typeface="+mj-lt"/>
              </a:rPr>
              <a:t>visibilité de ces essences sur le site</a:t>
            </a:r>
            <a:r>
              <a:rPr lang="fr-FR" sz="2000" b="1" i="0" u="none" strike="noStrike" dirty="0">
                <a:solidFill>
                  <a:schemeClr val="tx2"/>
                </a:solidFill>
                <a:effectLst/>
                <a:latin typeface="+mj-lt"/>
              </a:rPr>
              <a:t> </a:t>
            </a:r>
            <a:r>
              <a:rPr lang="fr-FR" sz="2000" b="1" i="0" u="sng" dirty="0">
                <a:solidFill>
                  <a:schemeClr val="tx2"/>
                </a:solidFill>
                <a:effectLst/>
                <a:latin typeface="+mj-lt"/>
                <a:hlinkClick r:id="rId7" tooltip="http://www.lesserknowntimberspecies.com">
                  <a:extLst>
                    <a:ext uri="{A12FA001-AC4F-418D-AE19-62706E023703}">
                      <ahyp:hlinkClr xmlns:ahyp="http://schemas.microsoft.com/office/drawing/2018/hyperlinkcolor" val="tx"/>
                    </a:ext>
                  </a:extLst>
                </a:hlinkClick>
              </a:rPr>
              <a:t>www.lesserknowntimberspecies.com</a:t>
            </a:r>
            <a:endParaRPr lang="fr-FR" sz="2000" b="1" i="0" u="sng" dirty="0">
              <a:solidFill>
                <a:schemeClr val="tx2"/>
              </a:solidFill>
              <a:effectLst/>
              <a:latin typeface="+mj-lt"/>
            </a:endParaRPr>
          </a:p>
          <a:p>
            <a:pPr marL="1230958" lvl="2" indent="-342900">
              <a:buFont typeface="Courier New" panose="02070309020205020404" pitchFamily="49" charset="0"/>
              <a:buChar char="o"/>
            </a:pPr>
            <a:r>
              <a:rPr lang="fr-FR" sz="2000" b="1" i="0" u="none" strike="noStrike" dirty="0">
                <a:solidFill>
                  <a:srgbClr val="000000"/>
                </a:solidFill>
                <a:effectLst/>
                <a:latin typeface="+mj-lt"/>
              </a:rPr>
              <a:t>Réalisation de fiches promotionnelles</a:t>
            </a:r>
            <a:endParaRPr lang="fr-FR" sz="2000" b="1" i="0" u="sng" dirty="0">
              <a:solidFill>
                <a:schemeClr val="tx2"/>
              </a:solidFill>
              <a:effectLst/>
              <a:latin typeface="+mj-lt"/>
            </a:endParaRPr>
          </a:p>
          <a:p>
            <a:pPr marL="457200" indent="-457200">
              <a:buFont typeface="Wingdings" panose="05000000000000000000" pitchFamily="2" charset="2"/>
              <a:buChar char="ü"/>
            </a:pPr>
            <a:endParaRPr lang="fr-FR" sz="1600" dirty="0">
              <a:latin typeface="Tw Cen MT" panose="020B0602020104020603" pitchFamily="34" charset="0"/>
              <a:cs typeface="Arial" panose="020B0604020202020204" pitchFamily="34" charset="0"/>
            </a:endParaRPr>
          </a:p>
        </p:txBody>
      </p:sp>
      <p:pic>
        <p:nvPicPr>
          <p:cNvPr id="6" name="Image 5">
            <a:extLst>
              <a:ext uri="{FF2B5EF4-FFF2-40B4-BE49-F238E27FC236}">
                <a16:creationId xmlns:a16="http://schemas.microsoft.com/office/drawing/2014/main" id="{E8B4C294-728F-9B7A-46E3-4B7CDE6A31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16146" y="877342"/>
            <a:ext cx="4490194" cy="2553073"/>
          </a:xfrm>
          <a:prstGeom prst="rect">
            <a:avLst/>
          </a:prstGeom>
        </p:spPr>
      </p:pic>
    </p:spTree>
    <p:extLst>
      <p:ext uri="{BB962C8B-B14F-4D97-AF65-F5344CB8AC3E}">
        <p14:creationId xmlns:p14="http://schemas.microsoft.com/office/powerpoint/2010/main" val="485020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3" name="Image 2" descr="Une image contenant texte, capture d’écran, Page web, Site web&#10;&#10;Description générée automatiquement">
            <a:extLst>
              <a:ext uri="{FF2B5EF4-FFF2-40B4-BE49-F238E27FC236}">
                <a16:creationId xmlns:a16="http://schemas.microsoft.com/office/drawing/2014/main" id="{DB53A25B-43EE-F817-5E8B-CCA1B274A4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23045"/>
          </a:xfrm>
          <a:prstGeom prst="rect">
            <a:avLst/>
          </a:prstGeom>
        </p:spPr>
      </p:pic>
    </p:spTree>
    <p:extLst>
      <p:ext uri="{BB962C8B-B14F-4D97-AF65-F5344CB8AC3E}">
        <p14:creationId xmlns:p14="http://schemas.microsoft.com/office/powerpoint/2010/main" val="392207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12" name="Image 11" descr="Une image contenant texte, capture d’écran, Site web, arbre&#10;&#10;Description générée automatiquement">
            <a:extLst>
              <a:ext uri="{FF2B5EF4-FFF2-40B4-BE49-F238E27FC236}">
                <a16:creationId xmlns:a16="http://schemas.microsoft.com/office/drawing/2014/main" id="{55B3DE67-00F2-8590-238F-87004C573B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12192000" cy="6835473"/>
          </a:xfrm>
          <a:prstGeom prst="rect">
            <a:avLst/>
          </a:prstGeom>
        </p:spPr>
      </p:pic>
    </p:spTree>
    <p:extLst>
      <p:ext uri="{BB962C8B-B14F-4D97-AF65-F5344CB8AC3E}">
        <p14:creationId xmlns:p14="http://schemas.microsoft.com/office/powerpoint/2010/main" val="2035244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0"/>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1041403" y="952761"/>
            <a:ext cx="10506261" cy="5986254"/>
          </a:xfrm>
          <a:prstGeom prst="rect">
            <a:avLst/>
          </a:prstGeom>
          <a:noFill/>
        </p:spPr>
        <p:txBody>
          <a:bodyPr wrap="square" rtlCol="0">
            <a:spAutoFit/>
          </a:bodyPr>
          <a:lstStyle/>
          <a:p>
            <a:pPr algn="just"/>
            <a:r>
              <a:rPr lang="fr-FR" sz="2800" b="1" dirty="0">
                <a:latin typeface="Poppins Light" panose="00000400000000000000" pitchFamily="2" charset="0"/>
                <a:cs typeface="Poppins Light" panose="00000400000000000000" pitchFamily="2" charset="0"/>
              </a:rPr>
              <a:t>Position taxes douanières des lames de terrasse</a:t>
            </a:r>
          </a:p>
          <a:p>
            <a:pPr algn="just"/>
            <a:endParaRPr lang="fr-FR" sz="700" b="1" dirty="0">
              <a:solidFill>
                <a:srgbClr val="8AAF63"/>
              </a:solidFill>
              <a:latin typeface="Poppins SemiBold" pitchFamily="2" charset="77"/>
              <a:cs typeface="Poppins SemiBold" pitchFamily="2" charset="77"/>
            </a:endParaRPr>
          </a:p>
          <a:p>
            <a:pPr marL="187325" indent="-457200" algn="just">
              <a:buFontTx/>
              <a:buChar char="-"/>
            </a:pPr>
            <a:r>
              <a:rPr lang="fr-FR" sz="2000" b="1" dirty="0">
                <a:latin typeface="Poppins Light" panose="00000400000000000000" pitchFamily="2" charset="0"/>
                <a:cs typeface="Poppins Light" panose="00000400000000000000" pitchFamily="2" charset="0"/>
              </a:rPr>
              <a:t>2 PV dressés </a:t>
            </a:r>
            <a:r>
              <a:rPr lang="fr-FR" sz="2000" dirty="0">
                <a:latin typeface="Poppins Light" panose="00000400000000000000" pitchFamily="2" charset="0"/>
                <a:cs typeface="Poppins Light" panose="00000400000000000000" pitchFamily="2" charset="0"/>
              </a:rPr>
              <a:t>pour des classements de lames de terrasses à profil lisse et bords arrondis en position tarifaire 4409 (bois profilés), l’administration retenant la position 4407 (bois sciés)</a:t>
            </a:r>
          </a:p>
          <a:p>
            <a:pPr marL="187325" indent="-457200" algn="just">
              <a:buFontTx/>
              <a:buChar char="-"/>
            </a:pPr>
            <a:r>
              <a:rPr lang="fr-FR" sz="2000" b="1" dirty="0">
                <a:latin typeface="Poppins Light" panose="00000400000000000000" pitchFamily="2" charset="0"/>
                <a:cs typeface="Poppins Light" panose="00000400000000000000" pitchFamily="2" charset="0"/>
              </a:rPr>
              <a:t>Risques majeurs pour la profession </a:t>
            </a:r>
            <a:r>
              <a:rPr lang="fr-FR" sz="2000" dirty="0">
                <a:latin typeface="Poppins Light" panose="00000400000000000000" pitchFamily="2" charset="0"/>
                <a:cs typeface="Poppins Light" panose="00000400000000000000" pitchFamily="2" charset="0"/>
              </a:rPr>
              <a:t>(plusieurs dizaines de millions d’euros)</a:t>
            </a:r>
          </a:p>
          <a:p>
            <a:pPr marL="187325" indent="-457200" algn="just">
              <a:buFontTx/>
              <a:buChar char="-"/>
            </a:pPr>
            <a:r>
              <a:rPr lang="fr-FR" sz="2000" dirty="0">
                <a:latin typeface="Poppins Light" panose="00000400000000000000" pitchFamily="2" charset="0"/>
                <a:cs typeface="Poppins Light" panose="00000400000000000000" pitchFamily="2" charset="0"/>
              </a:rPr>
              <a:t>L’administration s’appuie sur une condamnation de VOGEL en 2021 (arrondis « insuffisants » pour justifier d’un classement en 4409…)</a:t>
            </a:r>
          </a:p>
          <a:p>
            <a:pPr marL="187325" indent="-457200" algn="just">
              <a:buFontTx/>
              <a:buChar char="-"/>
            </a:pPr>
            <a:r>
              <a:rPr lang="fr-FR" sz="2000" b="1" dirty="0">
                <a:latin typeface="Poppins Light" panose="00000400000000000000" pitchFamily="2" charset="0"/>
                <a:cs typeface="Poppins Light" panose="00000400000000000000" pitchFamily="2" charset="0"/>
              </a:rPr>
              <a:t>Rencontre avec la DG des douanes nationales </a:t>
            </a:r>
            <a:r>
              <a:rPr lang="fr-FR" sz="2000" dirty="0">
                <a:latin typeface="Poppins Light" panose="00000400000000000000" pitchFamily="2" charset="0"/>
                <a:cs typeface="Poppins Light" panose="00000400000000000000" pitchFamily="2" charset="0"/>
              </a:rPr>
              <a:t>pour travailler à une règle de déclaration commune pour la profession (solution non retenue) et sécuriser les entreprises notamment pour les déclarations passées (enquête en cours) ;</a:t>
            </a:r>
            <a:r>
              <a:rPr lang="fr-FR" sz="2000" i="1" dirty="0">
                <a:latin typeface="Poppins Light" panose="00000400000000000000" pitchFamily="2" charset="0"/>
                <a:cs typeface="Poppins Light" panose="00000400000000000000" pitchFamily="2" charset="0"/>
              </a:rPr>
              <a:t> </a:t>
            </a:r>
            <a:endParaRPr lang="fr-FR" sz="2000" dirty="0">
              <a:latin typeface="Poppins Light" panose="00000400000000000000" pitchFamily="2" charset="0"/>
              <a:cs typeface="Poppins Light" panose="00000400000000000000" pitchFamily="2" charset="0"/>
            </a:endParaRPr>
          </a:p>
          <a:p>
            <a:pPr marL="187325" indent="-457200" algn="just">
              <a:buFontTx/>
              <a:buChar char="-"/>
            </a:pPr>
            <a:r>
              <a:rPr lang="fr-FR" sz="2000" b="1" dirty="0">
                <a:latin typeface="Poppins Light" panose="00000400000000000000" pitchFamily="2" charset="0"/>
                <a:cs typeface="Poppins Light" panose="00000400000000000000" pitchFamily="2" charset="0"/>
              </a:rPr>
              <a:t>Appui aux membres </a:t>
            </a:r>
            <a:r>
              <a:rPr lang="fr-FR" sz="2000" dirty="0">
                <a:latin typeface="Poppins Light" panose="00000400000000000000" pitchFamily="2" charset="0"/>
                <a:cs typeface="Poppins Light" panose="00000400000000000000" pitchFamily="2" charset="0"/>
              </a:rPr>
              <a:t>dans le cadre de la phase d’enquête en cours : pratiques internationales, valeur ajoutée apportée entre un sciage et un platelage… ;</a:t>
            </a:r>
          </a:p>
          <a:p>
            <a:pPr marL="187325" indent="-457200" algn="just">
              <a:buFontTx/>
              <a:buChar char="-"/>
            </a:pPr>
            <a:r>
              <a:rPr lang="fr-FR" sz="2000" b="1" dirty="0">
                <a:latin typeface="Poppins Light" panose="00000400000000000000" pitchFamily="2" charset="0"/>
                <a:cs typeface="Poppins Light" panose="00000400000000000000" pitchFamily="2" charset="0"/>
              </a:rPr>
              <a:t>Courrier à Bruno LE MAIRE </a:t>
            </a:r>
            <a:r>
              <a:rPr lang="fr-FR" sz="2000" dirty="0">
                <a:latin typeface="Poppins Light" panose="00000400000000000000" pitchFamily="2" charset="0"/>
                <a:cs typeface="Poppins Light" panose="00000400000000000000" pitchFamily="2" charset="0"/>
              </a:rPr>
              <a:t>et note synthétique transmise aux Cabinets</a:t>
            </a:r>
          </a:p>
          <a:p>
            <a:pPr marL="187325" indent="-457200" algn="just">
              <a:buFontTx/>
              <a:buChar char="-"/>
            </a:pPr>
            <a:r>
              <a:rPr lang="fr-FR" sz="2000" b="1" dirty="0">
                <a:latin typeface="Poppins Light" panose="00000400000000000000" pitchFamily="2" charset="0"/>
                <a:cs typeface="Poppins Light" panose="00000400000000000000" pitchFamily="2" charset="0"/>
              </a:rPr>
              <a:t>Identifier les failles de l’arrêt VOGEL, engager un dialogue avec les douanes au niveau national et européen en s’appuyant sur l’ETTF</a:t>
            </a:r>
          </a:p>
          <a:p>
            <a:pPr marL="187325" indent="-457200" algn="just">
              <a:buFontTx/>
              <a:buChar char="-"/>
            </a:pPr>
            <a:endParaRPr lang="fr-FR" sz="800" dirty="0">
              <a:latin typeface="Poppins Light" panose="00000400000000000000" pitchFamily="2" charset="0"/>
              <a:cs typeface="Poppins Light" panose="00000400000000000000" pitchFamily="2" charset="0"/>
            </a:endParaRPr>
          </a:p>
          <a:p>
            <a:pPr algn="just"/>
            <a:r>
              <a:rPr lang="fr-FR" sz="2000" dirty="0">
                <a:highlight>
                  <a:srgbClr val="FFFF00"/>
                </a:highlight>
                <a:latin typeface="Poppins Light" panose="00000400000000000000" pitchFamily="2" charset="0"/>
                <a:cs typeface="Poppins Light" panose="00000400000000000000" pitchFamily="2" charset="0"/>
              </a:rPr>
              <a:t>Les membres de la commission bois-tropicaux ont décidé de  s’organiser pour assurer une défense collective de leurs intérêts et être force de proposition </a:t>
            </a:r>
          </a:p>
          <a:p>
            <a:pPr algn="just"/>
            <a:endParaRPr lang="fr-FR" sz="2000" dirty="0">
              <a:highlight>
                <a:srgbClr val="FFFF00"/>
              </a:highlight>
              <a:latin typeface="Poppins Light" panose="00000400000000000000" pitchFamily="2" charset="0"/>
              <a:cs typeface="Poppins Light" panose="00000400000000000000" pitchFamily="2" charset="0"/>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2" name="ZoneTexte 1">
            <a:extLst>
              <a:ext uri="{FF2B5EF4-FFF2-40B4-BE49-F238E27FC236}">
                <a16:creationId xmlns:a16="http://schemas.microsoft.com/office/drawing/2014/main" id="{EB2C289E-1A5B-0207-42BD-A973F8D4AB71}"/>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Tree>
    <p:extLst>
      <p:ext uri="{BB962C8B-B14F-4D97-AF65-F5344CB8AC3E}">
        <p14:creationId xmlns:p14="http://schemas.microsoft.com/office/powerpoint/2010/main" val="2094294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185196" y="1698562"/>
            <a:ext cx="5321016" cy="861774"/>
          </a:xfrm>
          <a:prstGeom prst="rect">
            <a:avLst/>
          </a:prstGeom>
          <a:noFill/>
        </p:spPr>
        <p:txBody>
          <a:bodyPr wrap="square" rtlCol="0">
            <a:spAutoFit/>
          </a:bodyPr>
          <a:lstStyle/>
          <a:p>
            <a:r>
              <a:rPr lang="fr-FR" sz="3200" dirty="0">
                <a:solidFill>
                  <a:srgbClr val="255851"/>
                </a:solidFill>
                <a:latin typeface="Poppins" panose="00000500000000000000" pitchFamily="2" charset="0"/>
                <a:cs typeface="Poppins" panose="00000500000000000000" pitchFamily="2" charset="0"/>
              </a:rPr>
              <a:t>Claudie MAINDRON </a:t>
            </a:r>
          </a:p>
          <a:p>
            <a:r>
              <a:rPr lang="fr-FR" dirty="0">
                <a:solidFill>
                  <a:srgbClr val="000000"/>
                </a:solidFill>
                <a:latin typeface="Calibri" panose="020F0502020204030204" pitchFamily="34" charset="0"/>
              </a:rPr>
              <a:t>TERRASSE</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6931E541-578F-4DDC-74DF-B48C838BAE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6646" y="188225"/>
            <a:ext cx="704525" cy="704525"/>
          </a:xfrm>
          <a:prstGeom prst="rect">
            <a:avLst/>
          </a:prstGeom>
        </p:spPr>
      </p:pic>
      <p:pic>
        <p:nvPicPr>
          <p:cNvPr id="14" name="Image 13">
            <a:extLst>
              <a:ext uri="{FF2B5EF4-FFF2-40B4-BE49-F238E27FC236}">
                <a16:creationId xmlns:a16="http://schemas.microsoft.com/office/drawing/2014/main" id="{F5BA6377-90EB-64BE-4BD4-24E8751D64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8120" y="2630675"/>
            <a:ext cx="5655759" cy="3179868"/>
          </a:xfrm>
          <a:custGeom>
            <a:avLst/>
            <a:gdLst>
              <a:gd name="connsiteX0" fmla="*/ 0 w 5655759"/>
              <a:gd name="connsiteY0" fmla="*/ 0 h 3179868"/>
              <a:gd name="connsiteX1" fmla="*/ 395903 w 5655759"/>
              <a:gd name="connsiteY1" fmla="*/ 0 h 3179868"/>
              <a:gd name="connsiteX2" fmla="*/ 1074594 w 5655759"/>
              <a:gd name="connsiteY2" fmla="*/ 0 h 3179868"/>
              <a:gd name="connsiteX3" fmla="*/ 1527055 w 5655759"/>
              <a:gd name="connsiteY3" fmla="*/ 0 h 3179868"/>
              <a:gd name="connsiteX4" fmla="*/ 2149188 w 5655759"/>
              <a:gd name="connsiteY4" fmla="*/ 0 h 3179868"/>
              <a:gd name="connsiteX5" fmla="*/ 2658207 w 5655759"/>
              <a:gd name="connsiteY5" fmla="*/ 0 h 3179868"/>
              <a:gd name="connsiteX6" fmla="*/ 3336898 w 5655759"/>
              <a:gd name="connsiteY6" fmla="*/ 0 h 3179868"/>
              <a:gd name="connsiteX7" fmla="*/ 3845916 w 5655759"/>
              <a:gd name="connsiteY7" fmla="*/ 0 h 3179868"/>
              <a:gd name="connsiteX8" fmla="*/ 4354934 w 5655759"/>
              <a:gd name="connsiteY8" fmla="*/ 0 h 3179868"/>
              <a:gd name="connsiteX9" fmla="*/ 4807395 w 5655759"/>
              <a:gd name="connsiteY9" fmla="*/ 0 h 3179868"/>
              <a:gd name="connsiteX10" fmla="*/ 5655759 w 5655759"/>
              <a:gd name="connsiteY10" fmla="*/ 0 h 3179868"/>
              <a:gd name="connsiteX11" fmla="*/ 5655759 w 5655759"/>
              <a:gd name="connsiteY11" fmla="*/ 434582 h 3179868"/>
              <a:gd name="connsiteX12" fmla="*/ 5655759 w 5655759"/>
              <a:gd name="connsiteY12" fmla="*/ 900963 h 3179868"/>
              <a:gd name="connsiteX13" fmla="*/ 5655759 w 5655759"/>
              <a:gd name="connsiteY13" fmla="*/ 1494538 h 3179868"/>
              <a:gd name="connsiteX14" fmla="*/ 5655759 w 5655759"/>
              <a:gd name="connsiteY14" fmla="*/ 2024516 h 3179868"/>
              <a:gd name="connsiteX15" fmla="*/ 5655759 w 5655759"/>
              <a:gd name="connsiteY15" fmla="*/ 2522695 h 3179868"/>
              <a:gd name="connsiteX16" fmla="*/ 5655759 w 5655759"/>
              <a:gd name="connsiteY16" fmla="*/ 3179868 h 3179868"/>
              <a:gd name="connsiteX17" fmla="*/ 5146741 w 5655759"/>
              <a:gd name="connsiteY17" fmla="*/ 3179868 h 3179868"/>
              <a:gd name="connsiteX18" fmla="*/ 4468050 w 5655759"/>
              <a:gd name="connsiteY18" fmla="*/ 3179868 h 3179868"/>
              <a:gd name="connsiteX19" fmla="*/ 3902474 w 5655759"/>
              <a:gd name="connsiteY19" fmla="*/ 3179868 h 3179868"/>
              <a:gd name="connsiteX20" fmla="*/ 3223783 w 5655759"/>
              <a:gd name="connsiteY20" fmla="*/ 3179868 h 3179868"/>
              <a:gd name="connsiteX21" fmla="*/ 2601649 w 5655759"/>
              <a:gd name="connsiteY21" fmla="*/ 3179868 h 3179868"/>
              <a:gd name="connsiteX22" fmla="*/ 1979516 w 5655759"/>
              <a:gd name="connsiteY22" fmla="*/ 3179868 h 3179868"/>
              <a:gd name="connsiteX23" fmla="*/ 1300825 w 5655759"/>
              <a:gd name="connsiteY23" fmla="*/ 3179868 h 3179868"/>
              <a:gd name="connsiteX24" fmla="*/ 622133 w 5655759"/>
              <a:gd name="connsiteY24" fmla="*/ 3179868 h 3179868"/>
              <a:gd name="connsiteX25" fmla="*/ 0 w 5655759"/>
              <a:gd name="connsiteY25" fmla="*/ 3179868 h 3179868"/>
              <a:gd name="connsiteX26" fmla="*/ 0 w 5655759"/>
              <a:gd name="connsiteY26" fmla="*/ 2681689 h 3179868"/>
              <a:gd name="connsiteX27" fmla="*/ 0 w 5655759"/>
              <a:gd name="connsiteY27" fmla="*/ 2151711 h 3179868"/>
              <a:gd name="connsiteX28" fmla="*/ 0 w 5655759"/>
              <a:gd name="connsiteY28" fmla="*/ 1621733 h 3179868"/>
              <a:gd name="connsiteX29" fmla="*/ 0 w 5655759"/>
              <a:gd name="connsiteY29" fmla="*/ 1059956 h 3179868"/>
              <a:gd name="connsiteX30" fmla="*/ 0 w 5655759"/>
              <a:gd name="connsiteY30" fmla="*/ 625374 h 3179868"/>
              <a:gd name="connsiteX31" fmla="*/ 0 w 5655759"/>
              <a:gd name="connsiteY31" fmla="*/ 0 h 317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55759" h="3179868" fill="none" extrusionOk="0">
                <a:moveTo>
                  <a:pt x="0" y="0"/>
                </a:moveTo>
                <a:cubicBezTo>
                  <a:pt x="115009" y="-40073"/>
                  <a:pt x="204088" y="41254"/>
                  <a:pt x="395903" y="0"/>
                </a:cubicBezTo>
                <a:cubicBezTo>
                  <a:pt x="587718" y="-41254"/>
                  <a:pt x="921530" y="11191"/>
                  <a:pt x="1074594" y="0"/>
                </a:cubicBezTo>
                <a:cubicBezTo>
                  <a:pt x="1227658" y="-11191"/>
                  <a:pt x="1432924" y="37252"/>
                  <a:pt x="1527055" y="0"/>
                </a:cubicBezTo>
                <a:cubicBezTo>
                  <a:pt x="1621186" y="-37252"/>
                  <a:pt x="1972615" y="65111"/>
                  <a:pt x="2149188" y="0"/>
                </a:cubicBezTo>
                <a:cubicBezTo>
                  <a:pt x="2325761" y="-65111"/>
                  <a:pt x="2428311" y="2296"/>
                  <a:pt x="2658207" y="0"/>
                </a:cubicBezTo>
                <a:cubicBezTo>
                  <a:pt x="2888103" y="-2296"/>
                  <a:pt x="3041952" y="39157"/>
                  <a:pt x="3336898" y="0"/>
                </a:cubicBezTo>
                <a:cubicBezTo>
                  <a:pt x="3631844" y="-39157"/>
                  <a:pt x="3644450" y="31967"/>
                  <a:pt x="3845916" y="0"/>
                </a:cubicBezTo>
                <a:cubicBezTo>
                  <a:pt x="4047382" y="-31967"/>
                  <a:pt x="4164129" y="20826"/>
                  <a:pt x="4354934" y="0"/>
                </a:cubicBezTo>
                <a:cubicBezTo>
                  <a:pt x="4545739" y="-20826"/>
                  <a:pt x="4608859" y="26110"/>
                  <a:pt x="4807395" y="0"/>
                </a:cubicBezTo>
                <a:cubicBezTo>
                  <a:pt x="5005931" y="-26110"/>
                  <a:pt x="5447520" y="27170"/>
                  <a:pt x="5655759" y="0"/>
                </a:cubicBezTo>
                <a:cubicBezTo>
                  <a:pt x="5672018" y="204434"/>
                  <a:pt x="5606881" y="252661"/>
                  <a:pt x="5655759" y="434582"/>
                </a:cubicBezTo>
                <a:cubicBezTo>
                  <a:pt x="5704637" y="616503"/>
                  <a:pt x="5639025" y="672291"/>
                  <a:pt x="5655759" y="900963"/>
                </a:cubicBezTo>
                <a:cubicBezTo>
                  <a:pt x="5672493" y="1129635"/>
                  <a:pt x="5624553" y="1342543"/>
                  <a:pt x="5655759" y="1494538"/>
                </a:cubicBezTo>
                <a:cubicBezTo>
                  <a:pt x="5686965" y="1646533"/>
                  <a:pt x="5651062" y="1782552"/>
                  <a:pt x="5655759" y="2024516"/>
                </a:cubicBezTo>
                <a:cubicBezTo>
                  <a:pt x="5660456" y="2266480"/>
                  <a:pt x="5619032" y="2413568"/>
                  <a:pt x="5655759" y="2522695"/>
                </a:cubicBezTo>
                <a:cubicBezTo>
                  <a:pt x="5692486" y="2631822"/>
                  <a:pt x="5603877" y="2862408"/>
                  <a:pt x="5655759" y="3179868"/>
                </a:cubicBezTo>
                <a:cubicBezTo>
                  <a:pt x="5500030" y="3239678"/>
                  <a:pt x="5321849" y="3154574"/>
                  <a:pt x="5146741" y="3179868"/>
                </a:cubicBezTo>
                <a:cubicBezTo>
                  <a:pt x="4971633" y="3205162"/>
                  <a:pt x="4792117" y="3104902"/>
                  <a:pt x="4468050" y="3179868"/>
                </a:cubicBezTo>
                <a:cubicBezTo>
                  <a:pt x="4143983" y="3254834"/>
                  <a:pt x="4080610" y="3135689"/>
                  <a:pt x="3902474" y="3179868"/>
                </a:cubicBezTo>
                <a:cubicBezTo>
                  <a:pt x="3724338" y="3224047"/>
                  <a:pt x="3503270" y="3166450"/>
                  <a:pt x="3223783" y="3179868"/>
                </a:cubicBezTo>
                <a:cubicBezTo>
                  <a:pt x="2944296" y="3193286"/>
                  <a:pt x="2758718" y="3163981"/>
                  <a:pt x="2601649" y="3179868"/>
                </a:cubicBezTo>
                <a:cubicBezTo>
                  <a:pt x="2444580" y="3195755"/>
                  <a:pt x="2277526" y="3167977"/>
                  <a:pt x="1979516" y="3179868"/>
                </a:cubicBezTo>
                <a:cubicBezTo>
                  <a:pt x="1681506" y="3191759"/>
                  <a:pt x="1553877" y="3137328"/>
                  <a:pt x="1300825" y="3179868"/>
                </a:cubicBezTo>
                <a:cubicBezTo>
                  <a:pt x="1047773" y="3222408"/>
                  <a:pt x="851522" y="3100284"/>
                  <a:pt x="622133" y="3179868"/>
                </a:cubicBezTo>
                <a:cubicBezTo>
                  <a:pt x="392744" y="3259452"/>
                  <a:pt x="177341" y="3138684"/>
                  <a:pt x="0" y="3179868"/>
                </a:cubicBezTo>
                <a:cubicBezTo>
                  <a:pt x="-43966" y="2950955"/>
                  <a:pt x="41241" y="2864964"/>
                  <a:pt x="0" y="2681689"/>
                </a:cubicBezTo>
                <a:cubicBezTo>
                  <a:pt x="-41241" y="2498414"/>
                  <a:pt x="23175" y="2350210"/>
                  <a:pt x="0" y="2151711"/>
                </a:cubicBezTo>
                <a:cubicBezTo>
                  <a:pt x="-23175" y="1953212"/>
                  <a:pt x="55617" y="1736566"/>
                  <a:pt x="0" y="1621733"/>
                </a:cubicBezTo>
                <a:cubicBezTo>
                  <a:pt x="-55617" y="1506900"/>
                  <a:pt x="50260" y="1301105"/>
                  <a:pt x="0" y="1059956"/>
                </a:cubicBezTo>
                <a:cubicBezTo>
                  <a:pt x="-50260" y="818807"/>
                  <a:pt x="47491" y="787436"/>
                  <a:pt x="0" y="625374"/>
                </a:cubicBezTo>
                <a:cubicBezTo>
                  <a:pt x="-47491" y="463312"/>
                  <a:pt x="73573" y="174823"/>
                  <a:pt x="0" y="0"/>
                </a:cubicBezTo>
                <a:close/>
              </a:path>
              <a:path w="5655759" h="3179868" stroke="0" extrusionOk="0">
                <a:moveTo>
                  <a:pt x="0" y="0"/>
                </a:moveTo>
                <a:cubicBezTo>
                  <a:pt x="125628" y="-11648"/>
                  <a:pt x="258223" y="20748"/>
                  <a:pt x="509018" y="0"/>
                </a:cubicBezTo>
                <a:cubicBezTo>
                  <a:pt x="759813" y="-20748"/>
                  <a:pt x="727247" y="36768"/>
                  <a:pt x="904921" y="0"/>
                </a:cubicBezTo>
                <a:cubicBezTo>
                  <a:pt x="1082595" y="-36768"/>
                  <a:pt x="1143475" y="17655"/>
                  <a:pt x="1300825" y="0"/>
                </a:cubicBezTo>
                <a:cubicBezTo>
                  <a:pt x="1458175" y="-17655"/>
                  <a:pt x="1736414" y="56344"/>
                  <a:pt x="1979516" y="0"/>
                </a:cubicBezTo>
                <a:cubicBezTo>
                  <a:pt x="2222618" y="-56344"/>
                  <a:pt x="2272951" y="47781"/>
                  <a:pt x="2545092" y="0"/>
                </a:cubicBezTo>
                <a:cubicBezTo>
                  <a:pt x="2817233" y="-47781"/>
                  <a:pt x="2771183" y="18081"/>
                  <a:pt x="2940995" y="0"/>
                </a:cubicBezTo>
                <a:cubicBezTo>
                  <a:pt x="3110807" y="-18081"/>
                  <a:pt x="3288009" y="13779"/>
                  <a:pt x="3563128" y="0"/>
                </a:cubicBezTo>
                <a:cubicBezTo>
                  <a:pt x="3838247" y="-13779"/>
                  <a:pt x="3867591" y="10770"/>
                  <a:pt x="4072146" y="0"/>
                </a:cubicBezTo>
                <a:cubicBezTo>
                  <a:pt x="4276701" y="-10770"/>
                  <a:pt x="4539047" y="30097"/>
                  <a:pt x="4750838" y="0"/>
                </a:cubicBezTo>
                <a:cubicBezTo>
                  <a:pt x="4962629" y="-30097"/>
                  <a:pt x="5394657" y="94376"/>
                  <a:pt x="5655759" y="0"/>
                </a:cubicBezTo>
                <a:cubicBezTo>
                  <a:pt x="5677527" y="180291"/>
                  <a:pt x="5648058" y="346853"/>
                  <a:pt x="5655759" y="466381"/>
                </a:cubicBezTo>
                <a:cubicBezTo>
                  <a:pt x="5663460" y="585909"/>
                  <a:pt x="5622401" y="761749"/>
                  <a:pt x="5655759" y="932761"/>
                </a:cubicBezTo>
                <a:cubicBezTo>
                  <a:pt x="5689117" y="1103773"/>
                  <a:pt x="5654959" y="1326220"/>
                  <a:pt x="5655759" y="1526337"/>
                </a:cubicBezTo>
                <a:cubicBezTo>
                  <a:pt x="5656559" y="1726454"/>
                  <a:pt x="5622866" y="1813549"/>
                  <a:pt x="5655759" y="1960919"/>
                </a:cubicBezTo>
                <a:cubicBezTo>
                  <a:pt x="5688652" y="2108289"/>
                  <a:pt x="5648768" y="2244171"/>
                  <a:pt x="5655759" y="2522695"/>
                </a:cubicBezTo>
                <a:cubicBezTo>
                  <a:pt x="5662750" y="2801219"/>
                  <a:pt x="5651713" y="2951323"/>
                  <a:pt x="5655759" y="3179868"/>
                </a:cubicBezTo>
                <a:cubicBezTo>
                  <a:pt x="5429926" y="3214233"/>
                  <a:pt x="5369564" y="3132056"/>
                  <a:pt x="5203298" y="3179868"/>
                </a:cubicBezTo>
                <a:cubicBezTo>
                  <a:pt x="5037032" y="3227680"/>
                  <a:pt x="4789758" y="3128375"/>
                  <a:pt x="4581165" y="3179868"/>
                </a:cubicBezTo>
                <a:cubicBezTo>
                  <a:pt x="4372572" y="3231361"/>
                  <a:pt x="4260917" y="3130216"/>
                  <a:pt x="4015589" y="3179868"/>
                </a:cubicBezTo>
                <a:cubicBezTo>
                  <a:pt x="3770261" y="3229520"/>
                  <a:pt x="3702061" y="3158403"/>
                  <a:pt x="3450013" y="3179868"/>
                </a:cubicBezTo>
                <a:cubicBezTo>
                  <a:pt x="3197965" y="3201333"/>
                  <a:pt x="3060450" y="3120832"/>
                  <a:pt x="2884437" y="3179868"/>
                </a:cubicBezTo>
                <a:cubicBezTo>
                  <a:pt x="2708424" y="3238904"/>
                  <a:pt x="2599171" y="3136190"/>
                  <a:pt x="2318861" y="3179868"/>
                </a:cubicBezTo>
                <a:cubicBezTo>
                  <a:pt x="2038551" y="3223546"/>
                  <a:pt x="1934770" y="3140948"/>
                  <a:pt x="1640170" y="3179868"/>
                </a:cubicBezTo>
                <a:cubicBezTo>
                  <a:pt x="1345570" y="3218788"/>
                  <a:pt x="1275376" y="3164206"/>
                  <a:pt x="1018037" y="3179868"/>
                </a:cubicBezTo>
                <a:cubicBezTo>
                  <a:pt x="760698" y="3195530"/>
                  <a:pt x="704724" y="3176858"/>
                  <a:pt x="509018" y="3179868"/>
                </a:cubicBezTo>
                <a:cubicBezTo>
                  <a:pt x="313312" y="3182878"/>
                  <a:pt x="151592" y="3125730"/>
                  <a:pt x="0" y="3179868"/>
                </a:cubicBezTo>
                <a:cubicBezTo>
                  <a:pt x="-27284" y="3056373"/>
                  <a:pt x="9791" y="2946162"/>
                  <a:pt x="0" y="2713487"/>
                </a:cubicBezTo>
                <a:cubicBezTo>
                  <a:pt x="-9791" y="2480812"/>
                  <a:pt x="34034" y="2311095"/>
                  <a:pt x="0" y="2151711"/>
                </a:cubicBezTo>
                <a:cubicBezTo>
                  <a:pt x="-34034" y="1992327"/>
                  <a:pt x="60737" y="1855087"/>
                  <a:pt x="0" y="1621733"/>
                </a:cubicBezTo>
                <a:cubicBezTo>
                  <a:pt x="-60737" y="1388379"/>
                  <a:pt x="9867" y="1282864"/>
                  <a:pt x="0" y="1091755"/>
                </a:cubicBezTo>
                <a:cubicBezTo>
                  <a:pt x="-9867" y="900646"/>
                  <a:pt x="40570" y="631332"/>
                  <a:pt x="0" y="498179"/>
                </a:cubicBezTo>
                <a:cubicBezTo>
                  <a:pt x="-40570" y="365026"/>
                  <a:pt x="14207" y="233319"/>
                  <a:pt x="0" y="0"/>
                </a:cubicBezTo>
                <a:close/>
              </a:path>
            </a:pathLst>
          </a:custGeom>
          <a:ln>
            <a:solidFill>
              <a:schemeClr val="tx1"/>
            </a:solidFill>
            <a:extLst>
              <a:ext uri="{C807C97D-BFC1-408E-A445-0C87EB9F89A2}">
                <ask:lineSketchStyleProps xmlns:ask="http://schemas.microsoft.com/office/drawing/2018/sketchyshapes" sd="2553167322">
                  <a:prstGeom prst="rect">
                    <a:avLst/>
                  </a:prstGeom>
                  <ask:type>
                    <ask:lineSketchScribble/>
                  </ask:type>
                </ask:lineSketchStyleProps>
              </a:ext>
            </a:extLst>
          </a:ln>
        </p:spPr>
      </p:pic>
      <p:sp>
        <p:nvSpPr>
          <p:cNvPr id="15" name="ZoneTexte 14">
            <a:extLst>
              <a:ext uri="{FF2B5EF4-FFF2-40B4-BE49-F238E27FC236}">
                <a16:creationId xmlns:a16="http://schemas.microsoft.com/office/drawing/2014/main" id="{2E7C876E-579A-67DD-528C-BE1B9EF1D08B}"/>
              </a:ext>
            </a:extLst>
          </p:cNvPr>
          <p:cNvSpPr txBox="1"/>
          <p:nvPr/>
        </p:nvSpPr>
        <p:spPr>
          <a:xfrm>
            <a:off x="3268120" y="5525023"/>
            <a:ext cx="715260" cy="215444"/>
          </a:xfrm>
          <a:prstGeom prst="rect">
            <a:avLst/>
          </a:prstGeom>
          <a:noFill/>
        </p:spPr>
        <p:txBody>
          <a:bodyPr wrap="none" rtlCol="0">
            <a:spAutoFit/>
          </a:bodyPr>
          <a:lstStyle/>
          <a:p>
            <a:r>
              <a:rPr lang="fr-FR" sz="800" dirty="0" err="1">
                <a:solidFill>
                  <a:schemeClr val="bg1"/>
                </a:solidFill>
              </a:rPr>
              <a:t>Shutterstock</a:t>
            </a:r>
            <a:endParaRPr lang="fr-FR" sz="800" dirty="0">
              <a:solidFill>
                <a:schemeClr val="bg1"/>
              </a:solidFill>
            </a:endParaRPr>
          </a:p>
        </p:txBody>
      </p:sp>
    </p:spTree>
    <p:extLst>
      <p:ext uri="{BB962C8B-B14F-4D97-AF65-F5344CB8AC3E}">
        <p14:creationId xmlns:p14="http://schemas.microsoft.com/office/powerpoint/2010/main" val="3293283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F57E0C-3E5A-B442-9BD4-910BF4AD3146}"/>
              </a:ext>
            </a:extLst>
          </p:cNvPr>
          <p:cNvSpPr txBox="1"/>
          <p:nvPr/>
        </p:nvSpPr>
        <p:spPr>
          <a:xfrm>
            <a:off x="1004294" y="924220"/>
            <a:ext cx="10702602" cy="5262979"/>
          </a:xfrm>
          <a:prstGeom prst="rect">
            <a:avLst/>
          </a:prstGeom>
          <a:noFill/>
        </p:spPr>
        <p:txBody>
          <a:bodyPr wrap="square">
            <a:spAutoFit/>
          </a:bodyPr>
          <a:lstStyle/>
          <a:p>
            <a:pPr>
              <a:buClr>
                <a:srgbClr val="8AAF63"/>
              </a:buClr>
            </a:pPr>
            <a:endParaRPr lang="fr-FR" sz="2400" cap="none" dirty="0">
              <a:solidFill>
                <a:prstClr val="black"/>
              </a:solidFill>
              <a:latin typeface="Poppins"/>
            </a:endParaRPr>
          </a:p>
          <a:p>
            <a:pPr marL="342900" indent="-342900">
              <a:buClr>
                <a:srgbClr val="8AAF63"/>
              </a:buClr>
              <a:buFont typeface="Wingdings" panose="05000000000000000000" pitchFamily="2" charset="2"/>
              <a:buChar char="§"/>
            </a:pPr>
            <a:r>
              <a:rPr lang="fr-FR" sz="2400" b="1" cap="none" dirty="0">
                <a:solidFill>
                  <a:prstClr val="black"/>
                </a:solidFill>
                <a:latin typeface="Poppins"/>
                <a:ea typeface="Cambria Math" panose="02040503050406030204" pitchFamily="18" charset="0"/>
              </a:rPr>
              <a:t>Composition de la commission : </a:t>
            </a:r>
            <a:r>
              <a:rPr lang="fr-FR" sz="2400" dirty="0">
                <a:latin typeface="Poppins"/>
                <a:ea typeface="Cambria Math" panose="02040503050406030204" pitchFamily="18" charset="0"/>
              </a:rPr>
              <a:t>importateurs, négociants, agents, industriels et logisticiens </a:t>
            </a: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3 réunions par an + groupes de travail (communication, marché, formation et R&amp;D)</a:t>
            </a: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Focus 2023 </a:t>
            </a:r>
            <a:r>
              <a:rPr lang="fr-FR" sz="2400" dirty="0">
                <a:solidFill>
                  <a:prstClr val="black"/>
                </a:solidFill>
                <a:latin typeface="Poppins"/>
                <a:ea typeface="Cambria Math" panose="02040503050406030204" pitchFamily="18" charset="0"/>
              </a:rPr>
              <a:t>: </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Tour de table situation des marchés, </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Poursuite campagne communication terrasses et bardages,</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Inventaire des formations et participation au projet e-learning,</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Etude glissance lames terrasses (en-cours, menée par FCBA),</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Réflexion traitements écologiques... </a:t>
            </a:r>
            <a:endParaRPr lang="fr-FR" sz="2400" cap="none" dirty="0">
              <a:solidFill>
                <a:prstClr val="black"/>
              </a:solidFill>
              <a:latin typeface="Poppins"/>
              <a:ea typeface="Cambria Math" panose="02040503050406030204" pitchFamily="18"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Et en 2024  ?</a:t>
            </a:r>
            <a:r>
              <a:rPr lang="fr-FR" sz="2400" dirty="0">
                <a:solidFill>
                  <a:prstClr val="black"/>
                </a:solidFill>
                <a:latin typeface="Poppins"/>
                <a:ea typeface="Cambria Math" panose="02040503050406030204" pitchFamily="18" charset="0"/>
              </a:rPr>
              <a:t> </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Poursuite campagne communication terrasses et bardages,</a:t>
            </a:r>
          </a:p>
          <a:p>
            <a:pPr marL="800100" lvl="1" indent="-342900">
              <a:buClr>
                <a:srgbClr val="8AAF63"/>
              </a:buClr>
              <a:buFont typeface="Wingdings" panose="05000000000000000000" pitchFamily="2" charset="2"/>
              <a:buChar char="§"/>
            </a:pPr>
            <a:r>
              <a:rPr lang="fr-FR" sz="2400" cap="none" dirty="0">
                <a:solidFill>
                  <a:prstClr val="black"/>
                </a:solidFill>
                <a:latin typeface="Poppins"/>
                <a:ea typeface="Cambria Math" panose="02040503050406030204" pitchFamily="18" charset="0"/>
              </a:rPr>
              <a:t>Mise à jour des deux études MORNAS…</a:t>
            </a:r>
          </a:p>
        </p:txBody>
      </p:sp>
      <p:sp>
        <p:nvSpPr>
          <p:cNvPr id="7" name="ZoneTexte 6">
            <a:extLst>
              <a:ext uri="{FF2B5EF4-FFF2-40B4-BE49-F238E27FC236}">
                <a16:creationId xmlns:a16="http://schemas.microsoft.com/office/drawing/2014/main" id="{E2C77AB5-60DE-FB44-A1BA-5C234247DDC9}"/>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terrasses</a:t>
            </a:r>
          </a:p>
          <a:p>
            <a:r>
              <a:rPr lang="fr-FR" sz="2000" dirty="0">
                <a:latin typeface="Poppins Light" pitchFamily="2" charset="77"/>
              </a:rPr>
              <a:t>Par Claudie MAINDRON</a:t>
            </a:r>
          </a:p>
        </p:txBody>
      </p:sp>
    </p:spTree>
    <p:extLst>
      <p:ext uri="{BB962C8B-B14F-4D97-AF65-F5344CB8AC3E}">
        <p14:creationId xmlns:p14="http://schemas.microsoft.com/office/powerpoint/2010/main" val="3378170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4" y="1577276"/>
            <a:ext cx="11426224" cy="5632311"/>
          </a:xfrm>
          <a:prstGeom prst="rect">
            <a:avLst/>
          </a:prstGeom>
          <a:noFill/>
        </p:spPr>
        <p:txBody>
          <a:bodyPr wrap="square">
            <a:spAutoFit/>
          </a:bodyPr>
          <a:lstStyle/>
          <a:p>
            <a:pPr>
              <a:buClr>
                <a:srgbClr val="8AAF63"/>
              </a:buClr>
            </a:pPr>
            <a:r>
              <a:rPr lang="fr-FR" sz="2400" b="1" dirty="0">
                <a:latin typeface="Poppins"/>
                <a:ea typeface="Cambria Math" panose="02040503050406030204" pitchFamily="18" charset="0"/>
              </a:rPr>
              <a:t>Tous les négociants ont liquidés leurs stocks fin 2023 </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Forte demande sur les commandes de présaison</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Présaison supérieure à 2023</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Retour à des prix attendus par le marché sur les résineux et exotiques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Les prix sont restés stables pour le composite voir en léger retrait</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Attentes de mesures d’urgence pour relancer la construction neuve,</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Des taux d’intérêts toujours hauts et bloquants pour l’achat de biens immobiliers </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Une météo pluvieuse depuis le début de l’année</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Recul du marché de la terrasse bois revenu à des surfaces proches de 2019</a:t>
            </a:r>
          </a:p>
          <a:p>
            <a:pPr marL="0" lvl="1">
              <a:buClr>
                <a:srgbClr val="8AAF63"/>
              </a:buCl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cap="none" dirty="0">
              <a:solidFill>
                <a:prstClr val="black"/>
              </a:solidFill>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0904099" cy="1200329"/>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terrasses bois et composites</a:t>
            </a:r>
          </a:p>
        </p:txBody>
      </p:sp>
    </p:spTree>
    <p:extLst>
      <p:ext uri="{BB962C8B-B14F-4D97-AF65-F5344CB8AC3E}">
        <p14:creationId xmlns:p14="http://schemas.microsoft.com/office/powerpoint/2010/main" val="82791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4" y="1017716"/>
            <a:ext cx="11426224" cy="3785652"/>
          </a:xfrm>
          <a:prstGeom prst="rect">
            <a:avLst/>
          </a:prstGeom>
          <a:noFill/>
        </p:spPr>
        <p:txBody>
          <a:bodyPr wrap="square">
            <a:spAutoFit/>
          </a:bodyPr>
          <a:lstStyle/>
          <a:p>
            <a:pPr marL="342900" lvl="1" indent="-342900">
              <a:buClr>
                <a:srgbClr val="8AAF63"/>
              </a:buClr>
              <a:buFont typeface="Wingdings" panose="05000000000000000000" pitchFamily="2" charset="2"/>
              <a:buChar char="§"/>
            </a:pPr>
            <a:endParaRPr lang="fr-FR" sz="2400" dirty="0">
              <a:solidFill>
                <a:srgbClr val="FF0000"/>
              </a:solidFill>
              <a:latin typeface="Poppins"/>
              <a:ea typeface="Cambria Math" panose="02040503050406030204" pitchFamily="18" charset="0"/>
            </a:endParaRPr>
          </a:p>
          <a:p>
            <a:pPr marL="0" lvl="1">
              <a:buClr>
                <a:srgbClr val="8AAF63"/>
              </a:buClr>
            </a:pPr>
            <a:r>
              <a:rPr lang="fr-FR" sz="2400" b="1" dirty="0">
                <a:latin typeface="Poppins"/>
                <a:ea typeface="Cambria Math" panose="02040503050406030204" pitchFamily="18" charset="0"/>
              </a:rPr>
              <a:t>Quelques espoirs pour 2024 :</a:t>
            </a:r>
          </a:p>
          <a:p>
            <a:pPr marL="0" lvl="1">
              <a:buClr>
                <a:srgbClr val="8AAF63"/>
              </a:buClr>
            </a:pPr>
            <a:endParaRPr lang="fr-FR" sz="2400" b="1" dirty="0">
              <a:latin typeface="Poppins"/>
              <a:ea typeface="Cambria Math" panose="02040503050406030204" pitchFamily="18" charset="0"/>
            </a:endParaRP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Même si les surfaces non vendues ne seront pas récupérées, le soleil pourrait nous  permettre d’assurer la sortie des stocks avant les vacances d’été.</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Un espoir sur la région parisienne et autres villes avec les terrasses éphémères pour les restaurants et les bars (effet jeux olympiques)</a:t>
            </a:r>
          </a:p>
          <a:p>
            <a:pPr marL="342900" lvl="1" indent="-342900">
              <a:buClr>
                <a:srgbClr val="8AAF63"/>
              </a:buClr>
              <a:buFont typeface="Wingdings" panose="05000000000000000000" pitchFamily="2" charset="2"/>
              <a:buChar char="§"/>
            </a:pPr>
            <a:endParaRPr lang="fr-FR" sz="2400" dirty="0">
              <a:solidFill>
                <a:srgbClr val="FF0000"/>
              </a:solidFill>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cap="none" dirty="0">
              <a:solidFill>
                <a:prstClr val="black"/>
              </a:solidFill>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1548050" cy="646331"/>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terrasses bois</a:t>
            </a:r>
          </a:p>
        </p:txBody>
      </p:sp>
    </p:spTree>
    <p:extLst>
      <p:ext uri="{BB962C8B-B14F-4D97-AF65-F5344CB8AC3E}">
        <p14:creationId xmlns:p14="http://schemas.microsoft.com/office/powerpoint/2010/main" val="639379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4" y="1017716"/>
            <a:ext cx="11426224" cy="4893647"/>
          </a:xfrm>
          <a:prstGeom prst="rect">
            <a:avLst/>
          </a:prstGeom>
          <a:noFill/>
        </p:spPr>
        <p:txBody>
          <a:bodyPr wrap="square">
            <a:spAutoFit/>
          </a:bodyPr>
          <a:lstStyle/>
          <a:p>
            <a:pPr marL="0" lvl="1">
              <a:buClr>
                <a:srgbClr val="8AAF63"/>
              </a:buClr>
            </a:pPr>
            <a:endParaRPr lang="fr-FR" sz="2400" dirty="0">
              <a:latin typeface="Poppins"/>
              <a:ea typeface="Cambria Math" panose="02040503050406030204" pitchFamily="18" charset="0"/>
            </a:endParaRPr>
          </a:p>
          <a:p>
            <a:pPr algn="l"/>
            <a:r>
              <a:rPr lang="fr-FR" sz="2400" b="1" dirty="0">
                <a:latin typeface="Poppins"/>
                <a:ea typeface="Cambria Math" panose="02040503050406030204" pitchFamily="18" charset="0"/>
              </a:rPr>
              <a:t>Opportunité de la communication institutionnelle grand public</a:t>
            </a:r>
          </a:p>
          <a:p>
            <a:pPr marL="342900" lvl="1"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Format short avec une information par post</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Pourquoi la terrasse plus qu’une surface bétonnée</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Couper du bois, c’est bon  pour la planète, quand les origines sont tracées et proviennent de forêts durablement gérées,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Bilan carbone incomparable vs les autres matériaux, etc…</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Adaptabilité à tous les terrains ou construction existantes,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Etc…</a:t>
            </a: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cap="none" dirty="0">
              <a:solidFill>
                <a:prstClr val="black"/>
              </a:solidFill>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1548050" cy="646331"/>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terrasses bois</a:t>
            </a:r>
          </a:p>
        </p:txBody>
      </p:sp>
      <p:sp>
        <p:nvSpPr>
          <p:cNvPr id="3" name="ZoneTexte 2">
            <a:extLst>
              <a:ext uri="{FF2B5EF4-FFF2-40B4-BE49-F238E27FC236}">
                <a16:creationId xmlns:a16="http://schemas.microsoft.com/office/drawing/2014/main" id="{EE758B71-002E-2DCA-7B8A-67032C162E43}"/>
              </a:ext>
            </a:extLst>
          </p:cNvPr>
          <p:cNvSpPr txBox="1"/>
          <p:nvPr/>
        </p:nvSpPr>
        <p:spPr>
          <a:xfrm>
            <a:off x="1143000" y="3046730"/>
            <a:ext cx="7369444" cy="369332"/>
          </a:xfrm>
          <a:prstGeom prst="rect">
            <a:avLst/>
          </a:prstGeom>
          <a:noFill/>
        </p:spPr>
        <p:txBody>
          <a:bodyPr wrap="square">
            <a:spAutoFit/>
          </a:bodyPr>
          <a:lstStyle/>
          <a:p>
            <a:r>
              <a:rPr lang="fr-FR" b="0" dirty="0">
                <a:effectLst/>
              </a:rPr>
              <a:t> </a:t>
            </a:r>
            <a:endParaRPr lang="fr-FR" dirty="0"/>
          </a:p>
        </p:txBody>
      </p:sp>
      <p:sp>
        <p:nvSpPr>
          <p:cNvPr id="7" name="ZoneTexte 6">
            <a:extLst>
              <a:ext uri="{FF2B5EF4-FFF2-40B4-BE49-F238E27FC236}">
                <a16:creationId xmlns:a16="http://schemas.microsoft.com/office/drawing/2014/main" id="{9DF331F7-73CE-3B22-484B-39146FA159EC}"/>
              </a:ext>
            </a:extLst>
          </p:cNvPr>
          <p:cNvSpPr txBox="1"/>
          <p:nvPr/>
        </p:nvSpPr>
        <p:spPr>
          <a:xfrm>
            <a:off x="1143000" y="3046730"/>
            <a:ext cx="7369444" cy="369332"/>
          </a:xfrm>
          <a:prstGeom prst="rect">
            <a:avLst/>
          </a:prstGeom>
          <a:noFill/>
        </p:spPr>
        <p:txBody>
          <a:bodyPr wrap="square">
            <a:spAutoFit/>
          </a:bodyPr>
          <a:lstStyle/>
          <a:p>
            <a:r>
              <a:rPr lang="fr-FR" b="0" dirty="0">
                <a:effectLst/>
              </a:rPr>
              <a:t> </a:t>
            </a:r>
            <a:endParaRPr lang="fr-FR" dirty="0"/>
          </a:p>
        </p:txBody>
      </p:sp>
    </p:spTree>
    <p:extLst>
      <p:ext uri="{BB962C8B-B14F-4D97-AF65-F5344CB8AC3E}">
        <p14:creationId xmlns:p14="http://schemas.microsoft.com/office/powerpoint/2010/main" val="3885934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A900"/>
        </a:solidFill>
        <a:effectLst/>
      </p:bgPr>
    </p:bg>
    <p:spTree>
      <p:nvGrpSpPr>
        <p:cNvPr id="1" name="Shape 108"/>
        <p:cNvGrpSpPr/>
        <p:nvPr/>
      </p:nvGrpSpPr>
      <p:grpSpPr>
        <a:xfrm>
          <a:off x="0" y="0"/>
          <a:ext cx="0" cy="0"/>
          <a:chOff x="0" y="0"/>
          <a:chExt cx="0" cy="0"/>
        </a:xfrm>
      </p:grpSpPr>
      <p:sp>
        <p:nvSpPr>
          <p:cNvPr id="109" name="Google Shape;109;p17"/>
          <p:cNvSpPr/>
          <p:nvPr/>
        </p:nvSpPr>
        <p:spPr>
          <a:xfrm>
            <a:off x="-31200" y="5843233"/>
            <a:ext cx="12254400" cy="76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pic>
        <p:nvPicPr>
          <p:cNvPr id="110" name="Google Shape;110;p17"/>
          <p:cNvPicPr preferRelativeResize="0"/>
          <p:nvPr/>
        </p:nvPicPr>
        <p:blipFill>
          <a:blip r:embed="rId3">
            <a:alphaModFix/>
          </a:blip>
          <a:stretch>
            <a:fillRect/>
          </a:stretch>
        </p:blipFill>
        <p:spPr>
          <a:xfrm>
            <a:off x="4939600" y="5948033"/>
            <a:ext cx="4705557" cy="554000"/>
          </a:xfrm>
          <a:prstGeom prst="rect">
            <a:avLst/>
          </a:prstGeom>
          <a:noFill/>
          <a:ln>
            <a:noFill/>
          </a:ln>
        </p:spPr>
      </p:pic>
      <p:pic>
        <p:nvPicPr>
          <p:cNvPr id="111" name="Google Shape;111;p17"/>
          <p:cNvPicPr preferRelativeResize="0"/>
          <p:nvPr/>
        </p:nvPicPr>
        <p:blipFill>
          <a:blip r:embed="rId4">
            <a:alphaModFix/>
          </a:blip>
          <a:stretch>
            <a:fillRect/>
          </a:stretch>
        </p:blipFill>
        <p:spPr>
          <a:xfrm>
            <a:off x="11342501" y="5962934"/>
            <a:ext cx="460103" cy="490769"/>
          </a:xfrm>
          <a:prstGeom prst="rect">
            <a:avLst/>
          </a:prstGeom>
          <a:noFill/>
          <a:ln>
            <a:noFill/>
          </a:ln>
        </p:spPr>
      </p:pic>
      <p:sp>
        <p:nvSpPr>
          <p:cNvPr id="112" name="Google Shape;112;p17"/>
          <p:cNvSpPr txBox="1"/>
          <p:nvPr/>
        </p:nvSpPr>
        <p:spPr>
          <a:xfrm>
            <a:off x="10408200" y="6050633"/>
            <a:ext cx="912000" cy="34883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r" sz="667" kern="0">
                <a:solidFill>
                  <a:srgbClr val="000000"/>
                </a:solidFill>
                <a:latin typeface="Arial"/>
                <a:cs typeface="Arial"/>
                <a:sym typeface="Arial"/>
              </a:rPr>
              <a:t>Coordonné par</a:t>
            </a:r>
            <a:endParaRPr sz="667" kern="0">
              <a:solidFill>
                <a:srgbClr val="000000"/>
              </a:solidFill>
              <a:latin typeface="Arial"/>
              <a:cs typeface="Arial"/>
              <a:sym typeface="Arial"/>
            </a:endParaRPr>
          </a:p>
        </p:txBody>
      </p:sp>
      <p:pic>
        <p:nvPicPr>
          <p:cNvPr id="113" name="Google Shape;113;p17"/>
          <p:cNvPicPr preferRelativeResize="0"/>
          <p:nvPr/>
        </p:nvPicPr>
        <p:blipFill>
          <a:blip r:embed="rId5">
            <a:alphaModFix/>
          </a:blip>
          <a:stretch>
            <a:fillRect/>
          </a:stretch>
        </p:blipFill>
        <p:spPr>
          <a:xfrm>
            <a:off x="3588084" y="417533"/>
            <a:ext cx="5015832" cy="50158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957923" y="2891545"/>
            <a:ext cx="6226137" cy="1369606"/>
          </a:xfrm>
          <a:prstGeom prst="rect">
            <a:avLst/>
          </a:prstGeom>
          <a:noFill/>
        </p:spPr>
        <p:txBody>
          <a:bodyPr wrap="square" rtlCol="0">
            <a:spAutoFit/>
          </a:bodyPr>
          <a:lstStyle/>
          <a:p>
            <a:pPr lvl="0"/>
            <a:r>
              <a:rPr lang="fr-FR" sz="3200" b="0" i="0" u="none" strike="noStrike" baseline="0" dirty="0">
                <a:solidFill>
                  <a:srgbClr val="255851"/>
                </a:solidFill>
                <a:latin typeface="Poppins" panose="00000500000000000000" pitchFamily="2" charset="0"/>
                <a:cs typeface="Poppins" panose="00000500000000000000" pitchFamily="2" charset="0"/>
              </a:rPr>
              <a:t>Rapport Moral</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par </a:t>
            </a:r>
            <a:r>
              <a:rPr lang="fr-FR" dirty="0">
                <a:solidFill>
                  <a:srgbClr val="000000"/>
                </a:solidFill>
                <a:latin typeface="Calibri" panose="020F0502020204030204" pitchFamily="34" charset="0"/>
              </a:rPr>
              <a:t>François LARESCHE</a:t>
            </a:r>
            <a:r>
              <a:rPr lang="fr-FR" sz="1800" b="0" i="0" u="none" strike="noStrike" baseline="0" dirty="0">
                <a:solidFill>
                  <a:srgbClr val="000000"/>
                </a:solidFill>
                <a:latin typeface="Calibri" panose="020F0502020204030204" pitchFamily="34" charset="0"/>
              </a:rPr>
              <a:t>, Président </a:t>
            </a: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B4B1FDF5-8CEE-2DD2-93F0-20337DFD38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376" y="188225"/>
            <a:ext cx="681710" cy="681710"/>
          </a:xfrm>
          <a:prstGeom prst="rect">
            <a:avLst/>
          </a:prstGeom>
        </p:spPr>
      </p:pic>
    </p:spTree>
    <p:extLst>
      <p:ext uri="{BB962C8B-B14F-4D97-AF65-F5344CB8AC3E}">
        <p14:creationId xmlns:p14="http://schemas.microsoft.com/office/powerpoint/2010/main" val="62505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A9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415600" y="3048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sp>
        <p:nvSpPr>
          <p:cNvPr id="119" name="Google Shape;119;p18"/>
          <p:cNvSpPr txBox="1">
            <a:spLocks noGrp="1"/>
          </p:cNvSpPr>
          <p:nvPr>
            <p:ph type="body" idx="1"/>
          </p:nvPr>
        </p:nvSpPr>
        <p:spPr>
          <a:xfrm>
            <a:off x="-145833" y="1233633"/>
            <a:ext cx="7034000" cy="1041200"/>
          </a:xfrm>
          <a:prstGeom prst="rect">
            <a:avLst/>
          </a:prstGeom>
        </p:spPr>
        <p:txBody>
          <a:bodyPr spcFirstLastPara="1" wrap="square" lIns="121900" tIns="121900" rIns="121900" bIns="121900" anchor="t" anchorCtr="0">
            <a:normAutofit/>
          </a:bodyPr>
          <a:lstStyle/>
          <a:p>
            <a:pPr indent="0" algn="just">
              <a:lnSpc>
                <a:spcPct val="163636"/>
              </a:lnSpc>
              <a:buNone/>
            </a:pPr>
            <a:r>
              <a:rPr lang="fr" sz="2000">
                <a:solidFill>
                  <a:schemeClr val="lt1"/>
                </a:solidFill>
                <a:latin typeface="Source Sans Pro"/>
                <a:ea typeface="Source Sans Pro"/>
                <a:cs typeface="Source Sans Pro"/>
                <a:sym typeface="Source Sans Pro"/>
              </a:rPr>
              <a:t>→  Campagne à destination des </a:t>
            </a:r>
            <a:r>
              <a:rPr lang="fr" sz="2000" b="1">
                <a:solidFill>
                  <a:schemeClr val="lt1"/>
                </a:solidFill>
                <a:latin typeface="Source Sans Pro"/>
                <a:ea typeface="Source Sans Pro"/>
                <a:cs typeface="Source Sans Pro"/>
                <a:sym typeface="Source Sans Pro"/>
              </a:rPr>
              <a:t>PARTICULIERS</a:t>
            </a:r>
            <a:endParaRPr sz="1773">
              <a:solidFill>
                <a:schemeClr val="lt1"/>
              </a:solidFill>
            </a:endParaRPr>
          </a:p>
        </p:txBody>
      </p:sp>
      <p:sp>
        <p:nvSpPr>
          <p:cNvPr id="120" name="Google Shape;120;p18"/>
          <p:cNvSpPr txBox="1"/>
          <p:nvPr/>
        </p:nvSpPr>
        <p:spPr>
          <a:xfrm>
            <a:off x="1656867" y="2219034"/>
            <a:ext cx="4596400" cy="2635874"/>
          </a:xfrm>
          <a:prstGeom prst="rect">
            <a:avLst/>
          </a:prstGeom>
          <a:noFill/>
          <a:ln>
            <a:noFill/>
          </a:ln>
        </p:spPr>
        <p:txBody>
          <a:bodyPr spcFirstLastPara="1" wrap="square" lIns="121900" tIns="121900" rIns="121900" bIns="121900" anchor="t" anchorCtr="0">
            <a:spAutoFit/>
          </a:bodyPr>
          <a:lstStyle/>
          <a:p>
            <a:pPr defTabSz="1219170">
              <a:lnSpc>
                <a:spcPct val="163636"/>
              </a:lnSpc>
              <a:buClr>
                <a:srgbClr val="000000"/>
              </a:buClr>
            </a:pPr>
            <a:r>
              <a:rPr lang="fr" sz="2667" b="1" kern="0">
                <a:solidFill>
                  <a:srgbClr val="FFFFFF"/>
                </a:solidFill>
                <a:latin typeface="Source Sans Pro"/>
                <a:ea typeface="Source Sans Pro"/>
                <a:cs typeface="Source Sans Pro"/>
                <a:sym typeface="Source Sans Pro"/>
              </a:rPr>
              <a:t>#informer</a:t>
            </a:r>
            <a:r>
              <a:rPr lang="fr" sz="2667" kern="0">
                <a:solidFill>
                  <a:srgbClr val="FFFFFF"/>
                </a:solidFill>
                <a:latin typeface="Source Sans Pro"/>
                <a:ea typeface="Source Sans Pro"/>
                <a:cs typeface="Source Sans Pro"/>
                <a:sym typeface="Source Sans Pro"/>
              </a:rPr>
              <a:t> </a:t>
            </a:r>
            <a:endParaRPr sz="2667" kern="0">
              <a:solidFill>
                <a:srgbClr val="FFFFFF"/>
              </a:solidFill>
              <a:latin typeface="Source Sans Pro"/>
              <a:ea typeface="Source Sans Pro"/>
              <a:cs typeface="Source Sans Pro"/>
              <a:sym typeface="Source Sans Pro"/>
            </a:endParaRPr>
          </a:p>
          <a:p>
            <a:pPr defTabSz="1219170">
              <a:lnSpc>
                <a:spcPct val="163636"/>
              </a:lnSpc>
              <a:buClr>
                <a:srgbClr val="000000"/>
              </a:buClr>
            </a:pPr>
            <a:endParaRPr sz="667" kern="0">
              <a:solidFill>
                <a:srgbClr val="FFFFFF"/>
              </a:solidFill>
              <a:latin typeface="Source Sans Pro"/>
              <a:ea typeface="Source Sans Pro"/>
              <a:cs typeface="Source Sans Pro"/>
              <a:sym typeface="Source Sans Pro"/>
            </a:endParaRPr>
          </a:p>
          <a:p>
            <a:pPr defTabSz="1219170">
              <a:lnSpc>
                <a:spcPct val="163636"/>
              </a:lnSpc>
              <a:buClr>
                <a:srgbClr val="000000"/>
              </a:buClr>
            </a:pPr>
            <a:r>
              <a:rPr lang="fr" sz="2667" b="1" kern="0">
                <a:solidFill>
                  <a:srgbClr val="FFFFFF"/>
                </a:solidFill>
                <a:latin typeface="Source Sans Pro"/>
                <a:ea typeface="Source Sans Pro"/>
                <a:cs typeface="Source Sans Pro"/>
                <a:sym typeface="Source Sans Pro"/>
              </a:rPr>
              <a:t>#inspirer</a:t>
            </a:r>
            <a:endParaRPr sz="2667" b="1" kern="0">
              <a:solidFill>
                <a:srgbClr val="FFFFFF"/>
              </a:solidFill>
              <a:latin typeface="Source Sans Pro"/>
              <a:ea typeface="Source Sans Pro"/>
              <a:cs typeface="Source Sans Pro"/>
              <a:sym typeface="Source Sans Pro"/>
            </a:endParaRPr>
          </a:p>
          <a:p>
            <a:pPr defTabSz="1219170">
              <a:lnSpc>
                <a:spcPct val="163636"/>
              </a:lnSpc>
              <a:buClr>
                <a:srgbClr val="000000"/>
              </a:buClr>
            </a:pPr>
            <a:endParaRPr sz="800" b="1" kern="0">
              <a:solidFill>
                <a:srgbClr val="FFFFFF"/>
              </a:solidFill>
              <a:latin typeface="Source Sans Pro"/>
              <a:ea typeface="Source Sans Pro"/>
              <a:cs typeface="Source Sans Pro"/>
              <a:sym typeface="Source Sans Pro"/>
            </a:endParaRPr>
          </a:p>
          <a:p>
            <a:pPr defTabSz="1219170">
              <a:lnSpc>
                <a:spcPct val="163636"/>
              </a:lnSpc>
              <a:buClr>
                <a:srgbClr val="000000"/>
              </a:buClr>
            </a:pPr>
            <a:r>
              <a:rPr lang="fr" sz="2667" b="1" kern="0">
                <a:solidFill>
                  <a:srgbClr val="FFFFFF"/>
                </a:solidFill>
                <a:latin typeface="Source Sans Pro"/>
                <a:ea typeface="Source Sans Pro"/>
                <a:cs typeface="Source Sans Pro"/>
                <a:sym typeface="Source Sans Pro"/>
              </a:rPr>
              <a:t>#accompagner</a:t>
            </a:r>
            <a:endParaRPr sz="1867" b="1" kern="0">
              <a:solidFill>
                <a:srgbClr val="FFFFFF"/>
              </a:solidFill>
              <a:latin typeface="Arial"/>
              <a:cs typeface="Arial"/>
              <a:sym typeface="Arial"/>
            </a:endParaRPr>
          </a:p>
        </p:txBody>
      </p:sp>
      <p:pic>
        <p:nvPicPr>
          <p:cNvPr id="121" name="Google Shape;121;p18"/>
          <p:cNvPicPr preferRelativeResize="0"/>
          <p:nvPr/>
        </p:nvPicPr>
        <p:blipFill rotWithShape="1">
          <a:blip r:embed="rId3">
            <a:alphaModFix/>
          </a:blip>
          <a:srcRect b="25172"/>
          <a:stretch/>
        </p:blipFill>
        <p:spPr>
          <a:xfrm>
            <a:off x="502963" y="3891068"/>
            <a:ext cx="912075" cy="682493"/>
          </a:xfrm>
          <a:prstGeom prst="rect">
            <a:avLst/>
          </a:prstGeom>
          <a:noFill/>
          <a:ln>
            <a:noFill/>
          </a:ln>
        </p:spPr>
      </p:pic>
      <p:pic>
        <p:nvPicPr>
          <p:cNvPr id="122" name="Google Shape;122;p18"/>
          <p:cNvPicPr preferRelativeResize="0"/>
          <p:nvPr/>
        </p:nvPicPr>
        <p:blipFill rotWithShape="1">
          <a:blip r:embed="rId4">
            <a:alphaModFix/>
          </a:blip>
          <a:srcRect b="21476"/>
          <a:stretch/>
        </p:blipFill>
        <p:spPr>
          <a:xfrm>
            <a:off x="576953" y="2203961"/>
            <a:ext cx="868308" cy="681788"/>
          </a:xfrm>
          <a:prstGeom prst="rect">
            <a:avLst/>
          </a:prstGeom>
          <a:noFill/>
          <a:ln>
            <a:noFill/>
          </a:ln>
        </p:spPr>
      </p:pic>
      <p:pic>
        <p:nvPicPr>
          <p:cNvPr id="123" name="Google Shape;123;p18"/>
          <p:cNvPicPr preferRelativeResize="0"/>
          <p:nvPr/>
        </p:nvPicPr>
        <p:blipFill rotWithShape="1">
          <a:blip r:embed="rId5">
            <a:alphaModFix/>
          </a:blip>
          <a:srcRect b="15519"/>
          <a:stretch/>
        </p:blipFill>
        <p:spPr>
          <a:xfrm>
            <a:off x="607175" y="3062599"/>
            <a:ext cx="807868" cy="682488"/>
          </a:xfrm>
          <a:prstGeom prst="rect">
            <a:avLst/>
          </a:prstGeom>
          <a:noFill/>
          <a:ln>
            <a:noFill/>
          </a:ln>
        </p:spPr>
      </p:pic>
      <p:sp>
        <p:nvSpPr>
          <p:cNvPr id="124" name="Google Shape;124;p18"/>
          <p:cNvSpPr/>
          <p:nvPr/>
        </p:nvSpPr>
        <p:spPr>
          <a:xfrm>
            <a:off x="-31200" y="5843233"/>
            <a:ext cx="12254400" cy="76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pic>
        <p:nvPicPr>
          <p:cNvPr id="125" name="Google Shape;125;p18"/>
          <p:cNvPicPr preferRelativeResize="0"/>
          <p:nvPr/>
        </p:nvPicPr>
        <p:blipFill>
          <a:blip r:embed="rId6">
            <a:alphaModFix/>
          </a:blip>
          <a:stretch>
            <a:fillRect/>
          </a:stretch>
        </p:blipFill>
        <p:spPr>
          <a:xfrm>
            <a:off x="193634" y="5957367"/>
            <a:ext cx="4705557" cy="554000"/>
          </a:xfrm>
          <a:prstGeom prst="rect">
            <a:avLst/>
          </a:prstGeom>
          <a:noFill/>
          <a:ln>
            <a:noFill/>
          </a:ln>
        </p:spPr>
      </p:pic>
      <p:pic>
        <p:nvPicPr>
          <p:cNvPr id="126" name="Google Shape;126;p18"/>
          <p:cNvPicPr preferRelativeResize="0"/>
          <p:nvPr/>
        </p:nvPicPr>
        <p:blipFill>
          <a:blip r:embed="rId7">
            <a:alphaModFix/>
          </a:blip>
          <a:stretch>
            <a:fillRect/>
          </a:stretch>
        </p:blipFill>
        <p:spPr>
          <a:xfrm>
            <a:off x="6596534" y="5972268"/>
            <a:ext cx="460103" cy="490769"/>
          </a:xfrm>
          <a:prstGeom prst="rect">
            <a:avLst/>
          </a:prstGeom>
          <a:noFill/>
          <a:ln>
            <a:noFill/>
          </a:ln>
        </p:spPr>
      </p:pic>
      <p:sp>
        <p:nvSpPr>
          <p:cNvPr id="127" name="Google Shape;127;p18"/>
          <p:cNvSpPr txBox="1"/>
          <p:nvPr/>
        </p:nvSpPr>
        <p:spPr>
          <a:xfrm>
            <a:off x="5662233" y="6059967"/>
            <a:ext cx="912000" cy="34883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r" sz="667" kern="0">
                <a:solidFill>
                  <a:srgbClr val="000000"/>
                </a:solidFill>
                <a:latin typeface="Arial"/>
                <a:cs typeface="Arial"/>
                <a:sym typeface="Arial"/>
              </a:rPr>
              <a:t>Coordonné par</a:t>
            </a:r>
            <a:endParaRPr sz="667" kern="0">
              <a:solidFill>
                <a:srgbClr val="000000"/>
              </a:solidFill>
              <a:latin typeface="Arial"/>
              <a:cs typeface="Arial"/>
              <a:sym typeface="Arial"/>
            </a:endParaRPr>
          </a:p>
        </p:txBody>
      </p:sp>
      <p:sp>
        <p:nvSpPr>
          <p:cNvPr id="128" name="Google Shape;128;p18"/>
          <p:cNvSpPr txBox="1"/>
          <p:nvPr/>
        </p:nvSpPr>
        <p:spPr>
          <a:xfrm>
            <a:off x="6888167" y="3795151"/>
            <a:ext cx="4000000" cy="919314"/>
          </a:xfrm>
          <a:prstGeom prst="rect">
            <a:avLst/>
          </a:prstGeom>
          <a:noFill/>
          <a:ln>
            <a:noFill/>
          </a:ln>
        </p:spPr>
        <p:txBody>
          <a:bodyPr spcFirstLastPara="1" wrap="square" lIns="121900" tIns="121900" rIns="121900" bIns="121900" anchor="t" anchorCtr="0">
            <a:spAutoFit/>
          </a:bodyPr>
          <a:lstStyle/>
          <a:p>
            <a:pPr defTabSz="1219170">
              <a:lnSpc>
                <a:spcPct val="163636"/>
              </a:lnSpc>
              <a:buClr>
                <a:srgbClr val="000000"/>
              </a:buClr>
            </a:pPr>
            <a:endParaRPr sz="2667" kern="0">
              <a:solidFill>
                <a:srgbClr val="FFFFFF"/>
              </a:solidFill>
              <a:latin typeface="Source Sans Pro"/>
              <a:ea typeface="Source Sans Pro"/>
              <a:cs typeface="Source Sans Pro"/>
              <a:sym typeface="Source Sans Pro"/>
            </a:endParaRPr>
          </a:p>
        </p:txBody>
      </p:sp>
      <p:sp>
        <p:nvSpPr>
          <p:cNvPr id="129" name="Google Shape;129;p18"/>
          <p:cNvSpPr txBox="1">
            <a:spLocks noGrp="1"/>
          </p:cNvSpPr>
          <p:nvPr>
            <p:ph type="body" idx="1"/>
          </p:nvPr>
        </p:nvSpPr>
        <p:spPr>
          <a:xfrm>
            <a:off x="5743767" y="2228533"/>
            <a:ext cx="5882400" cy="3059600"/>
          </a:xfrm>
          <a:prstGeom prst="rect">
            <a:avLst/>
          </a:prstGeom>
        </p:spPr>
        <p:txBody>
          <a:bodyPr spcFirstLastPara="1" wrap="square" lIns="121900" tIns="121900" rIns="121900" bIns="121900" anchor="t" anchorCtr="0">
            <a:normAutofit/>
          </a:bodyPr>
          <a:lstStyle/>
          <a:p>
            <a:pPr indent="0" algn="just">
              <a:lnSpc>
                <a:spcPct val="163636"/>
              </a:lnSpc>
              <a:buNone/>
            </a:pPr>
            <a:r>
              <a:rPr lang="fr" sz="2000">
                <a:solidFill>
                  <a:schemeClr val="lt1"/>
                </a:solidFill>
                <a:latin typeface="Source Sans Pro"/>
                <a:ea typeface="Source Sans Pro"/>
                <a:cs typeface="Source Sans Pro"/>
                <a:sym typeface="Source Sans Pro"/>
              </a:rPr>
              <a:t>→ Des contenus spécifiques concernant les atouts </a:t>
            </a:r>
            <a:r>
              <a:rPr lang="fr" sz="2000" b="1">
                <a:solidFill>
                  <a:schemeClr val="lt1"/>
                </a:solidFill>
                <a:latin typeface="Source Sans Pro"/>
                <a:ea typeface="Source Sans Pro"/>
                <a:cs typeface="Source Sans Pro"/>
                <a:sym typeface="Source Sans Pro"/>
              </a:rPr>
              <a:t>écologiques</a:t>
            </a:r>
            <a:r>
              <a:rPr lang="fr" sz="2000">
                <a:solidFill>
                  <a:schemeClr val="lt1"/>
                </a:solidFill>
                <a:latin typeface="Source Sans Pro"/>
                <a:ea typeface="Source Sans Pro"/>
                <a:cs typeface="Source Sans Pro"/>
                <a:sym typeface="Source Sans Pro"/>
              </a:rPr>
              <a:t>, la durabilité, les techniques de poses, l’entretien, les classes d’emploi, les diverses essences, la </a:t>
            </a:r>
            <a:r>
              <a:rPr lang="fr" sz="2000" b="1">
                <a:solidFill>
                  <a:schemeClr val="lt1"/>
                </a:solidFill>
                <a:latin typeface="Source Sans Pro"/>
                <a:ea typeface="Source Sans Pro"/>
                <a:cs typeface="Source Sans Pro"/>
                <a:sym typeface="Source Sans Pro"/>
              </a:rPr>
              <a:t>qualité</a:t>
            </a:r>
            <a:r>
              <a:rPr lang="fr" sz="2000">
                <a:solidFill>
                  <a:schemeClr val="lt1"/>
                </a:solidFill>
                <a:latin typeface="Source Sans Pro"/>
                <a:ea typeface="Source Sans Pro"/>
                <a:cs typeface="Source Sans Pro"/>
                <a:sym typeface="Source Sans Pro"/>
              </a:rPr>
              <a:t> des produits, la mixité des matériaux…</a:t>
            </a:r>
            <a:endParaRPr sz="2000">
              <a:solidFill>
                <a:schemeClr val="lt1"/>
              </a:solidFill>
              <a:latin typeface="Source Sans Pro"/>
              <a:ea typeface="Source Sans Pro"/>
              <a:cs typeface="Source Sans Pro"/>
              <a:sym typeface="Source Sans Pro"/>
            </a:endParaRPr>
          </a:p>
        </p:txBody>
      </p:sp>
      <p:pic>
        <p:nvPicPr>
          <p:cNvPr id="130" name="Google Shape;130;p18"/>
          <p:cNvPicPr preferRelativeResize="0"/>
          <p:nvPr/>
        </p:nvPicPr>
        <p:blipFill>
          <a:blip r:embed="rId8">
            <a:alphaModFix/>
          </a:blip>
          <a:stretch>
            <a:fillRect/>
          </a:stretch>
        </p:blipFill>
        <p:spPr>
          <a:xfrm>
            <a:off x="4615334" y="2843734"/>
            <a:ext cx="1224167" cy="1224167"/>
          </a:xfrm>
          <a:prstGeom prst="rect">
            <a:avLst/>
          </a:prstGeom>
          <a:noFill/>
          <a:ln>
            <a:noFill/>
          </a:ln>
        </p:spPr>
      </p:pic>
      <p:pic>
        <p:nvPicPr>
          <p:cNvPr id="131" name="Google Shape;131;p18"/>
          <p:cNvPicPr preferRelativeResize="0"/>
          <p:nvPr/>
        </p:nvPicPr>
        <p:blipFill>
          <a:blip r:embed="rId9">
            <a:alphaModFix/>
          </a:blip>
          <a:stretch>
            <a:fillRect/>
          </a:stretch>
        </p:blipFill>
        <p:spPr>
          <a:xfrm>
            <a:off x="10137536" y="415667"/>
            <a:ext cx="1488632" cy="148863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19"/>
          <p:cNvSpPr/>
          <p:nvPr/>
        </p:nvSpPr>
        <p:spPr>
          <a:xfrm>
            <a:off x="-145833" y="236100"/>
            <a:ext cx="12254400" cy="1044400"/>
          </a:xfrm>
          <a:prstGeom prst="rect">
            <a:avLst/>
          </a:prstGeom>
          <a:solidFill>
            <a:srgbClr val="FFA9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137" name="Google Shape;137;p19"/>
          <p:cNvSpPr txBox="1">
            <a:spLocks noGrp="1"/>
          </p:cNvSpPr>
          <p:nvPr>
            <p:ph type="title"/>
          </p:nvPr>
        </p:nvSpPr>
        <p:spPr>
          <a:xfrm>
            <a:off x="415600" y="4064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sp>
        <p:nvSpPr>
          <p:cNvPr id="138" name="Google Shape;138;p19"/>
          <p:cNvSpPr txBox="1"/>
          <p:nvPr/>
        </p:nvSpPr>
        <p:spPr>
          <a:xfrm>
            <a:off x="415600" y="1341367"/>
            <a:ext cx="4814800" cy="919314"/>
          </a:xfrm>
          <a:prstGeom prst="rect">
            <a:avLst/>
          </a:prstGeom>
          <a:noFill/>
          <a:ln>
            <a:noFill/>
          </a:ln>
        </p:spPr>
        <p:txBody>
          <a:bodyPr spcFirstLastPara="1" wrap="square" lIns="121900" tIns="121900" rIns="121900" bIns="121900" anchor="t" anchorCtr="0">
            <a:spAutoFit/>
          </a:bodyPr>
          <a:lstStyle/>
          <a:p>
            <a:pPr defTabSz="1219170">
              <a:lnSpc>
                <a:spcPct val="163636"/>
              </a:lnSpc>
              <a:buClr>
                <a:srgbClr val="000000"/>
              </a:buClr>
            </a:pPr>
            <a:endParaRPr sz="2667" kern="0">
              <a:solidFill>
                <a:srgbClr val="0171DC"/>
              </a:solidFill>
              <a:latin typeface="Source Sans Pro"/>
              <a:ea typeface="Source Sans Pro"/>
              <a:cs typeface="Source Sans Pro"/>
              <a:sym typeface="Source Sans Pro"/>
            </a:endParaRPr>
          </a:p>
        </p:txBody>
      </p:sp>
      <p:sp>
        <p:nvSpPr>
          <p:cNvPr id="139" name="Google Shape;139;p19"/>
          <p:cNvSpPr txBox="1"/>
          <p:nvPr/>
        </p:nvSpPr>
        <p:spPr>
          <a:xfrm>
            <a:off x="170400" y="1857534"/>
            <a:ext cx="6502400" cy="2708906"/>
          </a:xfrm>
          <a:prstGeom prst="rect">
            <a:avLst/>
          </a:prstGeom>
          <a:noFill/>
          <a:ln>
            <a:noFill/>
          </a:ln>
        </p:spPr>
        <p:txBody>
          <a:bodyPr spcFirstLastPara="1" wrap="square" lIns="121900" tIns="121900" rIns="121900" bIns="121900" anchor="t" anchorCtr="0">
            <a:spAutoFit/>
          </a:bodyPr>
          <a:lstStyle/>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Création d’une identité visuelle</a:t>
            </a:r>
            <a:endParaRPr sz="2667" b="1" kern="0" dirty="0">
              <a:solidFill>
                <a:srgbClr val="FFA900"/>
              </a:solidFill>
              <a:latin typeface="Source Sans Pro"/>
              <a:ea typeface="Source Sans Pro"/>
              <a:cs typeface="Source Sans Pro"/>
              <a:sym typeface="Source Sans Pro"/>
            </a:endParaRP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Création d’une landing page</a:t>
            </a:r>
            <a:endParaRPr sz="2667" b="1" kern="0" dirty="0">
              <a:solidFill>
                <a:srgbClr val="FFA900"/>
              </a:solidFill>
              <a:latin typeface="Source Sans Pro"/>
              <a:ea typeface="Source Sans Pro"/>
              <a:cs typeface="Source Sans Pro"/>
              <a:sym typeface="Source Sans Pro"/>
            </a:endParaRP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Présence sur les réseaux sociaux</a:t>
            </a:r>
            <a:endParaRPr sz="2667" b="1" kern="0" dirty="0">
              <a:solidFill>
                <a:srgbClr val="FFA900"/>
              </a:solidFill>
              <a:latin typeface="Source Sans Pro"/>
              <a:ea typeface="Source Sans Pro"/>
              <a:cs typeface="Source Sans Pro"/>
              <a:sym typeface="Source Sans Pro"/>
            </a:endParaRP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Création de vidéos</a:t>
            </a:r>
            <a:endParaRPr sz="2667" b="1" kern="0" dirty="0">
              <a:solidFill>
                <a:srgbClr val="FFA900"/>
              </a:solidFill>
              <a:latin typeface="Source Sans Pro"/>
              <a:ea typeface="Source Sans Pro"/>
              <a:cs typeface="Source Sans Pro"/>
              <a:sym typeface="Source Sans Pro"/>
            </a:endParaRPr>
          </a:p>
        </p:txBody>
      </p:sp>
      <p:pic>
        <p:nvPicPr>
          <p:cNvPr id="140" name="Google Shape;140;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8502" y="1442067"/>
            <a:ext cx="5199599" cy="2757199"/>
          </a:xfrm>
          <a:prstGeom prst="rect">
            <a:avLst/>
          </a:prstGeom>
          <a:noFill/>
          <a:ln>
            <a:noFill/>
          </a:ln>
        </p:spPr>
      </p:pic>
      <p:pic>
        <p:nvPicPr>
          <p:cNvPr id="141" name="Google Shape;141;p19"/>
          <p:cNvPicPr preferRelativeResize="0"/>
          <p:nvPr/>
        </p:nvPicPr>
        <p:blipFill>
          <a:blip r:embed="rId4">
            <a:alphaModFix/>
          </a:blip>
          <a:stretch>
            <a:fillRect/>
          </a:stretch>
        </p:blipFill>
        <p:spPr>
          <a:xfrm>
            <a:off x="251200" y="6126199"/>
            <a:ext cx="529568" cy="529568"/>
          </a:xfrm>
          <a:prstGeom prst="rect">
            <a:avLst/>
          </a:prstGeom>
          <a:noFill/>
          <a:ln>
            <a:noFill/>
          </a:ln>
        </p:spPr>
      </p:pic>
      <p:grpSp>
        <p:nvGrpSpPr>
          <p:cNvPr id="142" name="Google Shape;142;p19"/>
          <p:cNvGrpSpPr/>
          <p:nvPr/>
        </p:nvGrpSpPr>
        <p:grpSpPr>
          <a:xfrm>
            <a:off x="6298527" y="4360658"/>
            <a:ext cx="5310941" cy="2294975"/>
            <a:chOff x="391273" y="2901436"/>
            <a:chExt cx="3531524" cy="1526590"/>
          </a:xfrm>
        </p:grpSpPr>
        <p:pic>
          <p:nvPicPr>
            <p:cNvPr id="143" name="Google Shape;143;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73882" y="2946192"/>
              <a:ext cx="921450" cy="892452"/>
            </a:xfrm>
            <a:prstGeom prst="rect">
              <a:avLst/>
            </a:prstGeom>
            <a:noFill/>
            <a:ln>
              <a:noFill/>
            </a:ln>
          </p:spPr>
        </p:pic>
        <p:pic>
          <p:nvPicPr>
            <p:cNvPr id="144" name="Google Shape;144;p1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698467" y="3846297"/>
              <a:ext cx="973465" cy="566127"/>
            </a:xfrm>
            <a:prstGeom prst="rect">
              <a:avLst/>
            </a:prstGeom>
            <a:noFill/>
            <a:ln>
              <a:noFill/>
            </a:ln>
          </p:spPr>
        </p:pic>
        <p:pic>
          <p:nvPicPr>
            <p:cNvPr id="145" name="Google Shape;145;p1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91273" y="2946190"/>
              <a:ext cx="973477" cy="922747"/>
            </a:xfrm>
            <a:prstGeom prst="rect">
              <a:avLst/>
            </a:prstGeom>
            <a:noFill/>
            <a:ln>
              <a:noFill/>
            </a:ln>
          </p:spPr>
        </p:pic>
        <p:pic>
          <p:nvPicPr>
            <p:cNvPr id="146" name="Google Shape;146;p1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91275" y="3901470"/>
              <a:ext cx="971769" cy="510954"/>
            </a:xfrm>
            <a:prstGeom prst="rect">
              <a:avLst/>
            </a:prstGeom>
            <a:noFill/>
            <a:ln>
              <a:noFill/>
            </a:ln>
          </p:spPr>
        </p:pic>
        <p:pic>
          <p:nvPicPr>
            <p:cNvPr id="147" name="Google Shape;147;p1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001347" y="2901436"/>
              <a:ext cx="921450" cy="915697"/>
            </a:xfrm>
            <a:prstGeom prst="rect">
              <a:avLst/>
            </a:prstGeom>
            <a:noFill/>
            <a:ln>
              <a:noFill/>
            </a:ln>
          </p:spPr>
        </p:pic>
        <p:pic>
          <p:nvPicPr>
            <p:cNvPr id="148" name="Google Shape;148;p19"/>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3005648" y="3861899"/>
              <a:ext cx="912845" cy="566127"/>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20"/>
          <p:cNvSpPr txBox="1"/>
          <p:nvPr/>
        </p:nvSpPr>
        <p:spPr>
          <a:xfrm>
            <a:off x="415600" y="1341367"/>
            <a:ext cx="4814800" cy="919314"/>
          </a:xfrm>
          <a:prstGeom prst="rect">
            <a:avLst/>
          </a:prstGeom>
          <a:noFill/>
          <a:ln>
            <a:noFill/>
          </a:ln>
        </p:spPr>
        <p:txBody>
          <a:bodyPr spcFirstLastPara="1" wrap="square" lIns="121900" tIns="121900" rIns="121900" bIns="121900" anchor="t" anchorCtr="0">
            <a:spAutoFit/>
          </a:bodyPr>
          <a:lstStyle/>
          <a:p>
            <a:pPr defTabSz="1219170">
              <a:lnSpc>
                <a:spcPct val="163636"/>
              </a:lnSpc>
              <a:buClr>
                <a:srgbClr val="000000"/>
              </a:buClr>
            </a:pPr>
            <a:endParaRPr sz="2667" kern="0">
              <a:solidFill>
                <a:srgbClr val="0171DC"/>
              </a:solidFill>
              <a:latin typeface="Source Sans Pro"/>
              <a:ea typeface="Source Sans Pro"/>
              <a:cs typeface="Source Sans Pro"/>
              <a:sym typeface="Source Sans Pro"/>
            </a:endParaRPr>
          </a:p>
        </p:txBody>
      </p:sp>
      <p:sp>
        <p:nvSpPr>
          <p:cNvPr id="154" name="Google Shape;154;p20"/>
          <p:cNvSpPr txBox="1"/>
          <p:nvPr/>
        </p:nvSpPr>
        <p:spPr>
          <a:xfrm>
            <a:off x="170399" y="1857533"/>
            <a:ext cx="8320457" cy="4555950"/>
          </a:xfrm>
          <a:prstGeom prst="rect">
            <a:avLst/>
          </a:prstGeom>
          <a:noFill/>
          <a:ln>
            <a:noFill/>
          </a:ln>
        </p:spPr>
        <p:txBody>
          <a:bodyPr spcFirstLastPara="1" wrap="square" lIns="121900" tIns="121900" rIns="121900" bIns="121900" anchor="t" anchorCtr="0">
            <a:spAutoFit/>
          </a:bodyPr>
          <a:lstStyle/>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Relations presse, insertion à venir dans IDEAT</a:t>
            </a:r>
            <a:endParaRPr sz="2667" b="1" kern="0" dirty="0">
              <a:solidFill>
                <a:srgbClr val="FFA900"/>
              </a:solidFill>
              <a:latin typeface="Source Sans Pro"/>
              <a:ea typeface="Source Sans Pro"/>
              <a:cs typeface="Source Sans Pro"/>
              <a:sym typeface="Source Sans Pro"/>
            </a:endParaRP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Réalisation de shootings photos</a:t>
            </a:r>
            <a:endParaRPr sz="2667" b="1" kern="0" dirty="0">
              <a:solidFill>
                <a:srgbClr val="FFA900"/>
              </a:solidFill>
              <a:latin typeface="Source Sans Pro"/>
              <a:ea typeface="Source Sans Pro"/>
              <a:cs typeface="Source Sans Pro"/>
              <a:sym typeface="Source Sans Pro"/>
            </a:endParaRP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Création d’une plaquette</a:t>
            </a: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Création d’un outil d’aide au choix des essences en fonction de la teinte souhaitée, de la classe d’emploi et du  budget</a:t>
            </a:r>
          </a:p>
          <a:p>
            <a:pPr marL="609585" indent="-474121" defTabSz="1219170">
              <a:lnSpc>
                <a:spcPct val="150000"/>
              </a:lnSpc>
              <a:buClr>
                <a:srgbClr val="FFA900"/>
              </a:buClr>
              <a:buSzPts val="2000"/>
              <a:buFont typeface="Source Sans Pro"/>
              <a:buChar char="●"/>
            </a:pPr>
            <a:r>
              <a:rPr lang="fr" sz="2667" b="1" kern="0" dirty="0">
                <a:solidFill>
                  <a:srgbClr val="FFA900"/>
                </a:solidFill>
                <a:latin typeface="Source Sans Pro"/>
                <a:ea typeface="Source Sans Pro"/>
                <a:cs typeface="Source Sans Pro"/>
                <a:sym typeface="Source Sans Pro"/>
              </a:rPr>
              <a:t>…</a:t>
            </a:r>
            <a:endParaRPr sz="2667" b="1" kern="0" dirty="0">
              <a:solidFill>
                <a:srgbClr val="FFA900"/>
              </a:solidFill>
              <a:latin typeface="Source Sans Pro"/>
              <a:ea typeface="Source Sans Pro"/>
              <a:cs typeface="Source Sans Pro"/>
              <a:sym typeface="Source Sans Pro"/>
            </a:endParaRPr>
          </a:p>
        </p:txBody>
      </p:sp>
      <p:sp>
        <p:nvSpPr>
          <p:cNvPr id="155" name="Google Shape;155;p20"/>
          <p:cNvSpPr/>
          <p:nvPr/>
        </p:nvSpPr>
        <p:spPr>
          <a:xfrm>
            <a:off x="-145833" y="236100"/>
            <a:ext cx="12254400" cy="1044400"/>
          </a:xfrm>
          <a:prstGeom prst="rect">
            <a:avLst/>
          </a:prstGeom>
          <a:solidFill>
            <a:srgbClr val="FFA9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156" name="Google Shape;156;p20"/>
          <p:cNvSpPr txBox="1">
            <a:spLocks noGrp="1"/>
          </p:cNvSpPr>
          <p:nvPr>
            <p:ph type="title"/>
          </p:nvPr>
        </p:nvSpPr>
        <p:spPr>
          <a:xfrm>
            <a:off x="415600" y="4064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pic>
        <p:nvPicPr>
          <p:cNvPr id="157" name="Google Shape;157;p20"/>
          <p:cNvPicPr preferRelativeResize="0"/>
          <p:nvPr/>
        </p:nvPicPr>
        <p:blipFill>
          <a:blip r:embed="rId3">
            <a:alphaModFix/>
          </a:blip>
          <a:stretch>
            <a:fillRect/>
          </a:stretch>
        </p:blipFill>
        <p:spPr>
          <a:xfrm>
            <a:off x="251200" y="6126199"/>
            <a:ext cx="529568" cy="529568"/>
          </a:xfrm>
          <a:prstGeom prst="rect">
            <a:avLst/>
          </a:prstGeom>
          <a:noFill/>
          <a:ln>
            <a:noFill/>
          </a:ln>
        </p:spPr>
      </p:pic>
      <p:pic>
        <p:nvPicPr>
          <p:cNvPr id="158" name="Google Shape;158;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708312" y="1570249"/>
            <a:ext cx="3068088" cy="4555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356018" y="1618175"/>
            <a:ext cx="5321016" cy="861774"/>
          </a:xfrm>
          <a:prstGeom prst="rect">
            <a:avLst/>
          </a:prstGeom>
          <a:noFill/>
        </p:spPr>
        <p:txBody>
          <a:bodyPr wrap="square" rtlCol="0">
            <a:spAutoFit/>
          </a:bodyPr>
          <a:lstStyle/>
          <a:p>
            <a:pPr algn="l"/>
            <a:r>
              <a:rPr lang="fr-FR" sz="3200" dirty="0">
                <a:solidFill>
                  <a:srgbClr val="255851"/>
                </a:solidFill>
                <a:latin typeface="Poppins" panose="00000500000000000000" pitchFamily="2" charset="0"/>
                <a:cs typeface="Poppins" panose="00000500000000000000" pitchFamily="2" charset="0"/>
              </a:rPr>
              <a:t>François LARESCHE </a:t>
            </a:r>
          </a:p>
          <a:p>
            <a:r>
              <a:rPr lang="fr-FR" dirty="0">
                <a:solidFill>
                  <a:srgbClr val="000000"/>
                </a:solidFill>
                <a:latin typeface="Calibri" panose="020F0502020204030204" pitchFamily="34" charset="0"/>
              </a:rPr>
              <a:t>NEGOCE</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5864DDF6-C777-DA56-ACF8-664103799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1961" y="188225"/>
            <a:ext cx="793906" cy="793906"/>
          </a:xfrm>
          <a:prstGeom prst="rect">
            <a:avLst/>
          </a:prstGeom>
        </p:spPr>
      </p:pic>
      <p:pic>
        <p:nvPicPr>
          <p:cNvPr id="5" name="Image 4">
            <a:extLst>
              <a:ext uri="{FF2B5EF4-FFF2-40B4-BE49-F238E27FC236}">
                <a16:creationId xmlns:a16="http://schemas.microsoft.com/office/drawing/2014/main" id="{3BE1F879-8195-9A21-55C4-C85E10618A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8626" y="163305"/>
            <a:ext cx="793907" cy="793907"/>
          </a:xfrm>
          <a:prstGeom prst="rect">
            <a:avLst/>
          </a:prstGeom>
        </p:spPr>
      </p:pic>
      <p:pic>
        <p:nvPicPr>
          <p:cNvPr id="4" name="Image 3">
            <a:extLst>
              <a:ext uri="{FF2B5EF4-FFF2-40B4-BE49-F238E27FC236}">
                <a16:creationId xmlns:a16="http://schemas.microsoft.com/office/drawing/2014/main" id="{8A8FAA28-CF34-805B-ED7C-4C31BEBF44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81593" y="2705519"/>
            <a:ext cx="4637475" cy="2649986"/>
          </a:xfrm>
          <a:custGeom>
            <a:avLst/>
            <a:gdLst>
              <a:gd name="connsiteX0" fmla="*/ 0 w 4637475"/>
              <a:gd name="connsiteY0" fmla="*/ 0 h 2649986"/>
              <a:gd name="connsiteX1" fmla="*/ 672434 w 4637475"/>
              <a:gd name="connsiteY1" fmla="*/ 0 h 2649986"/>
              <a:gd name="connsiteX2" fmla="*/ 1159369 w 4637475"/>
              <a:gd name="connsiteY2" fmla="*/ 0 h 2649986"/>
              <a:gd name="connsiteX3" fmla="*/ 1831803 w 4637475"/>
              <a:gd name="connsiteY3" fmla="*/ 0 h 2649986"/>
              <a:gd name="connsiteX4" fmla="*/ 2318738 w 4637475"/>
              <a:gd name="connsiteY4" fmla="*/ 0 h 2649986"/>
              <a:gd name="connsiteX5" fmla="*/ 2991171 w 4637475"/>
              <a:gd name="connsiteY5" fmla="*/ 0 h 2649986"/>
              <a:gd name="connsiteX6" fmla="*/ 3570856 w 4637475"/>
              <a:gd name="connsiteY6" fmla="*/ 0 h 2649986"/>
              <a:gd name="connsiteX7" fmla="*/ 4637475 w 4637475"/>
              <a:gd name="connsiteY7" fmla="*/ 0 h 2649986"/>
              <a:gd name="connsiteX8" fmla="*/ 4637475 w 4637475"/>
              <a:gd name="connsiteY8" fmla="*/ 529997 h 2649986"/>
              <a:gd name="connsiteX9" fmla="*/ 4637475 w 4637475"/>
              <a:gd name="connsiteY9" fmla="*/ 1033495 h 2649986"/>
              <a:gd name="connsiteX10" fmla="*/ 4637475 w 4637475"/>
              <a:gd name="connsiteY10" fmla="*/ 1510492 h 2649986"/>
              <a:gd name="connsiteX11" fmla="*/ 4637475 w 4637475"/>
              <a:gd name="connsiteY11" fmla="*/ 2093489 h 2649986"/>
              <a:gd name="connsiteX12" fmla="*/ 4637475 w 4637475"/>
              <a:gd name="connsiteY12" fmla="*/ 2649986 h 2649986"/>
              <a:gd name="connsiteX13" fmla="*/ 4150540 w 4637475"/>
              <a:gd name="connsiteY13" fmla="*/ 2649986 h 2649986"/>
              <a:gd name="connsiteX14" fmla="*/ 3478106 w 4637475"/>
              <a:gd name="connsiteY14" fmla="*/ 2649986 h 2649986"/>
              <a:gd name="connsiteX15" fmla="*/ 2991171 w 4637475"/>
              <a:gd name="connsiteY15" fmla="*/ 2649986 h 2649986"/>
              <a:gd name="connsiteX16" fmla="*/ 2365112 w 4637475"/>
              <a:gd name="connsiteY16" fmla="*/ 2649986 h 2649986"/>
              <a:gd name="connsiteX17" fmla="*/ 1785428 w 4637475"/>
              <a:gd name="connsiteY17" fmla="*/ 2649986 h 2649986"/>
              <a:gd name="connsiteX18" fmla="*/ 1344868 w 4637475"/>
              <a:gd name="connsiteY18" fmla="*/ 2649986 h 2649986"/>
              <a:gd name="connsiteX19" fmla="*/ 857933 w 4637475"/>
              <a:gd name="connsiteY19" fmla="*/ 2649986 h 2649986"/>
              <a:gd name="connsiteX20" fmla="*/ 0 w 4637475"/>
              <a:gd name="connsiteY20" fmla="*/ 2649986 h 2649986"/>
              <a:gd name="connsiteX21" fmla="*/ 0 w 4637475"/>
              <a:gd name="connsiteY21" fmla="*/ 2093489 h 2649986"/>
              <a:gd name="connsiteX22" fmla="*/ 0 w 4637475"/>
              <a:gd name="connsiteY22" fmla="*/ 1616491 h 2649986"/>
              <a:gd name="connsiteX23" fmla="*/ 0 w 4637475"/>
              <a:gd name="connsiteY23" fmla="*/ 1059994 h 2649986"/>
              <a:gd name="connsiteX24" fmla="*/ 0 w 4637475"/>
              <a:gd name="connsiteY24" fmla="*/ 556497 h 2649986"/>
              <a:gd name="connsiteX25" fmla="*/ 0 w 4637475"/>
              <a:gd name="connsiteY25" fmla="*/ 0 h 264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37475" h="2649986" fill="none" extrusionOk="0">
                <a:moveTo>
                  <a:pt x="0" y="0"/>
                </a:moveTo>
                <a:cubicBezTo>
                  <a:pt x="140761" y="-18904"/>
                  <a:pt x="429461" y="31109"/>
                  <a:pt x="672434" y="0"/>
                </a:cubicBezTo>
                <a:cubicBezTo>
                  <a:pt x="915407" y="-31109"/>
                  <a:pt x="971671" y="10724"/>
                  <a:pt x="1159369" y="0"/>
                </a:cubicBezTo>
                <a:cubicBezTo>
                  <a:pt x="1347067" y="-10724"/>
                  <a:pt x="1691890" y="61902"/>
                  <a:pt x="1831803" y="0"/>
                </a:cubicBezTo>
                <a:cubicBezTo>
                  <a:pt x="1971716" y="-61902"/>
                  <a:pt x="2119115" y="36223"/>
                  <a:pt x="2318738" y="0"/>
                </a:cubicBezTo>
                <a:cubicBezTo>
                  <a:pt x="2518361" y="-36223"/>
                  <a:pt x="2845518" y="69470"/>
                  <a:pt x="2991171" y="0"/>
                </a:cubicBezTo>
                <a:cubicBezTo>
                  <a:pt x="3136824" y="-69470"/>
                  <a:pt x="3323896" y="45419"/>
                  <a:pt x="3570856" y="0"/>
                </a:cubicBezTo>
                <a:cubicBezTo>
                  <a:pt x="3817816" y="-45419"/>
                  <a:pt x="4393579" y="56448"/>
                  <a:pt x="4637475" y="0"/>
                </a:cubicBezTo>
                <a:cubicBezTo>
                  <a:pt x="4651752" y="256622"/>
                  <a:pt x="4577216" y="290685"/>
                  <a:pt x="4637475" y="529997"/>
                </a:cubicBezTo>
                <a:cubicBezTo>
                  <a:pt x="4697734" y="769309"/>
                  <a:pt x="4632987" y="870324"/>
                  <a:pt x="4637475" y="1033495"/>
                </a:cubicBezTo>
                <a:cubicBezTo>
                  <a:pt x="4641963" y="1196666"/>
                  <a:pt x="4624391" y="1291888"/>
                  <a:pt x="4637475" y="1510492"/>
                </a:cubicBezTo>
                <a:cubicBezTo>
                  <a:pt x="4650559" y="1729096"/>
                  <a:pt x="4583142" y="1829430"/>
                  <a:pt x="4637475" y="2093489"/>
                </a:cubicBezTo>
                <a:cubicBezTo>
                  <a:pt x="4691808" y="2357548"/>
                  <a:pt x="4606847" y="2403901"/>
                  <a:pt x="4637475" y="2649986"/>
                </a:cubicBezTo>
                <a:cubicBezTo>
                  <a:pt x="4490802" y="2663950"/>
                  <a:pt x="4348159" y="2642120"/>
                  <a:pt x="4150540" y="2649986"/>
                </a:cubicBezTo>
                <a:cubicBezTo>
                  <a:pt x="3952921" y="2657852"/>
                  <a:pt x="3623809" y="2606553"/>
                  <a:pt x="3478106" y="2649986"/>
                </a:cubicBezTo>
                <a:cubicBezTo>
                  <a:pt x="3332403" y="2693419"/>
                  <a:pt x="3112861" y="2616332"/>
                  <a:pt x="2991171" y="2649986"/>
                </a:cubicBezTo>
                <a:cubicBezTo>
                  <a:pt x="2869481" y="2683640"/>
                  <a:pt x="2668576" y="2624562"/>
                  <a:pt x="2365112" y="2649986"/>
                </a:cubicBezTo>
                <a:cubicBezTo>
                  <a:pt x="2061648" y="2675410"/>
                  <a:pt x="2032678" y="2632025"/>
                  <a:pt x="1785428" y="2649986"/>
                </a:cubicBezTo>
                <a:cubicBezTo>
                  <a:pt x="1538178" y="2667947"/>
                  <a:pt x="1463348" y="2632417"/>
                  <a:pt x="1344868" y="2649986"/>
                </a:cubicBezTo>
                <a:cubicBezTo>
                  <a:pt x="1226388" y="2667555"/>
                  <a:pt x="1087075" y="2622626"/>
                  <a:pt x="857933" y="2649986"/>
                </a:cubicBezTo>
                <a:cubicBezTo>
                  <a:pt x="628791" y="2677346"/>
                  <a:pt x="388196" y="2640204"/>
                  <a:pt x="0" y="2649986"/>
                </a:cubicBezTo>
                <a:cubicBezTo>
                  <a:pt x="-25338" y="2438231"/>
                  <a:pt x="62268" y="2217108"/>
                  <a:pt x="0" y="2093489"/>
                </a:cubicBezTo>
                <a:cubicBezTo>
                  <a:pt x="-62268" y="1969870"/>
                  <a:pt x="51574" y="1817667"/>
                  <a:pt x="0" y="1616491"/>
                </a:cubicBezTo>
                <a:cubicBezTo>
                  <a:pt x="-51574" y="1415315"/>
                  <a:pt x="1583" y="1195439"/>
                  <a:pt x="0" y="1059994"/>
                </a:cubicBezTo>
                <a:cubicBezTo>
                  <a:pt x="-1583" y="924549"/>
                  <a:pt x="6920" y="662992"/>
                  <a:pt x="0" y="556497"/>
                </a:cubicBezTo>
                <a:cubicBezTo>
                  <a:pt x="-6920" y="450002"/>
                  <a:pt x="33303" y="167723"/>
                  <a:pt x="0" y="0"/>
                </a:cubicBezTo>
                <a:close/>
              </a:path>
              <a:path w="4637475" h="2649986" stroke="0" extrusionOk="0">
                <a:moveTo>
                  <a:pt x="0" y="0"/>
                </a:moveTo>
                <a:cubicBezTo>
                  <a:pt x="204721" y="-72737"/>
                  <a:pt x="345387" y="14419"/>
                  <a:pt x="626059" y="0"/>
                </a:cubicBezTo>
                <a:cubicBezTo>
                  <a:pt x="906731" y="-14419"/>
                  <a:pt x="969661" y="52210"/>
                  <a:pt x="1159369" y="0"/>
                </a:cubicBezTo>
                <a:cubicBezTo>
                  <a:pt x="1349077" y="-52210"/>
                  <a:pt x="1450919" y="24655"/>
                  <a:pt x="1599929" y="0"/>
                </a:cubicBezTo>
                <a:cubicBezTo>
                  <a:pt x="1748939" y="-24655"/>
                  <a:pt x="1959709" y="46205"/>
                  <a:pt x="2225988" y="0"/>
                </a:cubicBezTo>
                <a:cubicBezTo>
                  <a:pt x="2492267" y="-46205"/>
                  <a:pt x="2586098" y="36934"/>
                  <a:pt x="2759298" y="0"/>
                </a:cubicBezTo>
                <a:cubicBezTo>
                  <a:pt x="2932498" y="-36934"/>
                  <a:pt x="3207400" y="13459"/>
                  <a:pt x="3338982" y="0"/>
                </a:cubicBezTo>
                <a:cubicBezTo>
                  <a:pt x="3470564" y="-13459"/>
                  <a:pt x="3622741" y="19697"/>
                  <a:pt x="3825917" y="0"/>
                </a:cubicBezTo>
                <a:cubicBezTo>
                  <a:pt x="4029093" y="-19697"/>
                  <a:pt x="4373909" y="14925"/>
                  <a:pt x="4637475" y="0"/>
                </a:cubicBezTo>
                <a:cubicBezTo>
                  <a:pt x="4692055" y="285142"/>
                  <a:pt x="4586845" y="456330"/>
                  <a:pt x="4637475" y="582997"/>
                </a:cubicBezTo>
                <a:cubicBezTo>
                  <a:pt x="4688105" y="709664"/>
                  <a:pt x="4611861" y="1026812"/>
                  <a:pt x="4637475" y="1139494"/>
                </a:cubicBezTo>
                <a:cubicBezTo>
                  <a:pt x="4663089" y="1252176"/>
                  <a:pt x="4599327" y="1466683"/>
                  <a:pt x="4637475" y="1589992"/>
                </a:cubicBezTo>
                <a:cubicBezTo>
                  <a:pt x="4675623" y="1713301"/>
                  <a:pt x="4610415" y="1967068"/>
                  <a:pt x="4637475" y="2093489"/>
                </a:cubicBezTo>
                <a:cubicBezTo>
                  <a:pt x="4664535" y="2219910"/>
                  <a:pt x="4612967" y="2455867"/>
                  <a:pt x="4637475" y="2649986"/>
                </a:cubicBezTo>
                <a:cubicBezTo>
                  <a:pt x="4463824" y="2672512"/>
                  <a:pt x="4395906" y="2601244"/>
                  <a:pt x="4196915" y="2649986"/>
                </a:cubicBezTo>
                <a:cubicBezTo>
                  <a:pt x="3997924" y="2698728"/>
                  <a:pt x="3837508" y="2622307"/>
                  <a:pt x="3709980" y="2649986"/>
                </a:cubicBezTo>
                <a:cubicBezTo>
                  <a:pt x="3582452" y="2677665"/>
                  <a:pt x="3349226" y="2581264"/>
                  <a:pt x="3130296" y="2649986"/>
                </a:cubicBezTo>
                <a:cubicBezTo>
                  <a:pt x="2911366" y="2718708"/>
                  <a:pt x="2770666" y="2589194"/>
                  <a:pt x="2504237" y="2649986"/>
                </a:cubicBezTo>
                <a:cubicBezTo>
                  <a:pt x="2237808" y="2710778"/>
                  <a:pt x="2033119" y="2580356"/>
                  <a:pt x="1831803" y="2649986"/>
                </a:cubicBezTo>
                <a:cubicBezTo>
                  <a:pt x="1630487" y="2719616"/>
                  <a:pt x="1313361" y="2587443"/>
                  <a:pt x="1159369" y="2649986"/>
                </a:cubicBezTo>
                <a:cubicBezTo>
                  <a:pt x="1005377" y="2712529"/>
                  <a:pt x="385822" y="2513686"/>
                  <a:pt x="0" y="2649986"/>
                </a:cubicBezTo>
                <a:cubicBezTo>
                  <a:pt x="-52873" y="2550890"/>
                  <a:pt x="33235" y="2274130"/>
                  <a:pt x="0" y="2172989"/>
                </a:cubicBezTo>
                <a:cubicBezTo>
                  <a:pt x="-33235" y="2071848"/>
                  <a:pt x="6220" y="1857328"/>
                  <a:pt x="0" y="1616491"/>
                </a:cubicBezTo>
                <a:cubicBezTo>
                  <a:pt x="-6220" y="1375654"/>
                  <a:pt x="25331" y="1233010"/>
                  <a:pt x="0" y="1033495"/>
                </a:cubicBezTo>
                <a:cubicBezTo>
                  <a:pt x="-25331" y="833980"/>
                  <a:pt x="40729" y="648460"/>
                  <a:pt x="0" y="529997"/>
                </a:cubicBezTo>
                <a:cubicBezTo>
                  <a:pt x="-40729" y="411534"/>
                  <a:pt x="57706" y="141241"/>
                  <a:pt x="0" y="0"/>
                </a:cubicBezTo>
                <a:close/>
              </a:path>
            </a:pathLst>
          </a:custGeom>
          <a:ln>
            <a:solidFill>
              <a:schemeClr val="tx1"/>
            </a:solidFill>
            <a:extLst>
              <a:ext uri="{C807C97D-BFC1-408E-A445-0C87EB9F89A2}">
                <ask:lineSketchStyleProps xmlns:ask="http://schemas.microsoft.com/office/drawing/2018/sketchyshapes" sd="4197946594">
                  <a:prstGeom prst="rect">
                    <a:avLst/>
                  </a:prstGeom>
                  <ask:type>
                    <ask:lineSketchScribble/>
                  </ask:type>
                </ask:lineSketchStyleProps>
              </a:ext>
            </a:extLst>
          </a:ln>
        </p:spPr>
      </p:pic>
    </p:spTree>
    <p:extLst>
      <p:ext uri="{BB962C8B-B14F-4D97-AF65-F5344CB8AC3E}">
        <p14:creationId xmlns:p14="http://schemas.microsoft.com/office/powerpoint/2010/main" val="3672754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12" name="ZoneTexte 11">
            <a:extLst>
              <a:ext uri="{FF2B5EF4-FFF2-40B4-BE49-F238E27FC236}">
                <a16:creationId xmlns:a16="http://schemas.microsoft.com/office/drawing/2014/main" id="{EA688EF8-518A-9F49-A00B-4671648AEAB9}"/>
              </a:ext>
            </a:extLst>
          </p:cNvPr>
          <p:cNvSpPr txBox="1"/>
          <p:nvPr/>
        </p:nvSpPr>
        <p:spPr>
          <a:xfrm>
            <a:off x="514461" y="274816"/>
            <a:ext cx="11266722" cy="4124206"/>
          </a:xfrm>
          <a:prstGeom prst="rect">
            <a:avLst/>
          </a:prstGeom>
          <a:noFill/>
        </p:spPr>
        <p:txBody>
          <a:bodyPr wrap="square" rtlCol="0">
            <a:spAutoFit/>
          </a:bodyPr>
          <a:lstStyle/>
          <a:p>
            <a:r>
              <a:rPr lang="fr-FR" sz="3200" b="1" dirty="0">
                <a:solidFill>
                  <a:srgbClr val="8AAF63"/>
                </a:solidFill>
                <a:latin typeface="Poppins SemiBold" pitchFamily="2" charset="77"/>
                <a:cs typeface="Poppins SemiBold" pitchFamily="2" charset="77"/>
              </a:rPr>
              <a:t>Lancement de l’Académie du Commerce du Bois</a:t>
            </a: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dirty="0"/>
          </a:p>
        </p:txBody>
      </p:sp>
      <p:pic>
        <p:nvPicPr>
          <p:cNvPr id="4" name="Image 3" descr="Une image contenant texte, graphiques vectoriels&#10;&#10;Description générée automatiquement">
            <a:hlinkClick r:id="rId3"/>
            <a:extLst>
              <a:ext uri="{FF2B5EF4-FFF2-40B4-BE49-F238E27FC236}">
                <a16:creationId xmlns:a16="http://schemas.microsoft.com/office/drawing/2014/main" id="{D46E6DD6-C5CF-C645-B1A4-8809A9F0C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8750" y="1536700"/>
            <a:ext cx="6794500" cy="3784600"/>
          </a:xfrm>
          <a:prstGeom prst="rect">
            <a:avLst/>
          </a:prstGeom>
        </p:spPr>
      </p:pic>
    </p:spTree>
    <p:extLst>
      <p:ext uri="{BB962C8B-B14F-4D97-AF65-F5344CB8AC3E}">
        <p14:creationId xmlns:p14="http://schemas.microsoft.com/office/powerpoint/2010/main" val="588588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455986" y="585178"/>
            <a:ext cx="11280901" cy="6432530"/>
          </a:xfrm>
          <a:prstGeom prst="rect">
            <a:avLst/>
          </a:prstGeom>
          <a:noFill/>
        </p:spPr>
        <p:txBody>
          <a:bodyPr wrap="square" rtlCol="0">
            <a:spAutoFit/>
          </a:bodyPr>
          <a:lstStyle/>
          <a:p>
            <a:r>
              <a:rPr lang="fr-FR" sz="2400" b="1" dirty="0">
                <a:solidFill>
                  <a:srgbClr val="8AAF63"/>
                </a:solidFill>
                <a:effectLst/>
                <a:latin typeface="Calibri" panose="020F0502020204030204" pitchFamily="34" charset="0"/>
                <a:ea typeface="Calibri" panose="020F0502020204030204" pitchFamily="34" charset="0"/>
                <a:cs typeface="Calibri" panose="020F0502020204030204" pitchFamily="34" charset="0"/>
              </a:rPr>
              <a:t>Les formations de l’Académie du commerce du bois</a:t>
            </a:r>
            <a:endParaRPr lang="fr-FR" sz="3600" b="1" dirty="0">
              <a:solidFill>
                <a:srgbClr val="214B30"/>
              </a:solidFill>
              <a:latin typeface="Calibri" panose="020F0502020204030204" pitchFamily="34" charset="0"/>
              <a:cs typeface="Calibri" panose="020F0502020204030204" pitchFamily="34" charset="0"/>
            </a:endParaRPr>
          </a:p>
          <a:p>
            <a:pPr algn="just">
              <a:buClr>
                <a:srgbClr val="8AAF63"/>
              </a:buClr>
            </a:pPr>
            <a:endParaRPr lang="fr-FR"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rgbClr val="8AAF63"/>
              </a:buClr>
              <a:buFont typeface="Wingdings" panose="05000000000000000000" pitchFamily="2" charset="2"/>
              <a:buChar char="Ø"/>
            </a:pPr>
            <a:r>
              <a:rPr lang="fr-FR" sz="2400" b="1" dirty="0">
                <a:solidFill>
                  <a:srgbClr val="214B30"/>
                </a:solidFill>
                <a:latin typeface="Calibri" panose="020F0502020204030204" pitchFamily="34" charset="0"/>
                <a:cs typeface="Calibri" panose="020F0502020204030204" pitchFamily="34" charset="0"/>
              </a:rPr>
              <a:t>Pourquoi ces formations ?</a:t>
            </a:r>
          </a:p>
          <a:p>
            <a:pPr marL="342900" indent="-342900" algn="just">
              <a:buClr>
                <a:srgbClr val="8AAF63"/>
              </a:buClr>
              <a:buFont typeface="Wingdings" panose="05000000000000000000" pitchFamily="2" charset="2"/>
              <a:buChar char="Ø"/>
            </a:pPr>
            <a:endParaRPr lang="fr-FR" sz="800" dirty="0">
              <a:effectLst/>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Difficultés de recruter et de former le personnel</a:t>
            </a: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Contexte évolutif (normes, produits, etc.)</a:t>
            </a: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Formations pas toujours adaptées (trop longues, trop chères, trop techniques, partiales…)</a:t>
            </a:r>
          </a:p>
          <a:p>
            <a:pPr algn="just">
              <a:buClr>
                <a:srgbClr val="8AAF63"/>
              </a:buClr>
            </a:pPr>
            <a:endParaRPr lang="fr-FR" sz="8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rgbClr val="8AAF63"/>
              </a:buClr>
              <a:buFont typeface="Wingdings" panose="05000000000000000000" pitchFamily="2" charset="2"/>
              <a:buChar char="Ø"/>
            </a:pPr>
            <a:r>
              <a:rPr lang="fr-FR" sz="2400" b="1" dirty="0">
                <a:solidFill>
                  <a:srgbClr val="214B30"/>
                </a:solidFill>
                <a:latin typeface="Calibri" panose="020F0502020204030204" pitchFamily="34" charset="0"/>
                <a:cs typeface="Calibri" panose="020F0502020204030204" pitchFamily="34" charset="0"/>
              </a:rPr>
              <a:t>Pour qui ?</a:t>
            </a:r>
          </a:p>
          <a:p>
            <a:pPr algn="just">
              <a:buClr>
                <a:srgbClr val="8AAF63"/>
              </a:buClr>
            </a:pPr>
            <a:endParaRPr lang="fr-FR" sz="800" dirty="0">
              <a:effectLst/>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Cible principale : commerciaux spécialisés bois, des nouvelles recrues aux séniors </a:t>
            </a:r>
          </a:p>
          <a:p>
            <a:pPr algn="just">
              <a:buClr>
                <a:srgbClr val="8AAF63"/>
              </a:buClr>
            </a:pPr>
            <a:endParaRPr lang="fr-FR" sz="800" dirty="0">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Cible secondaire : ensemble des professionnels de la filière</a:t>
            </a:r>
          </a:p>
          <a:p>
            <a:pPr algn="just">
              <a:buClr>
                <a:srgbClr val="8AAF63"/>
              </a:buClr>
            </a:pPr>
            <a:endParaRPr lang="fr-FR" sz="800" i="1" dirty="0">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i="1" dirty="0">
                <a:latin typeface="Calibri" panose="020F0502020204030204" pitchFamily="34" charset="0"/>
                <a:ea typeface="Calibri" panose="020F0502020204030204" pitchFamily="34" charset="0"/>
                <a:cs typeface="Calibri" panose="020F0502020204030204" pitchFamily="34" charset="0"/>
              </a:rPr>
              <a:t>Nota : intérêt manifesté par des écoles </a:t>
            </a:r>
          </a:p>
          <a:p>
            <a:pPr algn="just">
              <a:buClr>
                <a:srgbClr val="8AAF63"/>
              </a:buClr>
            </a:pPr>
            <a:endParaRPr lang="fr-FR" sz="800" dirty="0">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400" b="1" dirty="0">
                <a:solidFill>
                  <a:srgbClr val="214B30"/>
                </a:solidFill>
                <a:latin typeface="Calibri" panose="020F0502020204030204" pitchFamily="34" charset="0"/>
                <a:ea typeface="Calibri" panose="020F0502020204030204" pitchFamily="34" charset="0"/>
                <a:cs typeface="Calibri" panose="020F0502020204030204" pitchFamily="34" charset="0"/>
              </a:rPr>
              <a:t>Format :</a:t>
            </a:r>
          </a:p>
          <a:p>
            <a:pPr algn="just">
              <a:buClr>
                <a:srgbClr val="8AAF63"/>
              </a:buClr>
            </a:pPr>
            <a:endParaRPr lang="fr-FR" sz="800" b="1" dirty="0">
              <a:solidFill>
                <a:srgbClr val="214B3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Clr>
                <a:srgbClr val="8AAF63"/>
              </a:buClr>
              <a:buFont typeface="Wingdings" panose="05000000000000000000" pitchFamily="2" charset="2"/>
              <a:buChar char="Ø"/>
            </a:pPr>
            <a:r>
              <a:rPr lang="fr-FR" sz="2000" dirty="0">
                <a:latin typeface="Calibri" panose="020F0502020204030204" pitchFamily="34" charset="0"/>
                <a:ea typeface="Calibri" panose="020F0502020204030204" pitchFamily="34" charset="0"/>
              </a:rPr>
              <a:t>Modules </a:t>
            </a:r>
            <a:r>
              <a:rPr lang="fr-FR" sz="2000" dirty="0">
                <a:effectLst/>
                <a:latin typeface="Calibri" panose="020F0502020204030204" pitchFamily="34" charset="0"/>
                <a:ea typeface="Calibri" panose="020F0502020204030204" pitchFamily="34" charset="0"/>
              </a:rPr>
              <a:t>d’environ 60 minutes</a:t>
            </a:r>
          </a:p>
          <a:p>
            <a:pPr algn="just">
              <a:buClr>
                <a:srgbClr val="8AAF63"/>
              </a:buClr>
            </a:pPr>
            <a:r>
              <a:rPr lang="fr-FR" sz="2000" dirty="0">
                <a:effectLst/>
                <a:latin typeface="Calibri" panose="020F0502020204030204" pitchFamily="34" charset="0"/>
                <a:ea typeface="Calibri" panose="020F0502020204030204" pitchFamily="34" charset="0"/>
              </a:rPr>
              <a:t>au format e-learning (souplesse d’apprentissage,</a:t>
            </a:r>
          </a:p>
          <a:p>
            <a:pPr algn="just">
              <a:buClr>
                <a:srgbClr val="8AAF63"/>
              </a:buClr>
            </a:pPr>
            <a:r>
              <a:rPr lang="fr-FR" sz="2000" dirty="0">
                <a:effectLst/>
                <a:latin typeface="Calibri" panose="020F0502020204030204" pitchFamily="34" charset="0"/>
                <a:ea typeface="Calibri" panose="020F0502020204030204" pitchFamily="34" charset="0"/>
              </a:rPr>
              <a:t>rythme adapté...)</a:t>
            </a:r>
            <a:endParaRPr lang="fr-FR" b="1" dirty="0">
              <a:latin typeface="Calibri" panose="020F0502020204030204" pitchFamily="34" charset="0"/>
              <a:ea typeface="Calibri" panose="020F0502020204030204" pitchFamily="34" charset="0"/>
            </a:endParaRPr>
          </a:p>
          <a:p>
            <a:endParaRPr lang="fr-FR" sz="2400" b="1" dirty="0">
              <a:solidFill>
                <a:srgbClr val="8AAF63"/>
              </a:solidFill>
              <a:latin typeface="Poppins SemiBold" pitchFamily="2" charset="77"/>
              <a:cs typeface="Poppins SemiBold" pitchFamily="2" charset="77"/>
            </a:endParaRPr>
          </a:p>
          <a:p>
            <a:endParaRPr lang="fr-FR" sz="3600" b="1" dirty="0">
              <a:solidFill>
                <a:srgbClr val="8AAF63"/>
              </a:solidFill>
              <a:latin typeface="Poppins SemiBold" pitchFamily="2" charset="77"/>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2" name="Image 1">
            <a:extLst>
              <a:ext uri="{FF2B5EF4-FFF2-40B4-BE49-F238E27FC236}">
                <a16:creationId xmlns:a16="http://schemas.microsoft.com/office/drawing/2014/main" id="{AEAF4C6C-3C57-2AA8-0954-079589F10A43}"/>
              </a:ext>
            </a:extLst>
          </p:cNvPr>
          <p:cNvPicPr>
            <a:picLocks noChangeAspect="1"/>
          </p:cNvPicPr>
          <p:nvPr/>
        </p:nvPicPr>
        <p:blipFill>
          <a:blip r:embed="rId4"/>
          <a:stretch>
            <a:fillRect/>
          </a:stretch>
        </p:blipFill>
        <p:spPr>
          <a:xfrm>
            <a:off x="8442162" y="585178"/>
            <a:ext cx="1460500" cy="13716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09C65F2B-B010-D8AF-C118-DE32795722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09609" y="3894118"/>
            <a:ext cx="4055861" cy="2323879"/>
          </a:xfrm>
          <a:prstGeom prst="rect">
            <a:avLst/>
          </a:prstGeom>
        </p:spPr>
      </p:pic>
    </p:spTree>
    <p:extLst>
      <p:ext uri="{BB962C8B-B14F-4D97-AF65-F5344CB8AC3E}">
        <p14:creationId xmlns:p14="http://schemas.microsoft.com/office/powerpoint/2010/main" val="1638614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601619" y="188225"/>
            <a:ext cx="10988762" cy="4031873"/>
          </a:xfrm>
          <a:prstGeom prst="rect">
            <a:avLst/>
          </a:prstGeom>
          <a:noFill/>
        </p:spPr>
        <p:txBody>
          <a:bodyPr wrap="square" rtlCol="0">
            <a:spAutoFit/>
          </a:bodyPr>
          <a:lstStyle/>
          <a:p>
            <a:r>
              <a:rPr lang="fr-FR" sz="2400" b="1" dirty="0">
                <a:solidFill>
                  <a:srgbClr val="8AAF63"/>
                </a:solidFill>
                <a:effectLst/>
                <a:latin typeface="Calibri" panose="020F0502020204030204" pitchFamily="34" charset="0"/>
                <a:ea typeface="Calibri" panose="020F0502020204030204" pitchFamily="34" charset="0"/>
                <a:cs typeface="Calibri" panose="020F0502020204030204" pitchFamily="34" charset="0"/>
              </a:rPr>
              <a:t>Formation et qualification des commerciaux spécialisés bois</a:t>
            </a:r>
            <a:r>
              <a:rPr lang="fr-FR" sz="2400" dirty="0">
                <a:solidFill>
                  <a:srgbClr val="8AAF63"/>
                </a:solidFill>
                <a:latin typeface="Calibri" panose="020F0502020204030204" pitchFamily="34" charset="0"/>
                <a:ea typeface="Calibri" panose="020F0502020204030204" pitchFamily="34" charset="0"/>
                <a:cs typeface="Times New Roman" panose="02020603050405020304" pitchFamily="18" charset="0"/>
              </a:rPr>
              <a:t> : </a:t>
            </a:r>
          </a:p>
          <a:p>
            <a:r>
              <a:rPr lang="fr-FR" sz="3600" b="1" dirty="0">
                <a:solidFill>
                  <a:srgbClr val="214B30"/>
                </a:solidFill>
                <a:latin typeface="Calibri" panose="020F0502020204030204" pitchFamily="34" charset="0"/>
                <a:cs typeface="Calibri" panose="020F0502020204030204" pitchFamily="34" charset="0"/>
              </a:rPr>
              <a:t>Quels objectifs ?</a:t>
            </a:r>
            <a:endParaRPr lang="fr-FR" sz="3600" b="1" dirty="0">
              <a:solidFill>
                <a:srgbClr val="8AAF63"/>
              </a:solidFill>
              <a:latin typeface="Poppins SemiBold" pitchFamily="2" charset="77"/>
              <a:cs typeface="Poppins SemiBold" pitchFamily="2" charset="77"/>
            </a:endParaRPr>
          </a:p>
          <a:p>
            <a:pPr algn="just"/>
            <a:endParaRPr lang="fr-FR" sz="2000" dirty="0">
              <a:effectLst/>
              <a:latin typeface="Calibri" panose="020F0502020204030204" pitchFamily="34" charset="0"/>
              <a:ea typeface="Calibri" panose="020F0502020204030204" pitchFamily="34" charset="0"/>
            </a:endParaRPr>
          </a:p>
          <a:p>
            <a:pPr marL="342900" lvl="0" indent="-342900" algn="just">
              <a:buClr>
                <a:srgbClr val="8AAF63"/>
              </a:buClr>
              <a:buFont typeface="Wingdings" panose="05000000000000000000" pitchFamily="2" charset="2"/>
              <a:buChar char="Ø"/>
            </a:pPr>
            <a:r>
              <a:rPr lang="fr-FR" sz="2000" dirty="0">
                <a:latin typeface="Calibri" panose="020F0502020204030204" pitchFamily="34" charset="0"/>
                <a:ea typeface="Times New Roman" panose="02020603050405020304" pitchFamily="18" charset="0"/>
              </a:rPr>
              <a:t>F</a:t>
            </a:r>
            <a:r>
              <a:rPr lang="fr-FR" sz="2000" dirty="0">
                <a:effectLst/>
                <a:latin typeface="Calibri" panose="020F0502020204030204" pitchFamily="34" charset="0"/>
                <a:ea typeface="Times New Roman" panose="02020603050405020304" pitchFamily="18" charset="0"/>
              </a:rPr>
              <a:t>aire </a:t>
            </a:r>
            <a:r>
              <a:rPr lang="fr-FR" sz="2000" b="1" dirty="0">
                <a:effectLst/>
                <a:latin typeface="Calibri" panose="020F0502020204030204" pitchFamily="34" charset="0"/>
                <a:ea typeface="Times New Roman" panose="02020603050405020304" pitchFamily="18" charset="0"/>
              </a:rPr>
              <a:t>monter en compétence les forces de vente</a:t>
            </a:r>
            <a:r>
              <a:rPr lang="fr-FR" sz="2000" dirty="0">
                <a:effectLst/>
                <a:latin typeface="Calibri" panose="020F0502020204030204" pitchFamily="34" charset="0"/>
                <a:ea typeface="Times New Roman" panose="02020603050405020304" pitchFamily="18" charset="0"/>
              </a:rPr>
              <a:t> des points de vente spécialisés bois tout en leur fournissant les outils nécessaires à </a:t>
            </a:r>
            <a:r>
              <a:rPr lang="fr-FR" sz="2000" b="1" dirty="0">
                <a:effectLst/>
                <a:latin typeface="Calibri" panose="020F0502020204030204" pitchFamily="34" charset="0"/>
                <a:ea typeface="Times New Roman" panose="02020603050405020304" pitchFamily="18" charset="0"/>
              </a:rPr>
              <a:t>l’argumentation de leur proposition commerciale</a:t>
            </a:r>
            <a:r>
              <a:rPr lang="fr-FR" sz="2000" dirty="0">
                <a:effectLst/>
                <a:latin typeface="Calibri" panose="020F0502020204030204" pitchFamily="34" charset="0"/>
                <a:ea typeface="Times New Roman" panose="02020603050405020304" pitchFamily="18" charset="0"/>
              </a:rPr>
              <a:t> (le </a:t>
            </a:r>
            <a:r>
              <a:rPr lang="fr-FR" sz="2000" dirty="0">
                <a:effectLst/>
                <a:latin typeface="Calibri" panose="020F0502020204030204" pitchFamily="34" charset="0"/>
                <a:ea typeface="Calibri" panose="020F0502020204030204" pitchFamily="34" charset="0"/>
                <a:cs typeface="Calibri" panose="020F0502020204030204" pitchFamily="34" charset="0"/>
              </a:rPr>
              <a:t>bon produit pour le bon usage, bonnes pratiques de mise en œuvre et d’entretien etc.)</a:t>
            </a:r>
            <a:endParaRPr lang="fr-FR" sz="2000" dirty="0">
              <a:effectLst/>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endParaRPr lang="fr-FR" sz="2000" dirty="0">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r>
              <a:rPr lang="fr-FR" sz="2000" dirty="0">
                <a:latin typeface="Calibri" panose="020F0502020204030204" pitchFamily="34" charset="0"/>
                <a:ea typeface="Times New Roman" panose="02020603050405020304" pitchFamily="18" charset="0"/>
              </a:rPr>
              <a:t>P</a:t>
            </a:r>
            <a:r>
              <a:rPr lang="fr-FR" sz="2000" dirty="0">
                <a:effectLst/>
                <a:latin typeface="Calibri" panose="020F0502020204030204" pitchFamily="34" charset="0"/>
                <a:ea typeface="Times New Roman" panose="02020603050405020304" pitchFamily="18" charset="0"/>
              </a:rPr>
              <a:t>ermettre leur </a:t>
            </a:r>
            <a:r>
              <a:rPr lang="fr-FR" sz="2000" b="1" dirty="0">
                <a:effectLst/>
                <a:latin typeface="Calibri" panose="020F0502020204030204" pitchFamily="34" charset="0"/>
                <a:ea typeface="Times New Roman" panose="02020603050405020304" pitchFamily="18" charset="0"/>
              </a:rPr>
              <a:t>évaluation</a:t>
            </a:r>
            <a:r>
              <a:rPr lang="fr-FR" sz="2000" b="1" dirty="0">
                <a:latin typeface="Calibri" panose="020F0502020204030204" pitchFamily="34" charset="0"/>
                <a:ea typeface="Times New Roman" panose="02020603050405020304" pitchFamily="18" charset="0"/>
              </a:rPr>
              <a:t> </a:t>
            </a:r>
            <a:r>
              <a:rPr lang="fr-FR" sz="2000" dirty="0">
                <a:latin typeface="Calibri" panose="020F0502020204030204" pitchFamily="34" charset="0"/>
                <a:ea typeface="Times New Roman" panose="02020603050405020304" pitchFamily="18" charset="0"/>
              </a:rPr>
              <a:t>(interface de suivi pour les managers et les RH)</a:t>
            </a:r>
            <a:endParaRPr lang="fr-FR" sz="2000" dirty="0">
              <a:effectLst/>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endParaRPr lang="fr-FR" sz="2000" dirty="0">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r>
              <a:rPr lang="fr-FR" sz="2000" dirty="0">
                <a:latin typeface="Calibri" panose="020F0502020204030204" pitchFamily="34" charset="0"/>
                <a:ea typeface="Times New Roman" panose="02020603050405020304" pitchFamily="18" charset="0"/>
              </a:rPr>
              <a:t>F</a:t>
            </a:r>
            <a:r>
              <a:rPr lang="fr-FR" sz="2000" dirty="0">
                <a:effectLst/>
                <a:latin typeface="Calibri" panose="020F0502020204030204" pitchFamily="34" charset="0"/>
                <a:ea typeface="Times New Roman" panose="02020603050405020304" pitchFamily="18" charset="0"/>
              </a:rPr>
              <a:t>aire </a:t>
            </a:r>
            <a:r>
              <a:rPr lang="fr-FR" sz="2000" b="1" dirty="0">
                <a:effectLst/>
                <a:latin typeface="Calibri" panose="020F0502020204030204" pitchFamily="34" charset="0"/>
                <a:ea typeface="Times New Roman" panose="02020603050405020304" pitchFamily="18" charset="0"/>
              </a:rPr>
              <a:t>reconnaître leurs acquis</a:t>
            </a:r>
            <a:r>
              <a:rPr lang="fr-FR" sz="2000" b="1" dirty="0">
                <a:latin typeface="Calibri" panose="020F0502020204030204" pitchFamily="34" charset="0"/>
                <a:ea typeface="Times New Roman" panose="02020603050405020304" pitchFamily="18" charset="0"/>
              </a:rPr>
              <a:t> </a:t>
            </a:r>
            <a:r>
              <a:rPr lang="fr-FR" sz="2000" dirty="0">
                <a:latin typeface="Calibri" panose="020F0502020204030204" pitchFamily="34" charset="0"/>
                <a:ea typeface="Times New Roman" panose="02020603050405020304" pitchFamily="18" charset="0"/>
              </a:rPr>
              <a:t>(attestations LCB, valorisation dans le cadre de la charte RSE du LCB…)</a:t>
            </a:r>
            <a:endParaRPr lang="fr-FR" sz="2400" dirty="0">
              <a:solidFill>
                <a:srgbClr val="8AAF63"/>
              </a:solidFill>
              <a:latin typeface="Poppins SemiBold" pitchFamily="2" charset="77"/>
              <a:cs typeface="Poppins SemiBold" pitchFamily="2" charset="77"/>
            </a:endParaRPr>
          </a:p>
          <a:p>
            <a:endParaRPr lang="fr-FR" sz="3600" b="1" dirty="0">
              <a:solidFill>
                <a:srgbClr val="8AAF63"/>
              </a:solidFill>
              <a:latin typeface="Poppins SemiBold" pitchFamily="2" charset="77"/>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2" name="Image 1" descr="Une image contenant texte&#10;&#10;Description générée automatiquement">
            <a:extLst>
              <a:ext uri="{FF2B5EF4-FFF2-40B4-BE49-F238E27FC236}">
                <a16:creationId xmlns:a16="http://schemas.microsoft.com/office/drawing/2014/main" id="{5C17E542-E94B-07EB-E31A-0514919CAF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5175" y="3985951"/>
            <a:ext cx="6961649" cy="2683824"/>
          </a:xfrm>
          <a:prstGeom prst="rect">
            <a:avLst/>
          </a:prstGeom>
        </p:spPr>
      </p:pic>
    </p:spTree>
    <p:extLst>
      <p:ext uri="{BB962C8B-B14F-4D97-AF65-F5344CB8AC3E}">
        <p14:creationId xmlns:p14="http://schemas.microsoft.com/office/powerpoint/2010/main" val="3036231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grpSp>
        <p:nvGrpSpPr>
          <p:cNvPr id="4" name="Groupe 3">
            <a:extLst>
              <a:ext uri="{FF2B5EF4-FFF2-40B4-BE49-F238E27FC236}">
                <a16:creationId xmlns:a16="http://schemas.microsoft.com/office/drawing/2014/main" id="{3DED1F76-644F-AD88-5691-77B9AFD26593}"/>
              </a:ext>
            </a:extLst>
          </p:cNvPr>
          <p:cNvGrpSpPr/>
          <p:nvPr/>
        </p:nvGrpSpPr>
        <p:grpSpPr>
          <a:xfrm>
            <a:off x="135993" y="0"/>
            <a:ext cx="12056008" cy="6858000"/>
            <a:chOff x="135993" y="0"/>
            <a:chExt cx="12056008" cy="6858000"/>
          </a:xfrm>
        </p:grpSpPr>
        <p:pic>
          <p:nvPicPr>
            <p:cNvPr id="5" name="Image 4">
              <a:extLst>
                <a:ext uri="{FF2B5EF4-FFF2-40B4-BE49-F238E27FC236}">
                  <a16:creationId xmlns:a16="http://schemas.microsoft.com/office/drawing/2014/main" id="{67A1A37B-49B4-B045-984A-B72D4E391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993" y="0"/>
              <a:ext cx="12056008" cy="6858000"/>
            </a:xfrm>
            <a:prstGeom prst="rect">
              <a:avLst/>
            </a:prstGeom>
          </p:spPr>
        </p:pic>
        <p:pic>
          <p:nvPicPr>
            <p:cNvPr id="3" name="Image 2">
              <a:extLst>
                <a:ext uri="{FF2B5EF4-FFF2-40B4-BE49-F238E27FC236}">
                  <a16:creationId xmlns:a16="http://schemas.microsoft.com/office/drawing/2014/main" id="{535E1EE0-C68D-5B4D-C30A-3B0D93D657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7036" y="1261797"/>
              <a:ext cx="7162800" cy="495300"/>
            </a:xfrm>
            <a:prstGeom prst="rect">
              <a:avLst/>
            </a:prstGeom>
          </p:spPr>
        </p:pic>
      </p:grpSp>
    </p:spTree>
    <p:extLst>
      <p:ext uri="{BB962C8B-B14F-4D97-AF65-F5344CB8AC3E}">
        <p14:creationId xmlns:p14="http://schemas.microsoft.com/office/powerpoint/2010/main" val="1085912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grpSp>
        <p:nvGrpSpPr>
          <p:cNvPr id="17" name="Groupe 16">
            <a:extLst>
              <a:ext uri="{FF2B5EF4-FFF2-40B4-BE49-F238E27FC236}">
                <a16:creationId xmlns:a16="http://schemas.microsoft.com/office/drawing/2014/main" id="{0BDFAD0C-BB31-C74C-2FF1-9513BC0D4013}"/>
              </a:ext>
            </a:extLst>
          </p:cNvPr>
          <p:cNvGrpSpPr/>
          <p:nvPr/>
        </p:nvGrpSpPr>
        <p:grpSpPr>
          <a:xfrm>
            <a:off x="135992" y="0"/>
            <a:ext cx="13889969" cy="6860561"/>
            <a:chOff x="135992" y="0"/>
            <a:chExt cx="13889969" cy="6860561"/>
          </a:xfrm>
        </p:grpSpPr>
        <p:grpSp>
          <p:nvGrpSpPr>
            <p:cNvPr id="14" name="Groupe 13">
              <a:extLst>
                <a:ext uri="{FF2B5EF4-FFF2-40B4-BE49-F238E27FC236}">
                  <a16:creationId xmlns:a16="http://schemas.microsoft.com/office/drawing/2014/main" id="{12480514-EC41-F201-1F52-41723706D637}"/>
                </a:ext>
              </a:extLst>
            </p:cNvPr>
            <p:cNvGrpSpPr/>
            <p:nvPr/>
          </p:nvGrpSpPr>
          <p:grpSpPr>
            <a:xfrm>
              <a:off x="135992" y="0"/>
              <a:ext cx="13889969" cy="6860561"/>
              <a:chOff x="135992" y="0"/>
              <a:chExt cx="13889969" cy="6860561"/>
            </a:xfrm>
          </p:grpSpPr>
          <p:grpSp>
            <p:nvGrpSpPr>
              <p:cNvPr id="12" name="Groupe 11">
                <a:extLst>
                  <a:ext uri="{FF2B5EF4-FFF2-40B4-BE49-F238E27FC236}">
                    <a16:creationId xmlns:a16="http://schemas.microsoft.com/office/drawing/2014/main" id="{41254748-1373-FB80-3D32-D014479FCB95}"/>
                  </a:ext>
                </a:extLst>
              </p:cNvPr>
              <p:cNvGrpSpPr/>
              <p:nvPr/>
            </p:nvGrpSpPr>
            <p:grpSpPr>
              <a:xfrm>
                <a:off x="135992" y="0"/>
                <a:ext cx="13889969" cy="6860561"/>
                <a:chOff x="135992" y="0"/>
                <a:chExt cx="13889969" cy="6860561"/>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grpSp>
              <p:nvGrpSpPr>
                <p:cNvPr id="4" name="Groupe 3">
                  <a:extLst>
                    <a:ext uri="{FF2B5EF4-FFF2-40B4-BE49-F238E27FC236}">
                      <a16:creationId xmlns:a16="http://schemas.microsoft.com/office/drawing/2014/main" id="{3DED1F76-644F-AD88-5691-77B9AFD26593}"/>
                    </a:ext>
                  </a:extLst>
                </p:cNvPr>
                <p:cNvGrpSpPr/>
                <p:nvPr/>
              </p:nvGrpSpPr>
              <p:grpSpPr>
                <a:xfrm>
                  <a:off x="135992" y="0"/>
                  <a:ext cx="12056008" cy="6858000"/>
                  <a:chOff x="-17826" y="-491612"/>
                  <a:chExt cx="12056008" cy="6858000"/>
                </a:xfrm>
              </p:grpSpPr>
              <p:pic>
                <p:nvPicPr>
                  <p:cNvPr id="5" name="Image 4">
                    <a:extLst>
                      <a:ext uri="{FF2B5EF4-FFF2-40B4-BE49-F238E27FC236}">
                        <a16:creationId xmlns:a16="http://schemas.microsoft.com/office/drawing/2014/main" id="{67A1A37B-49B4-B045-984A-B72D4E391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6" y="-491612"/>
                    <a:ext cx="12056008" cy="6858000"/>
                  </a:xfrm>
                  <a:prstGeom prst="rect">
                    <a:avLst/>
                  </a:prstGeom>
                </p:spPr>
              </p:pic>
              <p:pic>
                <p:nvPicPr>
                  <p:cNvPr id="3" name="Image 2">
                    <a:extLst>
                      <a:ext uri="{FF2B5EF4-FFF2-40B4-BE49-F238E27FC236}">
                        <a16:creationId xmlns:a16="http://schemas.microsoft.com/office/drawing/2014/main" id="{535E1EE0-C68D-5B4D-C30A-3B0D93D657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7036" y="1261797"/>
                    <a:ext cx="7162800" cy="495300"/>
                  </a:xfrm>
                  <a:prstGeom prst="rect">
                    <a:avLst/>
                  </a:prstGeom>
                </p:spPr>
              </p:pic>
            </p:grpSp>
            <p:pic>
              <p:nvPicPr>
                <p:cNvPr id="6" name="Image 5">
                  <a:extLst>
                    <a:ext uri="{FF2B5EF4-FFF2-40B4-BE49-F238E27FC236}">
                      <a16:creationId xmlns:a16="http://schemas.microsoft.com/office/drawing/2014/main" id="{584583F5-B051-96E6-193A-7041845ABA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7074" y="1821306"/>
                  <a:ext cx="8885115" cy="3708570"/>
                </a:xfrm>
                <a:prstGeom prst="rect">
                  <a:avLst/>
                </a:prstGeom>
              </p:spPr>
            </p:pic>
            <p:pic>
              <p:nvPicPr>
                <p:cNvPr id="8" name="Image 7">
                  <a:extLst>
                    <a:ext uri="{FF2B5EF4-FFF2-40B4-BE49-F238E27FC236}">
                      <a16:creationId xmlns:a16="http://schemas.microsoft.com/office/drawing/2014/main" id="{A98833FE-CD81-B5AF-F617-B0D79A81995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36755" y="5537123"/>
                  <a:ext cx="6384096" cy="1320878"/>
                </a:xfrm>
                <a:prstGeom prst="rect">
                  <a:avLst/>
                </a:prstGeom>
              </p:spPr>
            </p:pic>
          </p:grpSp>
          <p:sp>
            <p:nvSpPr>
              <p:cNvPr id="13" name="Rectangle 12">
                <a:extLst>
                  <a:ext uri="{FF2B5EF4-FFF2-40B4-BE49-F238E27FC236}">
                    <a16:creationId xmlns:a16="http://schemas.microsoft.com/office/drawing/2014/main" id="{34E2B430-8855-681F-78FA-57776E0F9285}"/>
                  </a:ext>
                </a:extLst>
              </p:cNvPr>
              <p:cNvSpPr/>
              <p:nvPr/>
            </p:nvSpPr>
            <p:spPr>
              <a:xfrm>
                <a:off x="9601198" y="5543554"/>
                <a:ext cx="2340508" cy="1260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5" name="Image 14">
              <a:extLst>
                <a:ext uri="{FF2B5EF4-FFF2-40B4-BE49-F238E27FC236}">
                  <a16:creationId xmlns:a16="http://schemas.microsoft.com/office/drawing/2014/main" id="{DEAA528B-3D35-3A41-FB56-CDA36FFADC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7036" y="1261797"/>
              <a:ext cx="7162800" cy="495300"/>
            </a:xfrm>
            <a:prstGeom prst="rect">
              <a:avLst/>
            </a:prstGeom>
          </p:spPr>
        </p:pic>
      </p:grpSp>
    </p:spTree>
    <p:extLst>
      <p:ext uri="{BB962C8B-B14F-4D97-AF65-F5344CB8AC3E}">
        <p14:creationId xmlns:p14="http://schemas.microsoft.com/office/powerpoint/2010/main" val="2180377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12" name="ZoneTexte 11">
            <a:extLst>
              <a:ext uri="{FF2B5EF4-FFF2-40B4-BE49-F238E27FC236}">
                <a16:creationId xmlns:a16="http://schemas.microsoft.com/office/drawing/2014/main" id="{EA688EF8-518A-9F49-A00B-4671648AEAB9}"/>
              </a:ext>
            </a:extLst>
          </p:cNvPr>
          <p:cNvSpPr txBox="1"/>
          <p:nvPr/>
        </p:nvSpPr>
        <p:spPr>
          <a:xfrm>
            <a:off x="798378" y="188225"/>
            <a:ext cx="11696632" cy="7294305"/>
          </a:xfrm>
          <a:prstGeom prst="rect">
            <a:avLst/>
          </a:prstGeom>
          <a:noFill/>
        </p:spPr>
        <p:txBody>
          <a:bodyPr wrap="square" rtlCol="0">
            <a:spAutoFit/>
          </a:bodyPr>
          <a:lstStyle/>
          <a:p>
            <a:r>
              <a:rPr lang="fr-FR" sz="3200" b="1" dirty="0">
                <a:solidFill>
                  <a:srgbClr val="8AAF63"/>
                </a:solidFill>
                <a:latin typeface="Poppins SemiBold" pitchFamily="2" charset="77"/>
                <a:cs typeface="Poppins SemiBold" pitchFamily="2" charset="77"/>
              </a:rPr>
              <a:t>Teaser de la formation :</a:t>
            </a: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u="sng" dirty="0"/>
          </a:p>
          <a:p>
            <a:r>
              <a:rPr lang="fr-FR" sz="3200" b="1" dirty="0">
                <a:solidFill>
                  <a:srgbClr val="8AAF63"/>
                </a:solidFill>
                <a:latin typeface="Poppins SemiBold" pitchFamily="2" charset="77"/>
                <a:cs typeface="Poppins SemiBold" pitchFamily="2" charset="77"/>
              </a:rPr>
              <a:t>La plateforme est accessible à l’adresse :</a:t>
            </a:r>
          </a:p>
          <a:p>
            <a:endParaRPr lang="fr-FR" sz="800" b="1" dirty="0">
              <a:solidFill>
                <a:srgbClr val="8AAF63"/>
              </a:solidFill>
              <a:latin typeface="Poppins SemiBold" pitchFamily="2" charset="77"/>
              <a:cs typeface="Poppins SemiBold" pitchFamily="2" charset="77"/>
            </a:endParaRPr>
          </a:p>
          <a:p>
            <a:pPr algn="ctr"/>
            <a:r>
              <a:rPr lang="fr-FR" sz="3600" b="1" dirty="0">
                <a:solidFill>
                  <a:srgbClr val="214B30"/>
                </a:solidFill>
                <a:latin typeface="Poppins SemiBold" pitchFamily="2" charset="77"/>
                <a:cs typeface="Poppins SemiBold" pitchFamily="2" charset="77"/>
                <a:hlinkClick r:id="rId4"/>
              </a:rPr>
              <a:t>www.academie.lecommercedubois.org</a:t>
            </a:r>
            <a:endParaRPr lang="fr-FR" sz="3600" b="1" dirty="0">
              <a:solidFill>
                <a:srgbClr val="214B30"/>
              </a:solidFill>
              <a:latin typeface="Poppins SemiBold" pitchFamily="2" charset="77"/>
              <a:cs typeface="Poppins SemiBold" pitchFamily="2" charset="77"/>
            </a:endParaRPr>
          </a:p>
          <a:p>
            <a:pPr algn="ctr"/>
            <a:endParaRPr lang="fr-FR" sz="3600" b="1" dirty="0">
              <a:solidFill>
                <a:srgbClr val="214B30"/>
              </a:solidFill>
              <a:latin typeface="Poppins SemiBold" pitchFamily="2" charset="77"/>
              <a:cs typeface="Poppins SemiBold" pitchFamily="2" charset="77"/>
            </a:endParaRPr>
          </a:p>
          <a:p>
            <a:r>
              <a:rPr lang="fr-FR" sz="3600" b="1" dirty="0">
                <a:solidFill>
                  <a:srgbClr val="8AAF63"/>
                </a:solidFill>
                <a:latin typeface="Poppins SemiBold" pitchFamily="2" charset="77"/>
                <a:cs typeface="Poppins SemiBold" pitchFamily="2" charset="77"/>
              </a:rPr>
              <a:t>Contact : </a:t>
            </a:r>
            <a:r>
              <a:rPr lang="fr-FR" sz="3600" b="1" dirty="0">
                <a:solidFill>
                  <a:srgbClr val="8AAF63"/>
                </a:solidFill>
                <a:latin typeface="Poppins SemiBold" pitchFamily="2" charset="77"/>
                <a:cs typeface="Poppins SemiBold" pitchFamily="2" charset="77"/>
                <a:hlinkClick r:id="rId5"/>
              </a:rPr>
              <a:t>academie@lecommercedubois.org</a:t>
            </a:r>
            <a:endParaRPr lang="fr-FR" sz="3600" b="1" dirty="0">
              <a:solidFill>
                <a:srgbClr val="8AAF63"/>
              </a:solidFill>
              <a:latin typeface="Poppins SemiBold" pitchFamily="2" charset="77"/>
              <a:cs typeface="Poppins SemiBold" pitchFamily="2" charset="77"/>
            </a:endParaRPr>
          </a:p>
          <a:p>
            <a:endParaRPr lang="fr-FR" sz="3600" b="1" dirty="0">
              <a:solidFill>
                <a:srgbClr val="8AAF63"/>
              </a:solidFill>
              <a:latin typeface="Poppins SemiBold" pitchFamily="2" charset="77"/>
              <a:cs typeface="Poppins SemiBold" pitchFamily="2" charset="77"/>
            </a:endParaRPr>
          </a:p>
          <a:p>
            <a:pPr algn="ctr"/>
            <a:endParaRPr lang="fr-FR" sz="3600" b="1" dirty="0">
              <a:solidFill>
                <a:srgbClr val="8AAF63"/>
              </a:solidFill>
              <a:latin typeface="Poppins SemiBold" pitchFamily="2" charset="77"/>
              <a:cs typeface="Poppins SemiBold" pitchFamily="2" charset="77"/>
            </a:endParaRPr>
          </a:p>
          <a:p>
            <a:endParaRPr lang="fr-FR" dirty="0"/>
          </a:p>
        </p:txBody>
      </p:sp>
      <p:pic>
        <p:nvPicPr>
          <p:cNvPr id="3" name="Image 2" descr="Une image contenant texte&#10;&#10;Description générée automatiquement">
            <a:hlinkClick r:id="rId6"/>
            <a:extLst>
              <a:ext uri="{FF2B5EF4-FFF2-40B4-BE49-F238E27FC236}">
                <a16:creationId xmlns:a16="http://schemas.microsoft.com/office/drawing/2014/main" id="{407F4CE8-9643-3649-AC00-E06957982C9D}"/>
              </a:ext>
            </a:extLst>
          </p:cNvPr>
          <p:cNvPicPr>
            <a:picLocks noChangeAspect="1"/>
          </p:cNvPicPr>
          <p:nvPr/>
        </p:nvPicPr>
        <p:blipFill>
          <a:blip r:embed="rId7"/>
          <a:stretch>
            <a:fillRect/>
          </a:stretch>
        </p:blipFill>
        <p:spPr>
          <a:xfrm>
            <a:off x="1233407" y="758990"/>
            <a:ext cx="4750114" cy="2672919"/>
          </a:xfrm>
          <a:prstGeom prst="rect">
            <a:avLst/>
          </a:prstGeom>
        </p:spPr>
      </p:pic>
      <p:sp>
        <p:nvSpPr>
          <p:cNvPr id="6" name="ZoneTexte 5">
            <a:extLst>
              <a:ext uri="{FF2B5EF4-FFF2-40B4-BE49-F238E27FC236}">
                <a16:creationId xmlns:a16="http://schemas.microsoft.com/office/drawing/2014/main" id="{94A2CEC3-88DC-844C-84F8-78946082F189}"/>
              </a:ext>
            </a:extLst>
          </p:cNvPr>
          <p:cNvSpPr txBox="1"/>
          <p:nvPr/>
        </p:nvSpPr>
        <p:spPr>
          <a:xfrm>
            <a:off x="5584340" y="-1242936"/>
            <a:ext cx="5407703" cy="2862322"/>
          </a:xfrm>
          <a:prstGeom prst="rect">
            <a:avLst/>
          </a:prstGeom>
          <a:noFill/>
        </p:spPr>
        <p:txBody>
          <a:bodyPr wrap="square" rtlCol="0">
            <a:spAutoFit/>
          </a:bodyPr>
          <a:lstStyle/>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p:txBody>
      </p:sp>
      <p:pic>
        <p:nvPicPr>
          <p:cNvPr id="2" name="Image 1">
            <a:hlinkClick r:id="rId8"/>
            <a:extLst>
              <a:ext uri="{FF2B5EF4-FFF2-40B4-BE49-F238E27FC236}">
                <a16:creationId xmlns:a16="http://schemas.microsoft.com/office/drawing/2014/main" id="{32DAE241-7E7A-13A8-4003-55F642C8A481}"/>
              </a:ext>
            </a:extLst>
          </p:cNvPr>
          <p:cNvPicPr>
            <a:picLocks noChangeAspect="1"/>
          </p:cNvPicPr>
          <p:nvPr/>
        </p:nvPicPr>
        <p:blipFill>
          <a:blip r:embed="rId9" cstate="email">
            <a:alphaModFix amt="4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7950CA8-E5F7-288C-E18E-3258A9AC6EB1}"/>
              </a:ext>
            </a:extLst>
          </p:cNvPr>
          <p:cNvPicPr>
            <a:picLocks noChangeAspect="1"/>
          </p:cNvPicPr>
          <p:nvPr/>
        </p:nvPicPr>
        <p:blipFill>
          <a:blip r:embed="rId10"/>
          <a:stretch>
            <a:fillRect/>
          </a:stretch>
        </p:blipFill>
        <p:spPr>
          <a:xfrm>
            <a:off x="6751339" y="866168"/>
            <a:ext cx="4229100" cy="2717800"/>
          </a:xfrm>
          <a:prstGeom prst="rect">
            <a:avLst/>
          </a:prstGeom>
        </p:spPr>
      </p:pic>
    </p:spTree>
    <p:extLst>
      <p:ext uri="{BB962C8B-B14F-4D97-AF65-F5344CB8AC3E}">
        <p14:creationId xmlns:p14="http://schemas.microsoft.com/office/powerpoint/2010/main" val="4176161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81607" y="3007865"/>
            <a:ext cx="9030983" cy="1585049"/>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3200" dirty="0">
                <a:solidFill>
                  <a:srgbClr val="255851"/>
                </a:solidFill>
                <a:latin typeface="Poppins" panose="00000500000000000000" pitchFamily="2" charset="0"/>
                <a:cs typeface="Poppins" panose="00000500000000000000" pitchFamily="2" charset="0"/>
              </a:rPr>
              <a:t>Rapport des Président(e)s de commission </a:t>
            </a: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B3CAC215-7FF0-B355-73C8-2A3DC4F770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5761" y="188225"/>
            <a:ext cx="704526" cy="704526"/>
          </a:xfrm>
          <a:prstGeom prst="rect">
            <a:avLst/>
          </a:prstGeom>
        </p:spPr>
      </p:pic>
    </p:spTree>
    <p:extLst>
      <p:ext uri="{BB962C8B-B14F-4D97-AF65-F5344CB8AC3E}">
        <p14:creationId xmlns:p14="http://schemas.microsoft.com/office/powerpoint/2010/main" val="167405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841769-4A3F-1F4D-BCB7-C1A30F41DE58}"/>
              </a:ext>
            </a:extLst>
          </p:cNvPr>
          <p:cNvPicPr>
            <a:picLocks noChangeAspect="1"/>
          </p:cNvPicPr>
          <p:nvPr/>
        </p:nvPicPr>
        <p:blipFill>
          <a:blip r:embed="rId3">
            <a:alphaModFix amt="44000"/>
          </a:blip>
          <a:stretch>
            <a:fillRect/>
          </a:stretch>
        </p:blipFill>
        <p:spPr>
          <a:xfrm>
            <a:off x="0" y="0"/>
            <a:ext cx="12192000" cy="6858000"/>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8D6226CB-4204-944F-94D7-AB4EF440F062}"/>
              </a:ext>
            </a:extLst>
          </p:cNvPr>
          <p:cNvPicPr>
            <a:picLocks noChangeAspect="1"/>
          </p:cNvPicPr>
          <p:nvPr/>
        </p:nvPicPr>
        <p:blipFill rotWithShape="1">
          <a:blip r:embed="rId4"/>
          <a:srcRect t="-1" b="-4022"/>
          <a:stretch/>
        </p:blipFill>
        <p:spPr>
          <a:xfrm>
            <a:off x="1971408" y="1245020"/>
            <a:ext cx="8249183" cy="4367959"/>
          </a:xfrm>
          <a:prstGeom prst="rect">
            <a:avLst/>
          </a:prstGeom>
        </p:spPr>
      </p:pic>
      <p:pic>
        <p:nvPicPr>
          <p:cNvPr id="3" name="Image 2">
            <a:extLst>
              <a:ext uri="{FF2B5EF4-FFF2-40B4-BE49-F238E27FC236}">
                <a16:creationId xmlns:a16="http://schemas.microsoft.com/office/drawing/2014/main" id="{A6D31383-9997-0C59-F743-4996CAACAF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7" name="Ellipse 6">
            <a:extLst>
              <a:ext uri="{FF2B5EF4-FFF2-40B4-BE49-F238E27FC236}">
                <a16:creationId xmlns:a16="http://schemas.microsoft.com/office/drawing/2014/main" id="{0C3DF936-9F13-F7A9-4F3B-C1A2EC1F95FD}"/>
              </a:ext>
            </a:extLst>
          </p:cNvPr>
          <p:cNvSpPr/>
          <p:nvPr/>
        </p:nvSpPr>
        <p:spPr>
          <a:xfrm>
            <a:off x="9593705" y="569626"/>
            <a:ext cx="1514007" cy="359765"/>
          </a:xfrm>
          <a:prstGeom prst="ellipse">
            <a:avLst/>
          </a:prstGeom>
          <a:noFill/>
          <a:ln w="76200">
            <a:solidFill>
              <a:srgbClr val="DA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167518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5" y="750725"/>
            <a:ext cx="11357411" cy="6124754"/>
          </a:xfrm>
          <a:prstGeom prst="rect">
            <a:avLst/>
          </a:prstGeom>
          <a:noFill/>
        </p:spPr>
        <p:txBody>
          <a:bodyPr wrap="square">
            <a:spAutoFit/>
          </a:bodyPr>
          <a:lstStyle/>
          <a:p>
            <a:pPr>
              <a:buClr>
                <a:srgbClr val="8AAF63"/>
              </a:buClr>
            </a:pPr>
            <a:endParaRPr lang="fr-FR" sz="2400" b="1" cap="none" dirty="0">
              <a:latin typeface="Poppins"/>
            </a:endParaRP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Des prix 2023 qui reviennent à un niveau connu précédemment </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Disponibilité de la matière avec offre supérieure à la consommation</a:t>
            </a:r>
          </a:p>
          <a:p>
            <a:pPr>
              <a:buClr>
                <a:srgbClr val="8AAF63"/>
              </a:buClr>
            </a:pPr>
            <a:r>
              <a:rPr lang="fr-FR" sz="2400" i="1" dirty="0">
                <a:latin typeface="Poppins"/>
                <a:ea typeface="Cambria Math" panose="02040503050406030204" pitchFamily="18" charset="0"/>
              </a:rPr>
              <a:t>! Cas particulier du mélèze et des </a:t>
            </a:r>
            <a:r>
              <a:rPr lang="fr-FR" sz="2400" i="1" dirty="0" err="1">
                <a:latin typeface="Poppins"/>
                <a:ea typeface="Cambria Math" panose="02040503050406030204" pitchFamily="18" charset="0"/>
              </a:rPr>
              <a:t>cp</a:t>
            </a:r>
            <a:r>
              <a:rPr lang="fr-FR" sz="2400" i="1" dirty="0">
                <a:latin typeface="Poppins"/>
                <a:ea typeface="Cambria Math" panose="02040503050406030204" pitchFamily="18" charset="0"/>
              </a:rPr>
              <a:t> bouleaux </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Baisse de CA en lien avec l’évolution des cours des bois et l’activité neuve qui est en retrait</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La rénovation continue à tirer son épingle du jeu</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Les volumes consommés se maintiennent  avec des marchés dynamiques et d’autres plus en souffrance</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Restockage en début d’année et signes de confiance</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De nouvelles obligations pour nos entreprises : REP, RDUE…</a:t>
            </a:r>
          </a:p>
          <a:p>
            <a:endParaRPr lang="fr-FR" sz="800" dirty="0">
              <a:latin typeface="Poppins"/>
              <a:ea typeface="Cambria Math" panose="02040503050406030204" pitchFamily="18" charset="0"/>
            </a:endParaRPr>
          </a:p>
          <a:p>
            <a:r>
              <a:rPr lang="fr-FR" sz="2400" dirty="0">
                <a:latin typeface="Poppins"/>
                <a:ea typeface="Cambria Math" panose="02040503050406030204" pitchFamily="18" charset="0"/>
              </a:rPr>
              <a:t>Un matériau d’avenir et un réseau de négociants bois prêt à relever les défis de la neutralité carbone  </a:t>
            </a:r>
          </a:p>
          <a:p>
            <a:r>
              <a:rPr lang="fr-FR" sz="2400" dirty="0">
                <a:latin typeface="Poppins"/>
                <a:ea typeface="Cambria Math" panose="02040503050406030204" pitchFamily="18" charset="0"/>
              </a:rPr>
              <a:t> </a:t>
            </a:r>
          </a:p>
          <a:p>
            <a:pPr>
              <a:buClr>
                <a:srgbClr val="8AAF63"/>
              </a:buClr>
            </a:pPr>
            <a:endParaRPr lang="fr-FR" sz="2400" dirty="0">
              <a:latin typeface="Poppins"/>
              <a:ea typeface="Cambria Math" panose="02040503050406030204" pitchFamily="18" charset="0"/>
            </a:endParaRPr>
          </a:p>
          <a:p>
            <a:pPr>
              <a:buClr>
                <a:srgbClr val="8AAF63"/>
              </a:buClr>
            </a:pPr>
            <a:endParaRPr lang="fr-FR" sz="2400" b="1" dirty="0">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0904099" cy="646331"/>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distribution</a:t>
            </a:r>
          </a:p>
        </p:txBody>
      </p:sp>
    </p:spTree>
    <p:extLst>
      <p:ext uri="{BB962C8B-B14F-4D97-AF65-F5344CB8AC3E}">
        <p14:creationId xmlns:p14="http://schemas.microsoft.com/office/powerpoint/2010/main" val="3537032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843348" y="1166694"/>
            <a:ext cx="8698428" cy="1461939"/>
          </a:xfrm>
          <a:prstGeom prst="rect">
            <a:avLst/>
          </a:prstGeom>
          <a:noFill/>
        </p:spPr>
        <p:txBody>
          <a:bodyPr wrap="square" rtlCol="0">
            <a:spAutoFit/>
          </a:bodyPr>
          <a:lstStyle/>
          <a:p>
            <a:r>
              <a:rPr lang="fr-FR" sz="3200" dirty="0">
                <a:solidFill>
                  <a:srgbClr val="255851"/>
                </a:solidFill>
                <a:latin typeface="Poppins" panose="00000500000000000000" pitchFamily="2" charset="0"/>
                <a:cs typeface="Poppins" panose="00000500000000000000" pitchFamily="2" charset="0"/>
              </a:rPr>
              <a:t>La démarche UTILE PAR ESSENCE</a:t>
            </a:r>
          </a:p>
          <a:p>
            <a:r>
              <a:rPr lang="fr-FR" sz="2400" dirty="0">
                <a:solidFill>
                  <a:srgbClr val="000000"/>
                </a:solidFill>
                <a:latin typeface="Calibri" panose="020F0502020204030204" pitchFamily="34" charset="0"/>
              </a:rPr>
              <a:t>Maxime CHAUMET – Délégué général de France Bois Forêt</a:t>
            </a:r>
          </a:p>
          <a:p>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pic>
        <p:nvPicPr>
          <p:cNvPr id="5122" name="Picture 2" descr="Aucune description alternative pour cette image">
            <a:extLst>
              <a:ext uri="{FF2B5EF4-FFF2-40B4-BE49-F238E27FC236}">
                <a16:creationId xmlns:a16="http://schemas.microsoft.com/office/drawing/2014/main" id="{E65BD09C-2AB5-9DE5-C520-6F1C8713775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1956" y="3048294"/>
            <a:ext cx="1761768" cy="23621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AFD65EE-423C-ABEA-5AA0-4BEF80F0938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08276" y="2351256"/>
            <a:ext cx="3782744" cy="376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652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843348" y="1166694"/>
            <a:ext cx="8698428" cy="2446824"/>
          </a:xfrm>
          <a:prstGeom prst="rect">
            <a:avLst/>
          </a:prstGeom>
          <a:noFill/>
        </p:spPr>
        <p:txBody>
          <a:bodyPr wrap="square" rtlCol="0">
            <a:spAutoFit/>
          </a:bodyPr>
          <a:lstStyle/>
          <a:p>
            <a:r>
              <a:rPr lang="fr-FR" sz="3200" dirty="0">
                <a:solidFill>
                  <a:srgbClr val="255851"/>
                </a:solidFill>
                <a:latin typeface="Poppins" panose="00000500000000000000" pitchFamily="2" charset="0"/>
                <a:cs typeface="Poppins" panose="00000500000000000000" pitchFamily="2" charset="0"/>
              </a:rPr>
              <a:t>Les engagement RSE du Commerce du Bois et le RDUE</a:t>
            </a:r>
          </a:p>
          <a:p>
            <a:endParaRPr lang="fr-FR" sz="3200" dirty="0">
              <a:solidFill>
                <a:srgbClr val="255851"/>
              </a:solidFill>
              <a:latin typeface="Poppins" panose="00000500000000000000" pitchFamily="2" charset="0"/>
              <a:cs typeface="Poppins" panose="00000500000000000000" pitchFamily="2" charset="0"/>
            </a:endParaRPr>
          </a:p>
          <a:p>
            <a:r>
              <a:rPr lang="fr-FR" sz="2400" dirty="0">
                <a:solidFill>
                  <a:srgbClr val="000000"/>
                </a:solidFill>
                <a:latin typeface="Calibri" panose="020F0502020204030204" pitchFamily="34" charset="0"/>
              </a:rPr>
              <a:t>Alessandra NEGRI – Responsable marchés et RSE au LCB</a:t>
            </a: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spTree>
    <p:extLst>
      <p:ext uri="{BB962C8B-B14F-4D97-AF65-F5344CB8AC3E}">
        <p14:creationId xmlns:p14="http://schemas.microsoft.com/office/powerpoint/2010/main" val="3784255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0449" y="188225"/>
            <a:ext cx="737182" cy="737182"/>
          </a:xfrm>
          <a:prstGeom prst="rect">
            <a:avLst/>
          </a:prstGeom>
        </p:spPr>
      </p:pic>
      <p:sp>
        <p:nvSpPr>
          <p:cNvPr id="13" name="ZoneTexte 12">
            <a:extLst>
              <a:ext uri="{FF2B5EF4-FFF2-40B4-BE49-F238E27FC236}">
                <a16:creationId xmlns:a16="http://schemas.microsoft.com/office/drawing/2014/main" id="{8E12103C-1B1D-611C-02D7-98FC691CA5B4}"/>
              </a:ext>
            </a:extLst>
          </p:cNvPr>
          <p:cNvSpPr txBox="1"/>
          <p:nvPr/>
        </p:nvSpPr>
        <p:spPr>
          <a:xfrm>
            <a:off x="1768216" y="315498"/>
            <a:ext cx="8708243" cy="754053"/>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LCB</a:t>
            </a:r>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sp>
        <p:nvSpPr>
          <p:cNvPr id="18" name="ZoneTexte 17">
            <a:extLst>
              <a:ext uri="{FF2B5EF4-FFF2-40B4-BE49-F238E27FC236}">
                <a16:creationId xmlns:a16="http://schemas.microsoft.com/office/drawing/2014/main" id="{4FADB1A3-C171-629B-2C2A-347AE54D0993}"/>
              </a:ext>
            </a:extLst>
          </p:cNvPr>
          <p:cNvSpPr txBox="1"/>
          <p:nvPr/>
        </p:nvSpPr>
        <p:spPr>
          <a:xfrm>
            <a:off x="5304336" y="762479"/>
            <a:ext cx="7736750" cy="6309420"/>
          </a:xfrm>
          <a:prstGeom prst="rect">
            <a:avLst/>
          </a:prstGeom>
          <a:noFill/>
        </p:spPr>
        <p:txBody>
          <a:bodyPr wrap="square" rtlCol="0">
            <a:spAutoFit/>
          </a:bodyPr>
          <a:lstStyle/>
          <a:p>
            <a:r>
              <a:rPr lang="fr-FR" sz="1600" u="sng" dirty="0"/>
              <a:t>Objectif principal </a:t>
            </a:r>
          </a:p>
          <a:p>
            <a:r>
              <a:rPr lang="fr-FR" sz="1600" dirty="0"/>
              <a:t>Réaffirmer la valeur des produits bois </a:t>
            </a:r>
          </a:p>
          <a:p>
            <a:endParaRPr lang="fr-FR" sz="1600" dirty="0"/>
          </a:p>
          <a:p>
            <a:r>
              <a:rPr lang="fr-FR" sz="1600" u="sng" dirty="0"/>
              <a:t>Des engagements organisés en DEUX niveaux</a:t>
            </a:r>
          </a:p>
          <a:p>
            <a:pPr marL="285750" indent="-285750">
              <a:buFontTx/>
              <a:buChar char="-"/>
            </a:pPr>
            <a:r>
              <a:rPr lang="fr-FR" sz="1600" dirty="0"/>
              <a:t>Engagements essentiels</a:t>
            </a:r>
          </a:p>
          <a:p>
            <a:pPr marL="285750" indent="-285750">
              <a:buFontTx/>
              <a:buChar char="-"/>
            </a:pPr>
            <a:r>
              <a:rPr lang="fr-FR" sz="1600" dirty="0"/>
              <a:t>Engagements différenciants</a:t>
            </a:r>
          </a:p>
          <a:p>
            <a:pPr marL="285750" indent="-285750">
              <a:buFontTx/>
              <a:buChar char="-"/>
            </a:pPr>
            <a:endParaRPr lang="fr-FR" sz="1600" dirty="0"/>
          </a:p>
          <a:p>
            <a:r>
              <a:rPr lang="fr-FR" sz="1600" u="sng" dirty="0"/>
              <a:t>Sur 3 piliers fondamentaux </a:t>
            </a:r>
          </a:p>
          <a:p>
            <a:pPr marL="342900" indent="-342900">
              <a:buAutoNum type="arabicPeriod"/>
            </a:pPr>
            <a:r>
              <a:rPr lang="fr-FR" sz="1600" dirty="0"/>
              <a:t>L’achat responsable</a:t>
            </a:r>
          </a:p>
          <a:p>
            <a:pPr marL="342900" indent="-342900">
              <a:buAutoNum type="arabicPeriod"/>
            </a:pPr>
            <a:r>
              <a:rPr lang="fr-FR" sz="1600" dirty="0"/>
              <a:t>La vente responsable</a:t>
            </a:r>
          </a:p>
          <a:p>
            <a:pPr marL="342900" indent="-342900">
              <a:buAutoNum type="arabicPeriod"/>
            </a:pPr>
            <a:r>
              <a:rPr lang="fr-FR" sz="1600" dirty="0"/>
              <a:t>La conduite des opérations (calcul de l’empreinte carbone)</a:t>
            </a:r>
          </a:p>
          <a:p>
            <a:endParaRPr lang="fr-FR" sz="1600" dirty="0"/>
          </a:p>
          <a:p>
            <a:r>
              <a:rPr lang="fr-FR" sz="1600" u="sng" dirty="0"/>
              <a:t>Des engagements en accord avec les ODD des Nations-Unis</a:t>
            </a:r>
          </a:p>
          <a:p>
            <a:endParaRPr lang="fr-FR" sz="1600" u="sng" dirty="0"/>
          </a:p>
          <a:p>
            <a:endParaRPr lang="fr-FR" sz="1600" u="sng" dirty="0">
              <a:latin typeface="Calibri" panose="020F0502020204030204" pitchFamily="34" charset="0"/>
              <a:ea typeface="Calibri" panose="020F0502020204030204" pitchFamily="34" charset="0"/>
              <a:cs typeface="Times New Roman" panose="02020603050405020304" pitchFamily="18" charset="0"/>
            </a:endParaRPr>
          </a:p>
          <a:p>
            <a:endParaRPr lang="fr-FR" sz="1600" u="sng" dirty="0">
              <a:latin typeface="Calibri" panose="020F0502020204030204" pitchFamily="34" charset="0"/>
              <a:ea typeface="Calibri" panose="020F0502020204030204" pitchFamily="34" charset="0"/>
              <a:cs typeface="Times New Roman" panose="02020603050405020304" pitchFamily="18" charset="0"/>
            </a:endParaRPr>
          </a:p>
          <a:p>
            <a:endParaRPr lang="fr-FR" sz="1600" u="sng" dirty="0">
              <a:latin typeface="Calibri" panose="020F0502020204030204" pitchFamily="34" charset="0"/>
              <a:ea typeface="Calibri" panose="020F0502020204030204" pitchFamily="34" charset="0"/>
              <a:cs typeface="Times New Roman" panose="02020603050405020304" pitchFamily="18" charset="0"/>
            </a:endParaRPr>
          </a:p>
          <a:p>
            <a:r>
              <a:rPr lang="fr-FR" sz="1600" u="sng" dirty="0"/>
              <a:t>Les dates clés : </a:t>
            </a:r>
          </a:p>
          <a:p>
            <a:pPr marL="285750" indent="-285750">
              <a:buFont typeface="Arial" panose="020B0604020202020204" pitchFamily="34" charset="0"/>
              <a:buChar char="•"/>
            </a:pPr>
            <a:r>
              <a:rPr lang="fr-FR" sz="1600" dirty="0"/>
              <a:t>Mai 2021 : constitution du comité RSE pour révision de la charte</a:t>
            </a:r>
          </a:p>
          <a:p>
            <a:pPr marL="285750" indent="-285750">
              <a:buFont typeface="Arial" panose="020B0604020202020204" pitchFamily="34" charset="0"/>
              <a:buChar char="•"/>
            </a:pPr>
            <a:r>
              <a:rPr lang="fr-FR" sz="1600" dirty="0"/>
              <a:t>Novembre 2021 : présentation des enjeux de la charte aux PP externes</a:t>
            </a:r>
          </a:p>
          <a:p>
            <a:pPr marL="285750" indent="-285750">
              <a:buFont typeface="Arial" panose="020B0604020202020204" pitchFamily="34" charset="0"/>
              <a:buChar char="•"/>
            </a:pPr>
            <a:r>
              <a:rPr lang="fr-FR" sz="1600" dirty="0"/>
              <a:t>S2 2022 : présentation officielle</a:t>
            </a:r>
          </a:p>
          <a:p>
            <a:pPr marL="285750" indent="-285750">
              <a:buFont typeface="Arial" panose="020B0604020202020204" pitchFamily="34" charset="0"/>
              <a:buChar char="•"/>
            </a:pPr>
            <a:r>
              <a:rPr lang="fr-FR" sz="1600" dirty="0"/>
              <a:t>2023 : entrée en application de la Charte d’engagement LCB et audits tests</a:t>
            </a:r>
          </a:p>
          <a:p>
            <a:pPr marL="285750" indent="-285750">
              <a:buFont typeface="Arial" panose="020B0604020202020204" pitchFamily="34" charset="0"/>
              <a:buChar char="•"/>
            </a:pPr>
            <a:r>
              <a:rPr lang="fr-FR" sz="1600" dirty="0"/>
              <a:t>2024 : première année d’audit tierce partie </a:t>
            </a:r>
          </a:p>
          <a:p>
            <a:pPr marL="285750" indent="-285750">
              <a:buFont typeface="Arial" panose="020B0604020202020204" pitchFamily="34" charset="0"/>
              <a:buChar char="•"/>
            </a:pPr>
            <a:endParaRPr lang="fr-FR" u="sng" dirty="0"/>
          </a:p>
          <a:p>
            <a:endParaRPr lang="fr-FR" dirty="0"/>
          </a:p>
        </p:txBody>
      </p:sp>
      <p:pic>
        <p:nvPicPr>
          <p:cNvPr id="4" name="Image 3">
            <a:extLst>
              <a:ext uri="{FF2B5EF4-FFF2-40B4-BE49-F238E27FC236}">
                <a16:creationId xmlns:a16="http://schemas.microsoft.com/office/drawing/2014/main" id="{DA569C95-D80E-027C-8218-8C6035AC6F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7480" y="3781470"/>
            <a:ext cx="1067089" cy="1011741"/>
          </a:xfrm>
          <a:prstGeom prst="rect">
            <a:avLst/>
          </a:prstGeom>
        </p:spPr>
      </p:pic>
      <p:grpSp>
        <p:nvGrpSpPr>
          <p:cNvPr id="26" name="Groupe 25">
            <a:extLst>
              <a:ext uri="{FF2B5EF4-FFF2-40B4-BE49-F238E27FC236}">
                <a16:creationId xmlns:a16="http://schemas.microsoft.com/office/drawing/2014/main" id="{21747A49-EBA0-73F8-2729-F68864822181}"/>
              </a:ext>
            </a:extLst>
          </p:cNvPr>
          <p:cNvGrpSpPr/>
          <p:nvPr/>
        </p:nvGrpSpPr>
        <p:grpSpPr>
          <a:xfrm>
            <a:off x="6308054" y="4181718"/>
            <a:ext cx="2297124" cy="630809"/>
            <a:chOff x="6253727" y="2601592"/>
            <a:chExt cx="2297124" cy="630809"/>
          </a:xfrm>
        </p:grpSpPr>
        <p:pic>
          <p:nvPicPr>
            <p:cNvPr id="22" name="Image 21">
              <a:extLst>
                <a:ext uri="{FF2B5EF4-FFF2-40B4-BE49-F238E27FC236}">
                  <a16:creationId xmlns:a16="http://schemas.microsoft.com/office/drawing/2014/main" id="{0828431C-0DC8-8F32-49CB-0F73E80F33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55856" y="2601592"/>
              <a:ext cx="594995" cy="594995"/>
            </a:xfrm>
            <a:prstGeom prst="rect">
              <a:avLst/>
            </a:prstGeom>
          </p:spPr>
        </p:pic>
        <p:pic>
          <p:nvPicPr>
            <p:cNvPr id="24" name="Image 23">
              <a:extLst>
                <a:ext uri="{FF2B5EF4-FFF2-40B4-BE49-F238E27FC236}">
                  <a16:creationId xmlns:a16="http://schemas.microsoft.com/office/drawing/2014/main" id="{51C30F57-BA71-B34C-08C2-093909CC04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53727" y="2615816"/>
              <a:ext cx="616585" cy="616585"/>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185D204B-2370-3A05-A0A6-97C9096EB9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10189" y="2607295"/>
              <a:ext cx="605790" cy="605790"/>
            </a:xfrm>
            <a:prstGeom prst="rect">
              <a:avLst/>
            </a:prstGeom>
          </p:spPr>
        </p:pic>
      </p:grpSp>
      <p:pic>
        <p:nvPicPr>
          <p:cNvPr id="5" name="Image 4">
            <a:extLst>
              <a:ext uri="{FF2B5EF4-FFF2-40B4-BE49-F238E27FC236}">
                <a16:creationId xmlns:a16="http://schemas.microsoft.com/office/drawing/2014/main" id="{60EA6424-DFC9-B533-6AED-88A1444944F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24278" y="1069551"/>
            <a:ext cx="3524766" cy="4927828"/>
          </a:xfrm>
          <a:prstGeom prst="rect">
            <a:avLst/>
          </a:prstGeom>
          <a:scene3d>
            <a:camera prst="isometricOffAxis2Left"/>
            <a:lightRig rig="threePt" dir="t"/>
          </a:scene3d>
        </p:spPr>
      </p:pic>
    </p:spTree>
    <p:extLst>
      <p:ext uri="{BB962C8B-B14F-4D97-AF65-F5344CB8AC3E}">
        <p14:creationId xmlns:p14="http://schemas.microsoft.com/office/powerpoint/2010/main" val="1747530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fr-FR" sz="15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sp>
        <p:nvSpPr>
          <p:cNvPr id="13" name="ZoneTexte 12">
            <a:extLst>
              <a:ext uri="{FF2B5EF4-FFF2-40B4-BE49-F238E27FC236}">
                <a16:creationId xmlns:a16="http://schemas.microsoft.com/office/drawing/2014/main" id="{8E12103C-1B1D-611C-02D7-98FC691CA5B4}"/>
              </a:ext>
            </a:extLst>
          </p:cNvPr>
          <p:cNvSpPr txBox="1"/>
          <p:nvPr/>
        </p:nvSpPr>
        <p:spPr>
          <a:xfrm>
            <a:off x="1833532" y="315498"/>
            <a:ext cx="8708243" cy="14927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fr-FR" sz="28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La nouvelle charte RSE de LCB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dirty="0">
                <a:ln>
                  <a:noFill/>
                </a:ln>
                <a:solidFill>
                  <a:srgbClr val="A0988C">
                    <a:lumMod val="75000"/>
                  </a:srgbClr>
                </a:solidFill>
                <a:effectLst/>
                <a:uLnTx/>
                <a:uFillTx/>
                <a:latin typeface="Poppins" panose="00000500000000000000" pitchFamily="2" charset="0"/>
                <a:ea typeface="+mn-ea"/>
                <a:cs typeface="Poppins" panose="00000500000000000000" pitchFamily="2" charset="0"/>
              </a:rPr>
              <a:t>Les 3 piliers de la charte basés sur des indicateurs mesurables et bornés dans le temps </a:t>
            </a:r>
            <a:endParaRPr kumimoji="0" lang="fr-FR" sz="1600" b="1" i="1" u="none" strike="noStrike" kern="1200" cap="none" spc="0" normalizeH="0" baseline="0" noProof="0" dirty="0">
              <a:ln>
                <a:noFill/>
              </a:ln>
              <a:solidFill>
                <a:srgbClr val="A0988C">
                  <a:lumMod val="75000"/>
                </a:srgbClr>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fr-FR" sz="15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pic>
        <p:nvPicPr>
          <p:cNvPr id="6" name="Image 5">
            <a:extLst>
              <a:ext uri="{FF2B5EF4-FFF2-40B4-BE49-F238E27FC236}">
                <a16:creationId xmlns:a16="http://schemas.microsoft.com/office/drawing/2014/main" id="{A33F3693-9F40-4AD6-7716-00F9B7A6BA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935" y="1599370"/>
            <a:ext cx="3264210" cy="4686914"/>
          </a:xfrm>
          <a:prstGeom prst="rect">
            <a:avLst/>
          </a:prstGeom>
        </p:spPr>
      </p:pic>
      <p:pic>
        <p:nvPicPr>
          <p:cNvPr id="9" name="Image 8">
            <a:extLst>
              <a:ext uri="{FF2B5EF4-FFF2-40B4-BE49-F238E27FC236}">
                <a16:creationId xmlns:a16="http://schemas.microsoft.com/office/drawing/2014/main" id="{7D774C0A-41BA-1992-A070-AC3174364B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8766" y="1656790"/>
            <a:ext cx="3190522" cy="4620350"/>
          </a:xfrm>
          <a:prstGeom prst="rect">
            <a:avLst/>
          </a:prstGeom>
        </p:spPr>
      </p:pic>
      <p:pic>
        <p:nvPicPr>
          <p:cNvPr id="11" name="Image 10">
            <a:extLst>
              <a:ext uri="{FF2B5EF4-FFF2-40B4-BE49-F238E27FC236}">
                <a16:creationId xmlns:a16="http://schemas.microsoft.com/office/drawing/2014/main" id="{B4E2AAAA-0D7A-4302-BB97-DDD7B58FE4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49231" y="1636157"/>
            <a:ext cx="3156239" cy="4620350"/>
          </a:xfrm>
          <a:prstGeom prst="rect">
            <a:avLst/>
          </a:prstGeom>
        </p:spPr>
      </p:pic>
    </p:spTree>
    <p:extLst>
      <p:ext uri="{BB962C8B-B14F-4D97-AF65-F5344CB8AC3E}">
        <p14:creationId xmlns:p14="http://schemas.microsoft.com/office/powerpoint/2010/main" val="154347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sp>
        <p:nvSpPr>
          <p:cNvPr id="13" name="ZoneTexte 12">
            <a:extLst>
              <a:ext uri="{FF2B5EF4-FFF2-40B4-BE49-F238E27FC236}">
                <a16:creationId xmlns:a16="http://schemas.microsoft.com/office/drawing/2014/main" id="{8E12103C-1B1D-611C-02D7-98FC691CA5B4}"/>
              </a:ext>
            </a:extLst>
          </p:cNvPr>
          <p:cNvSpPr txBox="1"/>
          <p:nvPr/>
        </p:nvSpPr>
        <p:spPr>
          <a:xfrm>
            <a:off x="717429" y="277551"/>
            <a:ext cx="8708243" cy="1123384"/>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de LCB</a:t>
            </a:r>
          </a:p>
          <a:p>
            <a:r>
              <a:rPr lang="fr-FR" sz="2400" b="1" i="1" u="none" strike="noStrike" baseline="0" dirty="0">
                <a:solidFill>
                  <a:schemeClr val="accent6">
                    <a:lumMod val="75000"/>
                  </a:schemeClr>
                </a:solidFill>
                <a:latin typeface="Poppins" panose="00000500000000000000" pitchFamily="2" charset="0"/>
                <a:cs typeface="Poppins" panose="00000500000000000000" pitchFamily="2" charset="0"/>
              </a:rPr>
              <a:t>Objectif : lier tous </a:t>
            </a:r>
            <a:r>
              <a:rPr lang="fr-FR" sz="2400" b="1" i="1" dirty="0">
                <a:solidFill>
                  <a:schemeClr val="accent6">
                    <a:lumMod val="75000"/>
                  </a:schemeClr>
                </a:solidFill>
                <a:latin typeface="Poppins" panose="00000500000000000000" pitchFamily="2" charset="0"/>
                <a:cs typeface="Poppins" panose="00000500000000000000" pitchFamily="2" charset="0"/>
              </a:rPr>
              <a:t>les outils entre eux </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19" name="Image 18">
            <a:extLst>
              <a:ext uri="{FF2B5EF4-FFF2-40B4-BE49-F238E27FC236}">
                <a16:creationId xmlns:a16="http://schemas.microsoft.com/office/drawing/2014/main" id="{DBE7DA93-69E9-8B77-2003-AD427ED2A6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9988" y="1539310"/>
            <a:ext cx="3765005" cy="3748289"/>
          </a:xfrm>
          <a:prstGeom prst="rect">
            <a:avLst/>
          </a:prstGeom>
          <a:scene3d>
            <a:camera prst="perspectiveContrastingLeftFacing"/>
            <a:lightRig rig="threePt" dir="t"/>
          </a:scene3d>
        </p:spPr>
      </p:pic>
      <p:pic>
        <p:nvPicPr>
          <p:cNvPr id="4" name="Image 3">
            <a:extLst>
              <a:ext uri="{FF2B5EF4-FFF2-40B4-BE49-F238E27FC236}">
                <a16:creationId xmlns:a16="http://schemas.microsoft.com/office/drawing/2014/main" id="{1DED02C3-27A0-30A2-4B89-D17ADBEBDD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14993" y="1636157"/>
            <a:ext cx="3217598" cy="3864639"/>
          </a:xfrm>
          <a:prstGeom prst="rect">
            <a:avLst/>
          </a:prstGeom>
          <a:scene3d>
            <a:camera prst="perspectiveContrastingLeftFacing"/>
            <a:lightRig rig="threePt" dir="t"/>
          </a:scene3d>
        </p:spPr>
      </p:pic>
      <p:pic>
        <p:nvPicPr>
          <p:cNvPr id="22" name="Image 21">
            <a:extLst>
              <a:ext uri="{FF2B5EF4-FFF2-40B4-BE49-F238E27FC236}">
                <a16:creationId xmlns:a16="http://schemas.microsoft.com/office/drawing/2014/main" id="{06AC7F70-E2AE-A0F3-1136-85AA94A665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0167" y="2021860"/>
            <a:ext cx="4064286" cy="3243714"/>
          </a:xfrm>
          <a:prstGeom prst="rect">
            <a:avLst/>
          </a:prstGeom>
          <a:scene3d>
            <a:camera prst="perspectiveContrastingLeftFacing"/>
            <a:lightRig rig="threePt" dir="t"/>
          </a:scene3d>
        </p:spPr>
      </p:pic>
      <p:pic>
        <p:nvPicPr>
          <p:cNvPr id="15" name="Graphique 14" descr="Nœud de corde contour">
            <a:extLst>
              <a:ext uri="{FF2B5EF4-FFF2-40B4-BE49-F238E27FC236}">
                <a16:creationId xmlns:a16="http://schemas.microsoft.com/office/drawing/2014/main" id="{180066C9-D5E4-E4B8-121A-04815FFFA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92913" y="1636157"/>
            <a:ext cx="914400" cy="914400"/>
          </a:xfrm>
          <a:prstGeom prst="rect">
            <a:avLst/>
          </a:prstGeom>
        </p:spPr>
      </p:pic>
      <p:pic>
        <p:nvPicPr>
          <p:cNvPr id="25" name="Graphique 24" descr="Nœud de corde contour">
            <a:extLst>
              <a:ext uri="{FF2B5EF4-FFF2-40B4-BE49-F238E27FC236}">
                <a16:creationId xmlns:a16="http://schemas.microsoft.com/office/drawing/2014/main" id="{1765628C-E2B6-92F4-E42D-5BB6C117F7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15896" y="1911214"/>
            <a:ext cx="914400" cy="914400"/>
          </a:xfrm>
          <a:prstGeom prst="rect">
            <a:avLst/>
          </a:prstGeom>
        </p:spPr>
      </p:pic>
      <p:pic>
        <p:nvPicPr>
          <p:cNvPr id="5" name="Image 4">
            <a:extLst>
              <a:ext uri="{FF2B5EF4-FFF2-40B4-BE49-F238E27FC236}">
                <a16:creationId xmlns:a16="http://schemas.microsoft.com/office/drawing/2014/main" id="{616910B3-C0B5-565D-2415-A5BFA601CFF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9597" y="2963333"/>
            <a:ext cx="3912486" cy="3063430"/>
          </a:xfrm>
          <a:prstGeom prst="rect">
            <a:avLst/>
          </a:prstGeom>
          <a:scene3d>
            <a:camera prst="perspectiveContrastingLeftFacing"/>
            <a:lightRig rig="threePt" dir="t"/>
          </a:scene3d>
        </p:spPr>
      </p:pic>
      <p:sp>
        <p:nvSpPr>
          <p:cNvPr id="6" name="Ellipse 5">
            <a:extLst>
              <a:ext uri="{FF2B5EF4-FFF2-40B4-BE49-F238E27FC236}">
                <a16:creationId xmlns:a16="http://schemas.microsoft.com/office/drawing/2014/main" id="{F94F550D-9200-96DA-D9E7-AD0547E6A02A}"/>
              </a:ext>
            </a:extLst>
          </p:cNvPr>
          <p:cNvSpPr/>
          <p:nvPr/>
        </p:nvSpPr>
        <p:spPr>
          <a:xfrm>
            <a:off x="212882" y="1234440"/>
            <a:ext cx="4320471" cy="5531486"/>
          </a:xfrm>
          <a:prstGeom prst="ellipse">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spTree>
    <p:extLst>
      <p:ext uri="{BB962C8B-B14F-4D97-AF65-F5344CB8AC3E}">
        <p14:creationId xmlns:p14="http://schemas.microsoft.com/office/powerpoint/2010/main" val="3809395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sp>
        <p:nvSpPr>
          <p:cNvPr id="13" name="ZoneTexte 12">
            <a:extLst>
              <a:ext uri="{FF2B5EF4-FFF2-40B4-BE49-F238E27FC236}">
                <a16:creationId xmlns:a16="http://schemas.microsoft.com/office/drawing/2014/main" id="{8E12103C-1B1D-611C-02D7-98FC691CA5B4}"/>
              </a:ext>
            </a:extLst>
          </p:cNvPr>
          <p:cNvSpPr txBox="1"/>
          <p:nvPr/>
        </p:nvSpPr>
        <p:spPr>
          <a:xfrm>
            <a:off x="527969" y="334748"/>
            <a:ext cx="8708243" cy="1492716"/>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Communication : mise en ligne du kit de communication </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2" name="Image 1">
            <a:extLst>
              <a:ext uri="{FF2B5EF4-FFF2-40B4-BE49-F238E27FC236}">
                <a16:creationId xmlns:a16="http://schemas.microsoft.com/office/drawing/2014/main" id="{9211E12B-768C-9302-F81C-7327EEB6C0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1788" y="1636157"/>
            <a:ext cx="8631936" cy="4239118"/>
          </a:xfrm>
          <a:prstGeom prst="rect">
            <a:avLst/>
          </a:prstGeom>
        </p:spPr>
      </p:pic>
      <p:sp>
        <p:nvSpPr>
          <p:cNvPr id="4" name="Explosion : 8 points 3">
            <a:extLst>
              <a:ext uri="{FF2B5EF4-FFF2-40B4-BE49-F238E27FC236}">
                <a16:creationId xmlns:a16="http://schemas.microsoft.com/office/drawing/2014/main" id="{DAF61F97-3A2F-9A32-4FC8-D4574B7F7F7E}"/>
              </a:ext>
            </a:extLst>
          </p:cNvPr>
          <p:cNvSpPr/>
          <p:nvPr/>
        </p:nvSpPr>
        <p:spPr>
          <a:xfrm>
            <a:off x="9958243" y="1326246"/>
            <a:ext cx="2130552" cy="1492716"/>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hlinkClick r:id="rId6"/>
              </a:rPr>
              <a:t>Cliquez ici</a:t>
            </a:r>
            <a:endParaRPr lang="fr-FR" dirty="0"/>
          </a:p>
        </p:txBody>
      </p:sp>
    </p:spTree>
    <p:extLst>
      <p:ext uri="{BB962C8B-B14F-4D97-AF65-F5344CB8AC3E}">
        <p14:creationId xmlns:p14="http://schemas.microsoft.com/office/powerpoint/2010/main" val="225242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sp>
        <p:nvSpPr>
          <p:cNvPr id="13" name="ZoneTexte 12">
            <a:extLst>
              <a:ext uri="{FF2B5EF4-FFF2-40B4-BE49-F238E27FC236}">
                <a16:creationId xmlns:a16="http://schemas.microsoft.com/office/drawing/2014/main" id="{8E12103C-1B1D-611C-02D7-98FC691CA5B4}"/>
              </a:ext>
            </a:extLst>
          </p:cNvPr>
          <p:cNvSpPr txBox="1"/>
          <p:nvPr/>
        </p:nvSpPr>
        <p:spPr>
          <a:xfrm>
            <a:off x="542326" y="335689"/>
            <a:ext cx="8708243" cy="1492716"/>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Communication : mise en ligne du kit de communication </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6" name="Image 5">
            <a:extLst>
              <a:ext uri="{FF2B5EF4-FFF2-40B4-BE49-F238E27FC236}">
                <a16:creationId xmlns:a16="http://schemas.microsoft.com/office/drawing/2014/main" id="{4F66EDF0-A93F-C115-1153-47B34C3192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532" y="2721913"/>
            <a:ext cx="2019771" cy="3031656"/>
          </a:xfrm>
          <a:prstGeom prst="rect">
            <a:avLst/>
          </a:prstGeom>
        </p:spPr>
      </p:pic>
      <p:pic>
        <p:nvPicPr>
          <p:cNvPr id="9" name="Image 8">
            <a:extLst>
              <a:ext uri="{FF2B5EF4-FFF2-40B4-BE49-F238E27FC236}">
                <a16:creationId xmlns:a16="http://schemas.microsoft.com/office/drawing/2014/main" id="{F46DB65A-C343-71FE-CE6C-30213BBDA8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3693" y="1808214"/>
            <a:ext cx="1850346" cy="4315576"/>
          </a:xfrm>
          <a:prstGeom prst="rect">
            <a:avLst/>
          </a:prstGeom>
        </p:spPr>
      </p:pic>
      <p:pic>
        <p:nvPicPr>
          <p:cNvPr id="11" name="Image 10">
            <a:extLst>
              <a:ext uri="{FF2B5EF4-FFF2-40B4-BE49-F238E27FC236}">
                <a16:creationId xmlns:a16="http://schemas.microsoft.com/office/drawing/2014/main" id="{063EF023-BC00-3B44-5856-B3B39FF7EB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83099" y="2721913"/>
            <a:ext cx="2738431" cy="2815209"/>
          </a:xfrm>
          <a:prstGeom prst="rect">
            <a:avLst/>
          </a:prstGeom>
        </p:spPr>
      </p:pic>
      <p:pic>
        <p:nvPicPr>
          <p:cNvPr id="17" name="Image 16">
            <a:extLst>
              <a:ext uri="{FF2B5EF4-FFF2-40B4-BE49-F238E27FC236}">
                <a16:creationId xmlns:a16="http://schemas.microsoft.com/office/drawing/2014/main" id="{A265AB65-3B3C-8D6F-D44F-D5B29F4E824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490" y="1636157"/>
            <a:ext cx="2499247" cy="2495489"/>
          </a:xfrm>
          <a:prstGeom prst="rect">
            <a:avLst/>
          </a:prstGeom>
        </p:spPr>
      </p:pic>
      <p:pic>
        <p:nvPicPr>
          <p:cNvPr id="20" name="Image 19">
            <a:extLst>
              <a:ext uri="{FF2B5EF4-FFF2-40B4-BE49-F238E27FC236}">
                <a16:creationId xmlns:a16="http://schemas.microsoft.com/office/drawing/2014/main" id="{EF06EBDC-B3B9-FA6F-0646-98A9F63A6E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33532" y="3513369"/>
            <a:ext cx="1842650" cy="2610421"/>
          </a:xfrm>
          <a:prstGeom prst="rect">
            <a:avLst/>
          </a:prstGeom>
        </p:spPr>
      </p:pic>
    </p:spTree>
    <p:extLst>
      <p:ext uri="{BB962C8B-B14F-4D97-AF65-F5344CB8AC3E}">
        <p14:creationId xmlns:p14="http://schemas.microsoft.com/office/powerpoint/2010/main" val="3095036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sp>
        <p:nvSpPr>
          <p:cNvPr id="13" name="ZoneTexte 12">
            <a:extLst>
              <a:ext uri="{FF2B5EF4-FFF2-40B4-BE49-F238E27FC236}">
                <a16:creationId xmlns:a16="http://schemas.microsoft.com/office/drawing/2014/main" id="{8E12103C-1B1D-611C-02D7-98FC691CA5B4}"/>
              </a:ext>
            </a:extLst>
          </p:cNvPr>
          <p:cNvSpPr txBox="1"/>
          <p:nvPr/>
        </p:nvSpPr>
        <p:spPr>
          <a:xfrm>
            <a:off x="1223928" y="315498"/>
            <a:ext cx="8708243" cy="892552"/>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RDUE : mise en conformité </a:t>
            </a:r>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sp>
        <p:nvSpPr>
          <p:cNvPr id="2" name="ZoneTexte 1">
            <a:extLst>
              <a:ext uri="{FF2B5EF4-FFF2-40B4-BE49-F238E27FC236}">
                <a16:creationId xmlns:a16="http://schemas.microsoft.com/office/drawing/2014/main" id="{5E0CC97C-F0E5-053E-20C3-DD4607188550}"/>
              </a:ext>
            </a:extLst>
          </p:cNvPr>
          <p:cNvSpPr txBox="1"/>
          <p:nvPr/>
        </p:nvSpPr>
        <p:spPr>
          <a:xfrm>
            <a:off x="1329770" y="1470754"/>
            <a:ext cx="9532460" cy="707886"/>
          </a:xfrm>
          <a:prstGeom prst="rect">
            <a:avLst/>
          </a:prstGeom>
          <a:noFill/>
        </p:spPr>
        <p:txBody>
          <a:bodyPr wrap="square" rtlCol="0">
            <a:spAutoFit/>
          </a:bodyPr>
          <a:lstStyle/>
          <a:p>
            <a:r>
              <a:rPr lang="fr-FR" sz="2000" dirty="0">
                <a:latin typeface="Poppins" panose="00000500000000000000" pitchFamily="2" charset="0"/>
                <a:cs typeface="Poppins" panose="00000500000000000000" pitchFamily="2" charset="0"/>
              </a:rPr>
              <a:t>Calendrier de mise en œuvre du Règlement Déforestation et Dégradation des forêts (RDUE)</a:t>
            </a:r>
          </a:p>
        </p:txBody>
      </p:sp>
      <p:pic>
        <p:nvPicPr>
          <p:cNvPr id="9" name="Image 8">
            <a:extLst>
              <a:ext uri="{FF2B5EF4-FFF2-40B4-BE49-F238E27FC236}">
                <a16:creationId xmlns:a16="http://schemas.microsoft.com/office/drawing/2014/main" id="{95437637-76EC-3A02-A2E1-C77D25620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8608" y="2433915"/>
            <a:ext cx="7405116" cy="2418337"/>
          </a:xfrm>
          <a:prstGeom prst="rect">
            <a:avLst/>
          </a:prstGeom>
        </p:spPr>
      </p:pic>
      <p:sp>
        <p:nvSpPr>
          <p:cNvPr id="11" name="ZoneTexte 10">
            <a:extLst>
              <a:ext uri="{FF2B5EF4-FFF2-40B4-BE49-F238E27FC236}">
                <a16:creationId xmlns:a16="http://schemas.microsoft.com/office/drawing/2014/main" id="{919C35B1-2371-F191-0239-8C620078A5DB}"/>
              </a:ext>
            </a:extLst>
          </p:cNvPr>
          <p:cNvSpPr txBox="1"/>
          <p:nvPr/>
        </p:nvSpPr>
        <p:spPr>
          <a:xfrm>
            <a:off x="187669" y="5500508"/>
            <a:ext cx="8279892" cy="369332"/>
          </a:xfrm>
          <a:prstGeom prst="rect">
            <a:avLst/>
          </a:prstGeom>
          <a:noFill/>
        </p:spPr>
        <p:txBody>
          <a:bodyPr wrap="square">
            <a:spAutoFit/>
          </a:bodyPr>
          <a:lstStyle/>
          <a:p>
            <a:r>
              <a:rPr lang="fr-FR" dirty="0">
                <a:hlinkClick r:id="rId5"/>
              </a:rPr>
              <a:t>Télécharger la brochure </a:t>
            </a:r>
            <a:endParaRPr lang="fr-FR" dirty="0"/>
          </a:p>
        </p:txBody>
      </p:sp>
      <p:pic>
        <p:nvPicPr>
          <p:cNvPr id="12" name="Image 11">
            <a:hlinkClick r:id="rId5"/>
            <a:extLst>
              <a:ext uri="{FF2B5EF4-FFF2-40B4-BE49-F238E27FC236}">
                <a16:creationId xmlns:a16="http://schemas.microsoft.com/office/drawing/2014/main" id="{2B745895-8F18-0115-8FE7-62F5EFA463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6274" y="3643083"/>
            <a:ext cx="1194916" cy="1691568"/>
          </a:xfrm>
          <a:prstGeom prst="rect">
            <a:avLst/>
          </a:prstGeom>
        </p:spPr>
      </p:pic>
    </p:spTree>
    <p:extLst>
      <p:ext uri="{BB962C8B-B14F-4D97-AF65-F5344CB8AC3E}">
        <p14:creationId xmlns:p14="http://schemas.microsoft.com/office/powerpoint/2010/main" val="3942309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506743" y="1548826"/>
            <a:ext cx="5321016" cy="1092607"/>
          </a:xfrm>
          <a:prstGeom prst="rect">
            <a:avLst/>
          </a:prstGeom>
          <a:noFill/>
        </p:spPr>
        <p:txBody>
          <a:bodyPr wrap="square" rtlCol="0">
            <a:spAutoFit/>
          </a:bodyPr>
          <a:lstStyle/>
          <a:p>
            <a:pPr algn="l"/>
            <a:r>
              <a:rPr lang="fr-FR" sz="3200" dirty="0">
                <a:solidFill>
                  <a:srgbClr val="255851"/>
                </a:solidFill>
                <a:latin typeface="Poppins" panose="00000500000000000000" pitchFamily="2" charset="0"/>
                <a:cs typeface="Poppins" panose="00000500000000000000" pitchFamily="2" charset="0"/>
              </a:rPr>
              <a:t>Armel CHAUMONT </a:t>
            </a:r>
          </a:p>
          <a:p>
            <a:r>
              <a:rPr lang="fr-FR" sz="1800" b="0" i="0" u="none" strike="noStrike" baseline="0" dirty="0">
                <a:solidFill>
                  <a:srgbClr val="000000"/>
                </a:solidFill>
                <a:latin typeface="Calibri" panose="020F0502020204030204" pitchFamily="34" charset="0"/>
              </a:rPr>
              <a:t>RESINEUX </a:t>
            </a: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CA591617-2FA3-58D6-9ECD-93985702C1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7655" y="188224"/>
            <a:ext cx="715289" cy="715289"/>
          </a:xfrm>
          <a:prstGeom prst="rect">
            <a:avLst/>
          </a:prstGeom>
        </p:spPr>
      </p:pic>
      <p:pic>
        <p:nvPicPr>
          <p:cNvPr id="4" name="Image 3" descr="Une image contenant conifère, arbre, plante, extérieur&#10;&#10;Description générée automatiquement">
            <a:extLst>
              <a:ext uri="{FF2B5EF4-FFF2-40B4-BE49-F238E27FC236}">
                <a16:creationId xmlns:a16="http://schemas.microsoft.com/office/drawing/2014/main" id="{8E0E40E9-45D5-B9FF-353B-81CF22347F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7080" y="2603752"/>
            <a:ext cx="4722857" cy="3145422"/>
          </a:xfrm>
          <a:custGeom>
            <a:avLst/>
            <a:gdLst>
              <a:gd name="connsiteX0" fmla="*/ 0 w 4722857"/>
              <a:gd name="connsiteY0" fmla="*/ 0 h 3145422"/>
              <a:gd name="connsiteX1" fmla="*/ 580237 w 4722857"/>
              <a:gd name="connsiteY1" fmla="*/ 0 h 3145422"/>
              <a:gd name="connsiteX2" fmla="*/ 1254931 w 4722857"/>
              <a:gd name="connsiteY2" fmla="*/ 0 h 3145422"/>
              <a:gd name="connsiteX3" fmla="*/ 1976853 w 4722857"/>
              <a:gd name="connsiteY3" fmla="*/ 0 h 3145422"/>
              <a:gd name="connsiteX4" fmla="*/ 2557090 w 4722857"/>
              <a:gd name="connsiteY4" fmla="*/ 0 h 3145422"/>
              <a:gd name="connsiteX5" fmla="*/ 3279012 w 4722857"/>
              <a:gd name="connsiteY5" fmla="*/ 0 h 3145422"/>
              <a:gd name="connsiteX6" fmla="*/ 3859249 w 4722857"/>
              <a:gd name="connsiteY6" fmla="*/ 0 h 3145422"/>
              <a:gd name="connsiteX7" fmla="*/ 4722857 w 4722857"/>
              <a:gd name="connsiteY7" fmla="*/ 0 h 3145422"/>
              <a:gd name="connsiteX8" fmla="*/ 4722857 w 4722857"/>
              <a:gd name="connsiteY8" fmla="*/ 691993 h 3145422"/>
              <a:gd name="connsiteX9" fmla="*/ 4722857 w 4722857"/>
              <a:gd name="connsiteY9" fmla="*/ 1226715 h 3145422"/>
              <a:gd name="connsiteX10" fmla="*/ 4722857 w 4722857"/>
              <a:gd name="connsiteY10" fmla="*/ 1918707 h 3145422"/>
              <a:gd name="connsiteX11" fmla="*/ 4722857 w 4722857"/>
              <a:gd name="connsiteY11" fmla="*/ 2579246 h 3145422"/>
              <a:gd name="connsiteX12" fmla="*/ 4722857 w 4722857"/>
              <a:gd name="connsiteY12" fmla="*/ 3145422 h 3145422"/>
              <a:gd name="connsiteX13" fmla="*/ 3953706 w 4722857"/>
              <a:gd name="connsiteY13" fmla="*/ 3145422 h 3145422"/>
              <a:gd name="connsiteX14" fmla="*/ 3231784 w 4722857"/>
              <a:gd name="connsiteY14" fmla="*/ 3145422 h 3145422"/>
              <a:gd name="connsiteX15" fmla="*/ 2462633 w 4722857"/>
              <a:gd name="connsiteY15" fmla="*/ 3145422 h 3145422"/>
              <a:gd name="connsiteX16" fmla="*/ 1882396 w 4722857"/>
              <a:gd name="connsiteY16" fmla="*/ 3145422 h 3145422"/>
              <a:gd name="connsiteX17" fmla="*/ 1254931 w 4722857"/>
              <a:gd name="connsiteY17" fmla="*/ 3145422 h 3145422"/>
              <a:gd name="connsiteX18" fmla="*/ 0 w 4722857"/>
              <a:gd name="connsiteY18" fmla="*/ 3145422 h 3145422"/>
              <a:gd name="connsiteX19" fmla="*/ 0 w 4722857"/>
              <a:gd name="connsiteY19" fmla="*/ 2516338 h 3145422"/>
              <a:gd name="connsiteX20" fmla="*/ 0 w 4722857"/>
              <a:gd name="connsiteY20" fmla="*/ 1981616 h 3145422"/>
              <a:gd name="connsiteX21" fmla="*/ 0 w 4722857"/>
              <a:gd name="connsiteY21" fmla="*/ 1383986 h 3145422"/>
              <a:gd name="connsiteX22" fmla="*/ 0 w 4722857"/>
              <a:gd name="connsiteY22" fmla="*/ 723447 h 3145422"/>
              <a:gd name="connsiteX23" fmla="*/ 0 w 4722857"/>
              <a:gd name="connsiteY23" fmla="*/ 0 h 3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22857" h="3145422" fill="none" extrusionOk="0">
                <a:moveTo>
                  <a:pt x="0" y="0"/>
                </a:moveTo>
                <a:cubicBezTo>
                  <a:pt x="187410" y="23103"/>
                  <a:pt x="341167" y="2480"/>
                  <a:pt x="580237" y="0"/>
                </a:cubicBezTo>
                <a:cubicBezTo>
                  <a:pt x="819307" y="-2480"/>
                  <a:pt x="1107332" y="-32739"/>
                  <a:pt x="1254931" y="0"/>
                </a:cubicBezTo>
                <a:cubicBezTo>
                  <a:pt x="1402530" y="32739"/>
                  <a:pt x="1831069" y="-26448"/>
                  <a:pt x="1976853" y="0"/>
                </a:cubicBezTo>
                <a:cubicBezTo>
                  <a:pt x="2122637" y="26448"/>
                  <a:pt x="2398437" y="-12490"/>
                  <a:pt x="2557090" y="0"/>
                </a:cubicBezTo>
                <a:cubicBezTo>
                  <a:pt x="2715743" y="12490"/>
                  <a:pt x="2951975" y="-31830"/>
                  <a:pt x="3279012" y="0"/>
                </a:cubicBezTo>
                <a:cubicBezTo>
                  <a:pt x="3606049" y="31830"/>
                  <a:pt x="3688772" y="27984"/>
                  <a:pt x="3859249" y="0"/>
                </a:cubicBezTo>
                <a:cubicBezTo>
                  <a:pt x="4029726" y="-27984"/>
                  <a:pt x="4493073" y="-27612"/>
                  <a:pt x="4722857" y="0"/>
                </a:cubicBezTo>
                <a:cubicBezTo>
                  <a:pt x="4728503" y="227759"/>
                  <a:pt x="4701993" y="528660"/>
                  <a:pt x="4722857" y="691993"/>
                </a:cubicBezTo>
                <a:cubicBezTo>
                  <a:pt x="4743721" y="855326"/>
                  <a:pt x="4717614" y="1070927"/>
                  <a:pt x="4722857" y="1226715"/>
                </a:cubicBezTo>
                <a:cubicBezTo>
                  <a:pt x="4728100" y="1382503"/>
                  <a:pt x="4752827" y="1582270"/>
                  <a:pt x="4722857" y="1918707"/>
                </a:cubicBezTo>
                <a:cubicBezTo>
                  <a:pt x="4692887" y="2255144"/>
                  <a:pt x="4732819" y="2359446"/>
                  <a:pt x="4722857" y="2579246"/>
                </a:cubicBezTo>
                <a:cubicBezTo>
                  <a:pt x="4712895" y="2799046"/>
                  <a:pt x="4742451" y="2964823"/>
                  <a:pt x="4722857" y="3145422"/>
                </a:cubicBezTo>
                <a:cubicBezTo>
                  <a:pt x="4455661" y="3137799"/>
                  <a:pt x="4172445" y="3118093"/>
                  <a:pt x="3953706" y="3145422"/>
                </a:cubicBezTo>
                <a:cubicBezTo>
                  <a:pt x="3734967" y="3172751"/>
                  <a:pt x="3400437" y="3178856"/>
                  <a:pt x="3231784" y="3145422"/>
                </a:cubicBezTo>
                <a:cubicBezTo>
                  <a:pt x="3063131" y="3111988"/>
                  <a:pt x="2830658" y="3155806"/>
                  <a:pt x="2462633" y="3145422"/>
                </a:cubicBezTo>
                <a:cubicBezTo>
                  <a:pt x="2094608" y="3135038"/>
                  <a:pt x="2032932" y="3148472"/>
                  <a:pt x="1882396" y="3145422"/>
                </a:cubicBezTo>
                <a:cubicBezTo>
                  <a:pt x="1731860" y="3142372"/>
                  <a:pt x="1414746" y="3120579"/>
                  <a:pt x="1254931" y="3145422"/>
                </a:cubicBezTo>
                <a:cubicBezTo>
                  <a:pt x="1095116" y="3170265"/>
                  <a:pt x="449922" y="3112120"/>
                  <a:pt x="0" y="3145422"/>
                </a:cubicBezTo>
                <a:cubicBezTo>
                  <a:pt x="30140" y="3011523"/>
                  <a:pt x="19062" y="2789553"/>
                  <a:pt x="0" y="2516338"/>
                </a:cubicBezTo>
                <a:cubicBezTo>
                  <a:pt x="-19062" y="2243123"/>
                  <a:pt x="12654" y="2163555"/>
                  <a:pt x="0" y="1981616"/>
                </a:cubicBezTo>
                <a:cubicBezTo>
                  <a:pt x="-12654" y="1799677"/>
                  <a:pt x="10825" y="1575338"/>
                  <a:pt x="0" y="1383986"/>
                </a:cubicBezTo>
                <a:cubicBezTo>
                  <a:pt x="-10825" y="1192634"/>
                  <a:pt x="-13621" y="906739"/>
                  <a:pt x="0" y="723447"/>
                </a:cubicBezTo>
                <a:cubicBezTo>
                  <a:pt x="13621" y="540155"/>
                  <a:pt x="-23011" y="226179"/>
                  <a:pt x="0" y="0"/>
                </a:cubicBezTo>
                <a:close/>
              </a:path>
              <a:path w="4722857" h="3145422" stroke="0" extrusionOk="0">
                <a:moveTo>
                  <a:pt x="0" y="0"/>
                </a:moveTo>
                <a:cubicBezTo>
                  <a:pt x="190978" y="5611"/>
                  <a:pt x="366486" y="17473"/>
                  <a:pt x="627465" y="0"/>
                </a:cubicBezTo>
                <a:cubicBezTo>
                  <a:pt x="888444" y="-17473"/>
                  <a:pt x="1014230" y="29760"/>
                  <a:pt x="1254931" y="0"/>
                </a:cubicBezTo>
                <a:cubicBezTo>
                  <a:pt x="1495632" y="-29760"/>
                  <a:pt x="1639227" y="-1575"/>
                  <a:pt x="1882396" y="0"/>
                </a:cubicBezTo>
                <a:cubicBezTo>
                  <a:pt x="2125566" y="1575"/>
                  <a:pt x="2293423" y="-7936"/>
                  <a:pt x="2415404" y="0"/>
                </a:cubicBezTo>
                <a:cubicBezTo>
                  <a:pt x="2537385" y="7936"/>
                  <a:pt x="2755822" y="16467"/>
                  <a:pt x="2948412" y="0"/>
                </a:cubicBezTo>
                <a:cubicBezTo>
                  <a:pt x="3141002" y="-16467"/>
                  <a:pt x="3387801" y="-1464"/>
                  <a:pt x="3623106" y="0"/>
                </a:cubicBezTo>
                <a:cubicBezTo>
                  <a:pt x="3858411" y="1464"/>
                  <a:pt x="4423748" y="45097"/>
                  <a:pt x="4722857" y="0"/>
                </a:cubicBezTo>
                <a:cubicBezTo>
                  <a:pt x="4719713" y="246918"/>
                  <a:pt x="4717862" y="363879"/>
                  <a:pt x="4722857" y="660539"/>
                </a:cubicBezTo>
                <a:cubicBezTo>
                  <a:pt x="4727852" y="957199"/>
                  <a:pt x="4720482" y="1061146"/>
                  <a:pt x="4722857" y="1195260"/>
                </a:cubicBezTo>
                <a:cubicBezTo>
                  <a:pt x="4725232" y="1329374"/>
                  <a:pt x="4752357" y="1623718"/>
                  <a:pt x="4722857" y="1824345"/>
                </a:cubicBezTo>
                <a:cubicBezTo>
                  <a:pt x="4693357" y="2024972"/>
                  <a:pt x="4736911" y="2269485"/>
                  <a:pt x="4722857" y="2390521"/>
                </a:cubicBezTo>
                <a:cubicBezTo>
                  <a:pt x="4708803" y="2511557"/>
                  <a:pt x="4724594" y="2885702"/>
                  <a:pt x="4722857" y="3145422"/>
                </a:cubicBezTo>
                <a:cubicBezTo>
                  <a:pt x="4391509" y="3149333"/>
                  <a:pt x="4258268" y="3157454"/>
                  <a:pt x="3953706" y="3145422"/>
                </a:cubicBezTo>
                <a:cubicBezTo>
                  <a:pt x="3649144" y="3133390"/>
                  <a:pt x="3499763" y="3120482"/>
                  <a:pt x="3184555" y="3145422"/>
                </a:cubicBezTo>
                <a:cubicBezTo>
                  <a:pt x="2869347" y="3170362"/>
                  <a:pt x="2854972" y="3131857"/>
                  <a:pt x="2651547" y="3145422"/>
                </a:cubicBezTo>
                <a:cubicBezTo>
                  <a:pt x="2448122" y="3158987"/>
                  <a:pt x="2050461" y="3177182"/>
                  <a:pt x="1882396" y="3145422"/>
                </a:cubicBezTo>
                <a:cubicBezTo>
                  <a:pt x="1714331" y="3113662"/>
                  <a:pt x="1355347" y="3172035"/>
                  <a:pt x="1160473" y="3145422"/>
                </a:cubicBezTo>
                <a:cubicBezTo>
                  <a:pt x="965599" y="3118809"/>
                  <a:pt x="458888" y="3198682"/>
                  <a:pt x="0" y="3145422"/>
                </a:cubicBezTo>
                <a:cubicBezTo>
                  <a:pt x="12462" y="2980854"/>
                  <a:pt x="10107" y="2631689"/>
                  <a:pt x="0" y="2453429"/>
                </a:cubicBezTo>
                <a:cubicBezTo>
                  <a:pt x="-10107" y="2275169"/>
                  <a:pt x="12640" y="1937199"/>
                  <a:pt x="0" y="1792891"/>
                </a:cubicBezTo>
                <a:cubicBezTo>
                  <a:pt x="-12640" y="1648583"/>
                  <a:pt x="-21605" y="1423658"/>
                  <a:pt x="0" y="1226715"/>
                </a:cubicBezTo>
                <a:cubicBezTo>
                  <a:pt x="21605" y="1029772"/>
                  <a:pt x="-521" y="830569"/>
                  <a:pt x="0" y="660539"/>
                </a:cubicBezTo>
                <a:cubicBezTo>
                  <a:pt x="521" y="490509"/>
                  <a:pt x="31560" y="285609"/>
                  <a:pt x="0" y="0"/>
                </a:cubicBezTo>
                <a:close/>
              </a:path>
            </a:pathLst>
          </a:custGeom>
          <a:ln>
            <a:solidFill>
              <a:schemeClr val="tx1"/>
            </a:solidFill>
            <a:extLst>
              <a:ext uri="{C807C97D-BFC1-408E-A445-0C87EB9F89A2}">
                <ask:lineSketchStyleProps xmlns:ask="http://schemas.microsoft.com/office/drawing/2018/sketchyshapes" sd="1235309667">
                  <a:prstGeom prst="rect">
                    <a:avLst/>
                  </a:prstGeom>
                  <ask:type>
                    <ask:lineSketchFreehand/>
                  </ask:type>
                </ask:lineSketchStyleProps>
              </a:ext>
            </a:extLst>
          </a:ln>
        </p:spPr>
      </p:pic>
    </p:spTree>
    <p:extLst>
      <p:ext uri="{BB962C8B-B14F-4D97-AF65-F5344CB8AC3E}">
        <p14:creationId xmlns:p14="http://schemas.microsoft.com/office/powerpoint/2010/main" val="32247266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sp>
        <p:nvSpPr>
          <p:cNvPr id="13" name="ZoneTexte 12">
            <a:extLst>
              <a:ext uri="{FF2B5EF4-FFF2-40B4-BE49-F238E27FC236}">
                <a16:creationId xmlns:a16="http://schemas.microsoft.com/office/drawing/2014/main" id="{8E12103C-1B1D-611C-02D7-98FC691CA5B4}"/>
              </a:ext>
            </a:extLst>
          </p:cNvPr>
          <p:cNvSpPr txBox="1"/>
          <p:nvPr/>
        </p:nvSpPr>
        <p:spPr>
          <a:xfrm>
            <a:off x="1833532" y="315498"/>
            <a:ext cx="8708243" cy="1123384"/>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RDUE : Méthodologie de mise en conformité de</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4" name="Image 3">
            <a:extLst>
              <a:ext uri="{FF2B5EF4-FFF2-40B4-BE49-F238E27FC236}">
                <a16:creationId xmlns:a16="http://schemas.microsoft.com/office/drawing/2014/main" id="{5DB8DDF6-15B0-FC85-F042-31AE2AC4EBB2}"/>
              </a:ext>
            </a:extLst>
          </p:cNvPr>
          <p:cNvPicPr>
            <a:picLocks noChangeAspect="1"/>
          </p:cNvPicPr>
          <p:nvPr/>
        </p:nvPicPr>
        <p:blipFill>
          <a:blip r:embed="rId4"/>
          <a:stretch>
            <a:fillRect/>
          </a:stretch>
        </p:blipFill>
        <p:spPr>
          <a:xfrm>
            <a:off x="2380697" y="1314691"/>
            <a:ext cx="7101631" cy="4559635"/>
          </a:xfrm>
          <a:prstGeom prst="rect">
            <a:avLst/>
          </a:prstGeom>
        </p:spPr>
      </p:pic>
      <p:pic>
        <p:nvPicPr>
          <p:cNvPr id="5" name="Image 4">
            <a:extLst>
              <a:ext uri="{FF2B5EF4-FFF2-40B4-BE49-F238E27FC236}">
                <a16:creationId xmlns:a16="http://schemas.microsoft.com/office/drawing/2014/main" id="{82231C4B-DB06-8E6A-66B8-B24245C34EF2}"/>
              </a:ext>
            </a:extLst>
          </p:cNvPr>
          <p:cNvPicPr>
            <a:picLocks noChangeAspect="1"/>
          </p:cNvPicPr>
          <p:nvPr/>
        </p:nvPicPr>
        <p:blipFill>
          <a:blip r:embed="rId5"/>
          <a:stretch>
            <a:fillRect/>
          </a:stretch>
        </p:blipFill>
        <p:spPr>
          <a:xfrm>
            <a:off x="9811303" y="1793266"/>
            <a:ext cx="1813481" cy="406471"/>
          </a:xfrm>
          <a:prstGeom prst="rect">
            <a:avLst/>
          </a:prstGeom>
        </p:spPr>
      </p:pic>
    </p:spTree>
    <p:extLst>
      <p:ext uri="{BB962C8B-B14F-4D97-AF65-F5344CB8AC3E}">
        <p14:creationId xmlns:p14="http://schemas.microsoft.com/office/powerpoint/2010/main" val="483889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sp>
        <p:nvSpPr>
          <p:cNvPr id="13" name="ZoneTexte 12">
            <a:extLst>
              <a:ext uri="{FF2B5EF4-FFF2-40B4-BE49-F238E27FC236}">
                <a16:creationId xmlns:a16="http://schemas.microsoft.com/office/drawing/2014/main" id="{8E12103C-1B1D-611C-02D7-98FC691CA5B4}"/>
              </a:ext>
            </a:extLst>
          </p:cNvPr>
          <p:cNvSpPr txBox="1"/>
          <p:nvPr/>
        </p:nvSpPr>
        <p:spPr>
          <a:xfrm>
            <a:off x="385729" y="300550"/>
            <a:ext cx="9966585" cy="1123384"/>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RDUE : mise en conformité du SDR LCB avec le RDUE</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5" name="Image 4">
            <a:extLst>
              <a:ext uri="{FF2B5EF4-FFF2-40B4-BE49-F238E27FC236}">
                <a16:creationId xmlns:a16="http://schemas.microsoft.com/office/drawing/2014/main" id="{82231C4B-DB06-8E6A-66B8-B24245C34EF2}"/>
              </a:ext>
            </a:extLst>
          </p:cNvPr>
          <p:cNvPicPr>
            <a:picLocks noChangeAspect="1"/>
          </p:cNvPicPr>
          <p:nvPr/>
        </p:nvPicPr>
        <p:blipFill>
          <a:blip r:embed="rId5"/>
          <a:stretch>
            <a:fillRect/>
          </a:stretch>
        </p:blipFill>
        <p:spPr>
          <a:xfrm>
            <a:off x="9811303" y="1793266"/>
            <a:ext cx="1813481" cy="406471"/>
          </a:xfrm>
          <a:prstGeom prst="rect">
            <a:avLst/>
          </a:prstGeom>
        </p:spPr>
      </p:pic>
      <p:pic>
        <p:nvPicPr>
          <p:cNvPr id="2" name="Image 1">
            <a:extLst>
              <a:ext uri="{FF2B5EF4-FFF2-40B4-BE49-F238E27FC236}">
                <a16:creationId xmlns:a16="http://schemas.microsoft.com/office/drawing/2014/main" id="{6E02EAF5-7B48-BEEF-DCE9-9E2CA3FDE0FA}"/>
              </a:ext>
            </a:extLst>
          </p:cNvPr>
          <p:cNvPicPr>
            <a:picLocks noChangeAspect="1"/>
          </p:cNvPicPr>
          <p:nvPr/>
        </p:nvPicPr>
        <p:blipFill>
          <a:blip r:embed="rId6"/>
          <a:stretch>
            <a:fillRect/>
          </a:stretch>
        </p:blipFill>
        <p:spPr>
          <a:xfrm>
            <a:off x="1483450" y="1539466"/>
            <a:ext cx="8238976" cy="4877676"/>
          </a:xfrm>
          <a:prstGeom prst="rect">
            <a:avLst/>
          </a:prstGeom>
        </p:spPr>
      </p:pic>
    </p:spTree>
    <p:extLst>
      <p:ext uri="{BB962C8B-B14F-4D97-AF65-F5344CB8AC3E}">
        <p14:creationId xmlns:p14="http://schemas.microsoft.com/office/powerpoint/2010/main" val="2758201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pic>
        <p:nvPicPr>
          <p:cNvPr id="5" name="Image 4">
            <a:extLst>
              <a:ext uri="{FF2B5EF4-FFF2-40B4-BE49-F238E27FC236}">
                <a16:creationId xmlns:a16="http://schemas.microsoft.com/office/drawing/2014/main" id="{82231C4B-DB06-8E6A-66B8-B24245C34EF2}"/>
              </a:ext>
            </a:extLst>
          </p:cNvPr>
          <p:cNvPicPr>
            <a:picLocks noChangeAspect="1"/>
          </p:cNvPicPr>
          <p:nvPr/>
        </p:nvPicPr>
        <p:blipFill>
          <a:blip r:embed="rId5"/>
          <a:stretch>
            <a:fillRect/>
          </a:stretch>
        </p:blipFill>
        <p:spPr>
          <a:xfrm>
            <a:off x="10242527" y="1008159"/>
            <a:ext cx="1813481" cy="406471"/>
          </a:xfrm>
          <a:prstGeom prst="rect">
            <a:avLst/>
          </a:prstGeom>
        </p:spPr>
      </p:pic>
      <p:pic>
        <p:nvPicPr>
          <p:cNvPr id="6" name="Image 5">
            <a:extLst>
              <a:ext uri="{FF2B5EF4-FFF2-40B4-BE49-F238E27FC236}">
                <a16:creationId xmlns:a16="http://schemas.microsoft.com/office/drawing/2014/main" id="{B59D568B-11F1-6690-CE8C-42E8D71496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6462" y="1464909"/>
            <a:ext cx="10360152" cy="4648889"/>
          </a:xfrm>
          <a:prstGeom prst="rect">
            <a:avLst/>
          </a:prstGeom>
        </p:spPr>
      </p:pic>
      <p:sp>
        <p:nvSpPr>
          <p:cNvPr id="2" name="ZoneTexte 1">
            <a:extLst>
              <a:ext uri="{FF2B5EF4-FFF2-40B4-BE49-F238E27FC236}">
                <a16:creationId xmlns:a16="http://schemas.microsoft.com/office/drawing/2014/main" id="{D5185936-D7B1-9DA1-9EA3-50B5579365D7}"/>
              </a:ext>
            </a:extLst>
          </p:cNvPr>
          <p:cNvSpPr txBox="1"/>
          <p:nvPr/>
        </p:nvSpPr>
        <p:spPr>
          <a:xfrm>
            <a:off x="385729" y="300550"/>
            <a:ext cx="9966585" cy="1123384"/>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RDUE : mise en conformité du SDR LCB avec le RDUE</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1098452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11575" y="51108"/>
            <a:ext cx="5321016" cy="1585049"/>
          </a:xfrm>
          <a:prstGeom prst="rect">
            <a:avLst/>
          </a:prstGeom>
          <a:noFill/>
        </p:spPr>
        <p:txBody>
          <a:bodyPr wrap="square" rtlCol="0">
            <a:spAutoFit/>
          </a:bodyPr>
          <a:lstStyle/>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D5BEF325-C815-00C3-7F5A-4C61EC1CB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5133" y="188225"/>
            <a:ext cx="737182" cy="737182"/>
          </a:xfrm>
          <a:prstGeom prst="rect">
            <a:avLst/>
          </a:prstGeom>
        </p:spPr>
      </p:pic>
      <p:pic>
        <p:nvPicPr>
          <p:cNvPr id="5" name="Image 4">
            <a:extLst>
              <a:ext uri="{FF2B5EF4-FFF2-40B4-BE49-F238E27FC236}">
                <a16:creationId xmlns:a16="http://schemas.microsoft.com/office/drawing/2014/main" id="{82231C4B-DB06-8E6A-66B8-B24245C34EF2}"/>
              </a:ext>
            </a:extLst>
          </p:cNvPr>
          <p:cNvPicPr>
            <a:picLocks noChangeAspect="1"/>
          </p:cNvPicPr>
          <p:nvPr/>
        </p:nvPicPr>
        <p:blipFill>
          <a:blip r:embed="rId5"/>
          <a:stretch>
            <a:fillRect/>
          </a:stretch>
        </p:blipFill>
        <p:spPr>
          <a:xfrm>
            <a:off x="10242527" y="1008159"/>
            <a:ext cx="1813481" cy="406471"/>
          </a:xfrm>
          <a:prstGeom prst="rect">
            <a:avLst/>
          </a:prstGeom>
        </p:spPr>
      </p:pic>
      <p:pic>
        <p:nvPicPr>
          <p:cNvPr id="2" name="Image 1">
            <a:extLst>
              <a:ext uri="{FF2B5EF4-FFF2-40B4-BE49-F238E27FC236}">
                <a16:creationId xmlns:a16="http://schemas.microsoft.com/office/drawing/2014/main" id="{0EDFCA6F-9841-13D3-13A3-C98F9F4EF2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5952" y="1423934"/>
            <a:ext cx="9226575" cy="4667075"/>
          </a:xfrm>
          <a:prstGeom prst="rect">
            <a:avLst/>
          </a:prstGeom>
        </p:spPr>
      </p:pic>
      <p:sp>
        <p:nvSpPr>
          <p:cNvPr id="4" name="ZoneTexte 3">
            <a:extLst>
              <a:ext uri="{FF2B5EF4-FFF2-40B4-BE49-F238E27FC236}">
                <a16:creationId xmlns:a16="http://schemas.microsoft.com/office/drawing/2014/main" id="{7E264F1F-3BC4-C426-444B-CFBF695A6979}"/>
              </a:ext>
            </a:extLst>
          </p:cNvPr>
          <p:cNvSpPr txBox="1"/>
          <p:nvPr/>
        </p:nvSpPr>
        <p:spPr>
          <a:xfrm>
            <a:off x="385729" y="300550"/>
            <a:ext cx="9966585" cy="1123384"/>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2800" dirty="0">
                <a:solidFill>
                  <a:srgbClr val="255851"/>
                </a:solidFill>
                <a:latin typeface="Poppins" panose="00000500000000000000" pitchFamily="2" charset="0"/>
                <a:cs typeface="Poppins" panose="00000500000000000000" pitchFamily="2" charset="0"/>
              </a:rPr>
              <a:t>La nouvelle charte d’engagements RSE du LCB</a:t>
            </a:r>
          </a:p>
          <a:p>
            <a:r>
              <a:rPr lang="fr-FR" sz="2400" b="1" i="1" dirty="0">
                <a:solidFill>
                  <a:schemeClr val="accent6">
                    <a:lumMod val="75000"/>
                  </a:schemeClr>
                </a:solidFill>
                <a:latin typeface="Poppins" panose="00000500000000000000" pitchFamily="2" charset="0"/>
                <a:cs typeface="Poppins" panose="00000500000000000000" pitchFamily="2" charset="0"/>
              </a:rPr>
              <a:t>Zoom RDUE : mise en conformité du SDR LCB avec le RDUE</a:t>
            </a:r>
            <a:endParaRPr lang="fr-FR" sz="1600" b="1" i="1" u="none" strike="noStrike" baseline="0" dirty="0">
              <a:solidFill>
                <a:schemeClr val="accent6">
                  <a:lumMod val="75000"/>
                </a:schemeClr>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4167138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202158" y="188225"/>
            <a:ext cx="10106768" cy="2462213"/>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p>
          <a:p>
            <a:pPr algn="ctr"/>
            <a:r>
              <a:rPr lang="fr-FR" sz="3200" dirty="0">
                <a:solidFill>
                  <a:srgbClr val="255851"/>
                </a:solidFill>
                <a:latin typeface="Poppins" panose="00000500000000000000" pitchFamily="2" charset="0"/>
                <a:cs typeface="Poppins" panose="00000500000000000000" pitchFamily="2" charset="0"/>
              </a:rPr>
              <a:t>Table ronde :</a:t>
            </a:r>
          </a:p>
          <a:p>
            <a:pPr algn="ctr"/>
            <a:endParaRPr lang="fr-FR" sz="800" dirty="0">
              <a:solidFill>
                <a:srgbClr val="255851"/>
              </a:solidFill>
              <a:latin typeface="Poppins" panose="00000500000000000000" pitchFamily="2" charset="0"/>
              <a:cs typeface="Poppins" panose="00000500000000000000" pitchFamily="2" charset="0"/>
            </a:endParaRPr>
          </a:p>
          <a:p>
            <a:pPr algn="ctr"/>
            <a:r>
              <a:rPr lang="fr-FR" sz="3200" i="1" dirty="0">
                <a:solidFill>
                  <a:srgbClr val="255851"/>
                </a:solidFill>
                <a:latin typeface="Poppins" panose="00000500000000000000" pitchFamily="2" charset="0"/>
                <a:cs typeface="Poppins" panose="00000500000000000000" pitchFamily="2" charset="0"/>
              </a:rPr>
              <a:t>« </a:t>
            </a:r>
            <a:r>
              <a:rPr lang="fr-FR" sz="3200" b="1" i="1" dirty="0">
                <a:solidFill>
                  <a:srgbClr val="255851"/>
                </a:solidFill>
                <a:latin typeface="Poppins" panose="00000500000000000000" pitchFamily="2" charset="0"/>
                <a:cs typeface="Poppins" panose="00000500000000000000" pitchFamily="2" charset="0"/>
              </a:rPr>
              <a:t>RDUE</a:t>
            </a:r>
            <a:r>
              <a:rPr lang="fr-FR" sz="3200" i="1" dirty="0">
                <a:solidFill>
                  <a:srgbClr val="255851"/>
                </a:solidFill>
                <a:latin typeface="Poppins" panose="00000500000000000000" pitchFamily="2" charset="0"/>
                <a:cs typeface="Poppins" panose="00000500000000000000" pitchFamily="2" charset="0"/>
              </a:rPr>
              <a:t>, quelles évolutions, quelles nouvelles obligations pour les metteurs en marché et les grands commerçants, quelles solutions  ? »</a:t>
            </a:r>
          </a:p>
        </p:txBody>
      </p:sp>
      <p:pic>
        <p:nvPicPr>
          <p:cNvPr id="3" name="Image 2">
            <a:extLst>
              <a:ext uri="{FF2B5EF4-FFF2-40B4-BE49-F238E27FC236}">
                <a16:creationId xmlns:a16="http://schemas.microsoft.com/office/drawing/2014/main" id="{4A270B19-C8FB-D7E2-C008-3CC4CD949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331" y="188225"/>
            <a:ext cx="692369" cy="692369"/>
          </a:xfrm>
          <a:prstGeom prst="rect">
            <a:avLst/>
          </a:prstGeom>
        </p:spPr>
      </p:pic>
      <p:pic>
        <p:nvPicPr>
          <p:cNvPr id="1030" name="Picture 6">
            <a:extLst>
              <a:ext uri="{FF2B5EF4-FFF2-40B4-BE49-F238E27FC236}">
                <a16:creationId xmlns:a16="http://schemas.microsoft.com/office/drawing/2014/main" id="{7122D432-CE43-34B9-2733-56015B7F0C7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55231" y="2891176"/>
            <a:ext cx="4681537"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35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DBF8095B-E469-492B-B73A-E08AE8D285D3}"/>
              </a:ext>
            </a:extLst>
          </p:cNvPr>
          <p:cNvSpPr txBox="1">
            <a:spLocks/>
          </p:cNvSpPr>
          <p:nvPr/>
        </p:nvSpPr>
        <p:spPr>
          <a:xfrm>
            <a:off x="545965" y="216544"/>
            <a:ext cx="11356225" cy="4170454"/>
          </a:xfrm>
          <a:prstGeom prst="rect">
            <a:avLst/>
          </a:prstGeom>
        </p:spPr>
        <p:txBody>
          <a:bodyPr/>
          <a:lstStyle>
            <a:defPPr>
              <a:defRPr lang="en-US"/>
            </a:defPPr>
            <a:lvl1pPr marL="228600" indent="-228600" defTabSz="914400">
              <a:lnSpc>
                <a:spcPct val="120000"/>
              </a:lnSpc>
              <a:spcBef>
                <a:spcPts val="1000"/>
              </a:spcBef>
              <a:buClr>
                <a:schemeClr val="accent1"/>
              </a:buClr>
              <a:buSzPct val="100000"/>
              <a:buFont typeface="Arial" panose="020B0604020202020204" pitchFamily="34" charset="0"/>
              <a:buChar char="•"/>
              <a:defRPr sz="2000" u="sng">
                <a:effectLst/>
              </a:defRPr>
            </a:lvl1pPr>
            <a:lvl2pPr marL="685800" lvl="1" indent="-228600" defTabSz="914400">
              <a:lnSpc>
                <a:spcPct val="120000"/>
              </a:lnSpc>
              <a:spcBef>
                <a:spcPts val="500"/>
              </a:spcBef>
              <a:buClr>
                <a:schemeClr val="accent1"/>
              </a:buClr>
              <a:buSzPct val="100000"/>
              <a:buFont typeface="Wingdings" panose="05000000000000000000" pitchFamily="2" charset="2"/>
              <a:buChar char="à"/>
              <a:defRPr cap="none" baseline="0">
                <a:effectLst/>
              </a:defRPr>
            </a:lvl2pPr>
            <a:lvl3pPr marL="1143000" indent="-228600" defTabSz="914400">
              <a:lnSpc>
                <a:spcPct val="120000"/>
              </a:lnSpc>
              <a:spcBef>
                <a:spcPts val="500"/>
              </a:spcBef>
              <a:buClr>
                <a:schemeClr val="accent1"/>
              </a:buClr>
              <a:buSzPct val="100000"/>
              <a:buFont typeface="Arial" panose="020B0604020202020204" pitchFamily="34" charset="0"/>
              <a:buChar char="•"/>
              <a:defRPr sz="16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pPr marL="0" indent="0">
              <a:buNone/>
            </a:pPr>
            <a:r>
              <a:rPr lang="fr-FR" sz="2800" b="1" u="none" dirty="0">
                <a:latin typeface="Calibri" panose="020F0502020204030204" pitchFamily="34" charset="0"/>
                <a:cs typeface="Calibri" panose="020F0502020204030204" pitchFamily="34" charset="0"/>
              </a:rPr>
              <a:t>INTERVENANTS :</a:t>
            </a:r>
          </a:p>
          <a:p>
            <a:pPr marL="0" indent="0">
              <a:buNone/>
            </a:pPr>
            <a:r>
              <a:rPr lang="fr-FR" sz="2800" b="1" u="none" dirty="0">
                <a:latin typeface="Calibri" panose="020F0502020204030204" pitchFamily="34" charset="0"/>
                <a:cs typeface="Calibri" panose="020F0502020204030204" pitchFamily="34" charset="0"/>
              </a:rPr>
              <a:t>Caroline DUHESME</a:t>
            </a:r>
            <a:r>
              <a:rPr lang="fr-FR" sz="2800" u="none" dirty="0">
                <a:latin typeface="Calibri" panose="020F0502020204030204" pitchFamily="34" charset="0"/>
                <a:cs typeface="Calibri" panose="020F0502020204030204" pitchFamily="34" charset="0"/>
              </a:rPr>
              <a:t>, Directrice marketing </a:t>
            </a:r>
            <a:r>
              <a:rPr lang="fr-FR" sz="2800" b="1" u="none" dirty="0">
                <a:latin typeface="Calibri" panose="020F0502020204030204" pitchFamily="34" charset="0"/>
                <a:cs typeface="Calibri" panose="020F0502020204030204" pitchFamily="34" charset="0"/>
              </a:rPr>
              <a:t>ATIBT</a:t>
            </a:r>
          </a:p>
          <a:p>
            <a:pPr marL="0" indent="0">
              <a:buNone/>
            </a:pPr>
            <a:r>
              <a:rPr lang="fr-FR" sz="2800" b="1" u="none" dirty="0">
                <a:latin typeface="Calibri" panose="020F0502020204030204" pitchFamily="34" charset="0"/>
                <a:cs typeface="Calibri" panose="020F0502020204030204" pitchFamily="34" charset="0"/>
              </a:rPr>
              <a:t>Xavier ROSSI, </a:t>
            </a:r>
            <a:r>
              <a:rPr lang="fr-FR" sz="2800" u="none" dirty="0">
                <a:latin typeface="Calibri" panose="020F0502020204030204" pitchFamily="34" charset="0"/>
                <a:cs typeface="Calibri" panose="020F0502020204030204" pitchFamily="34" charset="0"/>
              </a:rPr>
              <a:t>Chef de projets TRANSITIONS </a:t>
            </a:r>
            <a:r>
              <a:rPr lang="fr-FR" sz="2800" b="1" u="none" dirty="0">
                <a:latin typeface="Calibri" panose="020F0502020204030204" pitchFamily="34" charset="0"/>
                <a:cs typeface="Calibri" panose="020F0502020204030204" pitchFamily="34" charset="0"/>
              </a:rPr>
              <a:t>DD</a:t>
            </a:r>
            <a:endParaRPr lang="fr-FR" sz="2800" u="none" dirty="0">
              <a:latin typeface="Calibri" panose="020F0502020204030204" pitchFamily="34" charset="0"/>
              <a:cs typeface="Calibri" panose="020F0502020204030204" pitchFamily="34" charset="0"/>
            </a:endParaRPr>
          </a:p>
          <a:p>
            <a:pPr marL="0" indent="0">
              <a:buNone/>
            </a:pPr>
            <a:r>
              <a:rPr lang="fr-FR" sz="2800" b="1" u="none" dirty="0">
                <a:latin typeface="Calibri" panose="020F0502020204030204" pitchFamily="34" charset="0"/>
                <a:cs typeface="Calibri" panose="020F0502020204030204" pitchFamily="34" charset="0"/>
              </a:rPr>
              <a:t>Aurélien SAUTIERE</a:t>
            </a:r>
            <a:r>
              <a:rPr lang="fr-FR" sz="2800" u="none" dirty="0">
                <a:latin typeface="Calibri" panose="020F0502020204030204" pitchFamily="34" charset="0"/>
                <a:cs typeface="Calibri" panose="020F0502020204030204" pitchFamily="34" charset="0"/>
              </a:rPr>
              <a:t>, Directeur exécutif </a:t>
            </a:r>
            <a:r>
              <a:rPr lang="fr-FR" sz="2800" b="1" u="none" dirty="0">
                <a:latin typeface="Calibri" panose="020F0502020204030204" pitchFamily="34" charset="0"/>
                <a:cs typeface="Calibri" panose="020F0502020204030204" pitchFamily="34" charset="0"/>
              </a:rPr>
              <a:t>FSC France</a:t>
            </a:r>
          </a:p>
          <a:p>
            <a:pPr marL="0" indent="0">
              <a:buNone/>
            </a:pPr>
            <a:r>
              <a:rPr lang="fr-FR" sz="2800" b="1" u="none" dirty="0">
                <a:latin typeface="Calibri" panose="020F0502020204030204" pitchFamily="34" charset="0"/>
                <a:cs typeface="Calibri" panose="020F0502020204030204" pitchFamily="34" charset="0"/>
              </a:rPr>
              <a:t>Paul-Emmanuel HUET</a:t>
            </a:r>
            <a:r>
              <a:rPr lang="fr-FR" sz="2800" u="none" dirty="0">
                <a:latin typeface="Calibri" panose="020F0502020204030204" pitchFamily="34" charset="0"/>
                <a:cs typeface="Calibri" panose="020F0502020204030204" pitchFamily="34" charset="0"/>
              </a:rPr>
              <a:t>, Directeur </a:t>
            </a:r>
            <a:r>
              <a:rPr lang="fr-FR" sz="2800" b="1" u="none" dirty="0">
                <a:latin typeface="Calibri" panose="020F0502020204030204" pitchFamily="34" charset="0"/>
                <a:cs typeface="Calibri" panose="020F0502020204030204" pitchFamily="34" charset="0"/>
              </a:rPr>
              <a:t>PEFC France</a:t>
            </a:r>
          </a:p>
          <a:p>
            <a:pPr marL="0" indent="0">
              <a:buNone/>
            </a:pPr>
            <a:r>
              <a:rPr lang="fr-FR" sz="2800" b="1" u="none" dirty="0">
                <a:latin typeface="Calibri" panose="020F0502020204030204" pitchFamily="34" charset="0"/>
                <a:cs typeface="Calibri" panose="020F0502020204030204" pitchFamily="34" charset="0"/>
              </a:rPr>
              <a:t>Robin FISCHER, </a:t>
            </a:r>
            <a:r>
              <a:rPr lang="fr-FR" sz="2800" u="none" dirty="0">
                <a:latin typeface="Calibri" panose="020F0502020204030204" pitchFamily="34" charset="0"/>
                <a:cs typeface="Calibri" panose="020F0502020204030204" pitchFamily="34" charset="0"/>
              </a:rPr>
              <a:t>Représentant en France </a:t>
            </a:r>
            <a:r>
              <a:rPr lang="fr-FR" sz="2800" b="1" u="none" dirty="0">
                <a:latin typeface="Calibri" panose="020F0502020204030204" pitchFamily="34" charset="0"/>
                <a:cs typeface="Calibri" panose="020F0502020204030204" pitchFamily="34" charset="0"/>
              </a:rPr>
              <a:t>AHEC</a:t>
            </a:r>
          </a:p>
          <a:p>
            <a:pPr marL="0" indent="0">
              <a:buNone/>
            </a:pPr>
            <a:endParaRPr lang="fr-FR" sz="2800" b="1" u="none" dirty="0">
              <a:solidFill>
                <a:srgbClr val="FF0000"/>
              </a:solidFill>
              <a:latin typeface="Calibri" panose="020F0502020204030204" pitchFamily="34" charset="0"/>
              <a:cs typeface="Calibri" panose="020F0502020204030204" pitchFamily="34" charset="0"/>
            </a:endParaRPr>
          </a:p>
          <a:p>
            <a:pPr marL="0" indent="0">
              <a:buNone/>
            </a:pPr>
            <a:endParaRPr lang="fr-FR" sz="2800" b="1" u="none" dirty="0">
              <a:solidFill>
                <a:srgbClr val="FF0000"/>
              </a:solidFill>
              <a:latin typeface="Calibri" panose="020F0502020204030204" pitchFamily="34" charset="0"/>
              <a:cs typeface="Calibri" panose="020F0502020204030204" pitchFamily="34" charset="0"/>
            </a:endParaRPr>
          </a:p>
          <a:p>
            <a:pPr marL="0" indent="0">
              <a:buNone/>
            </a:pPr>
            <a:endParaRPr lang="fr-FR" sz="2800" b="1" u="none" dirty="0">
              <a:solidFill>
                <a:srgbClr val="FF0000"/>
              </a:solidFill>
              <a:latin typeface="Calibri" panose="020F0502020204030204" pitchFamily="34" charset="0"/>
              <a:cs typeface="Calibri" panose="020F0502020204030204" pitchFamily="34" charset="0"/>
            </a:endParaRPr>
          </a:p>
          <a:p>
            <a:pPr marL="457200" lvl="1" indent="0">
              <a:buNone/>
            </a:pPr>
            <a:endParaRPr lang="fr-FR" sz="2800" dirty="0">
              <a:solidFill>
                <a:srgbClr val="FF0000"/>
              </a:solidFill>
            </a:endParaRPr>
          </a:p>
          <a:p>
            <a:pPr lvl="0">
              <a:lnSpc>
                <a:spcPct val="100000"/>
              </a:lnSpc>
              <a:spcBef>
                <a:spcPts val="0"/>
              </a:spcBef>
            </a:pPr>
            <a:endParaRPr lang="fr-FR" sz="2800" b="1" u="none" dirty="0">
              <a:solidFill>
                <a:srgbClr val="FF0000"/>
              </a:solidFill>
            </a:endParaRPr>
          </a:p>
        </p:txBody>
      </p:sp>
      <p:pic>
        <p:nvPicPr>
          <p:cNvPr id="5" name="Image 4">
            <a:extLst>
              <a:ext uri="{FF2B5EF4-FFF2-40B4-BE49-F238E27FC236}">
                <a16:creationId xmlns:a16="http://schemas.microsoft.com/office/drawing/2014/main" id="{BEAAEE3A-F14C-C046-A345-32AC0B32413A}"/>
              </a:ext>
            </a:extLst>
          </p:cNvPr>
          <p:cNvPicPr>
            <a:picLocks noChangeAspect="1"/>
          </p:cNvPicPr>
          <p:nvPr/>
        </p:nvPicPr>
        <p:blipFill>
          <a:blip r:embed="rId3"/>
          <a:stretch>
            <a:fillRect/>
          </a:stretch>
        </p:blipFill>
        <p:spPr>
          <a:xfrm>
            <a:off x="8524068" y="225259"/>
            <a:ext cx="3048902" cy="1558561"/>
          </a:xfrm>
          <a:prstGeom prst="rect">
            <a:avLst/>
          </a:prstGeom>
        </p:spPr>
      </p:pic>
    </p:spTree>
    <p:extLst>
      <p:ext uri="{BB962C8B-B14F-4D97-AF65-F5344CB8AC3E}">
        <p14:creationId xmlns:p14="http://schemas.microsoft.com/office/powerpoint/2010/main" val="833110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E1E0F67-F928-4041-91B2-B7757038B77C}"/>
              </a:ext>
            </a:extLst>
          </p:cNvPr>
          <p:cNvSpPr>
            <a:spLocks noGrp="1"/>
          </p:cNvSpPr>
          <p:nvPr>
            <p:ph type="body" sz="quarter" idx="13"/>
          </p:nvPr>
        </p:nvSpPr>
        <p:spPr/>
        <p:txBody>
          <a:bodyPr/>
          <a:lstStyle/>
          <a:p>
            <a:r>
              <a:rPr lang="fr-FR"/>
              <a:t>Analyse du système de diligence raisonnée de LCB vis-à-vis des exigences du RDUE</a:t>
            </a:r>
          </a:p>
        </p:txBody>
      </p:sp>
      <p:pic>
        <p:nvPicPr>
          <p:cNvPr id="1026" name="Picture 2" descr="Distribution bois et dérivés | Le Commerce du Bois">
            <a:extLst>
              <a:ext uri="{FF2B5EF4-FFF2-40B4-BE49-F238E27FC236}">
                <a16:creationId xmlns:a16="http://schemas.microsoft.com/office/drawing/2014/main" id="{9D1E14BB-2C5E-8E68-D309-4EF2E0F11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9" y="3768018"/>
            <a:ext cx="3356975" cy="219322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CFEFBBB7-205F-F64A-8A1B-5AF88B4406CE}"/>
              </a:ext>
            </a:extLst>
          </p:cNvPr>
          <p:cNvSpPr>
            <a:spLocks noGrp="1"/>
          </p:cNvSpPr>
          <p:nvPr>
            <p:ph type="body" sz="quarter" idx="14"/>
          </p:nvPr>
        </p:nvSpPr>
        <p:spPr>
          <a:xfrm>
            <a:off x="1206848" y="3429000"/>
            <a:ext cx="7910648" cy="1400400"/>
          </a:xfrm>
        </p:spPr>
        <p:txBody>
          <a:bodyPr/>
          <a:lstStyle/>
          <a:p>
            <a:r>
              <a:rPr lang="fr-FR" sz="2000" dirty="0"/>
              <a:t>Carrefour International du Bois – Assemblée Générale de LCB​</a:t>
            </a:r>
          </a:p>
          <a:p>
            <a:r>
              <a:rPr lang="fr-FR" sz="2000" dirty="0"/>
              <a:t>29 mai 2024​</a:t>
            </a:r>
          </a:p>
          <a:p>
            <a:r>
              <a:rPr lang="fr-FR" sz="2000" dirty="0"/>
              <a:t> ​</a:t>
            </a:r>
          </a:p>
        </p:txBody>
      </p:sp>
    </p:spTree>
    <p:extLst>
      <p:ext uri="{BB962C8B-B14F-4D97-AF65-F5344CB8AC3E}">
        <p14:creationId xmlns:p14="http://schemas.microsoft.com/office/powerpoint/2010/main" val="593113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Contexte</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67</a:t>
            </a:fld>
            <a:endParaRPr lang="en-US" sz="768" b="1">
              <a:solidFill>
                <a:prstClr val="black"/>
              </a:solidFill>
              <a:latin typeface="Arial"/>
            </a:endParaRPr>
          </a:p>
        </p:txBody>
      </p:sp>
    </p:spTree>
    <p:extLst>
      <p:ext uri="{BB962C8B-B14F-4D97-AF65-F5344CB8AC3E}">
        <p14:creationId xmlns:p14="http://schemas.microsoft.com/office/powerpoint/2010/main" val="135440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Espace réservé du numéro de diapositive 1">
            <a:extLst>
              <a:ext uri="{FF2B5EF4-FFF2-40B4-BE49-F238E27FC236}">
                <a16:creationId xmlns:a16="http://schemas.microsoft.com/office/drawing/2014/main" id="{7651C40C-663B-4848-A48C-19A52467CF8D}"/>
              </a:ext>
            </a:extLst>
          </p:cNvPr>
          <p:cNvSpPr txBox="1">
            <a:spLocks/>
          </p:cNvSpPr>
          <p:nvPr/>
        </p:nvSpPr>
        <p:spPr>
          <a:xfrm>
            <a:off x="11339225" y="6379177"/>
            <a:ext cx="480001" cy="360001"/>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5AE530-CE4F-F946-8AAD-BAE6C29BB4F9}" type="slidenum">
              <a:rPr lang="en-US" sz="1200" smtClean="0">
                <a:latin typeface="Arial" panose="020B0604020202020204" pitchFamily="34" charset="0"/>
                <a:cs typeface="Arial" panose="020B0604020202020204" pitchFamily="34" charset="0"/>
              </a:rPr>
              <a:pPr/>
              <a:t>68</a:t>
            </a:fld>
            <a:endParaRPr lang="en-US" sz="1000">
              <a:latin typeface="Arial" panose="020B0604020202020204" pitchFamily="34" charset="0"/>
              <a:cs typeface="Arial" panose="020B0604020202020204" pitchFamily="34" charset="0"/>
            </a:endParaRPr>
          </a:p>
        </p:txBody>
      </p:sp>
      <p:sp>
        <p:nvSpPr>
          <p:cNvPr id="5" name="Titre 3">
            <a:extLst>
              <a:ext uri="{FF2B5EF4-FFF2-40B4-BE49-F238E27FC236}">
                <a16:creationId xmlns:a16="http://schemas.microsoft.com/office/drawing/2014/main" id="{E6D0C126-0F9B-901B-B35E-15581F47B687}"/>
              </a:ext>
            </a:extLst>
          </p:cNvPr>
          <p:cNvSpPr>
            <a:spLocks noGrp="1"/>
          </p:cNvSpPr>
          <p:nvPr>
            <p:ph type="title"/>
          </p:nvPr>
        </p:nvSpPr>
        <p:spPr>
          <a:noFill/>
          <a:ln>
            <a:noFill/>
          </a:ln>
        </p:spPr>
        <p:txBody>
          <a:bodyPr vert="horz" lIns="91425" tIns="91425" rIns="91425" bIns="91425" rtlCol="0" anchor="t" anchorCtr="0">
            <a:noAutofit/>
          </a:bodyPr>
          <a:lstStyle/>
          <a:p>
            <a:pPr>
              <a:lnSpc>
                <a:spcPct val="100000"/>
              </a:lnSpc>
              <a:spcBef>
                <a:spcPts val="0"/>
              </a:spcBef>
              <a:buClr>
                <a:schemeClr val="accent1"/>
              </a:buClr>
              <a:buFont typeface="Arial"/>
            </a:pPr>
            <a:r>
              <a:rPr lang="en-US" dirty="0">
                <a:solidFill>
                  <a:schemeClr val="tx1"/>
                </a:solidFill>
                <a:latin typeface="Arial"/>
                <a:cs typeface="Arial"/>
                <a:sym typeface="Arial"/>
              </a:rPr>
              <a:t>Evolution </a:t>
            </a:r>
            <a:r>
              <a:rPr lang="en-US" dirty="0" err="1">
                <a:solidFill>
                  <a:schemeClr val="tx1"/>
                </a:solidFill>
                <a:latin typeface="Arial"/>
                <a:cs typeface="Arial"/>
                <a:sym typeface="Arial"/>
              </a:rPr>
              <a:t>réglementaire</a:t>
            </a:r>
            <a:r>
              <a:rPr lang="en-US" dirty="0">
                <a:solidFill>
                  <a:schemeClr val="tx1"/>
                </a:solidFill>
                <a:latin typeface="Arial"/>
                <a:cs typeface="Arial"/>
                <a:sym typeface="Arial"/>
              </a:rPr>
              <a:t> et engagements de LCB </a:t>
            </a:r>
            <a:endParaRPr lang="en-US" dirty="0">
              <a:solidFill>
                <a:schemeClr val="tx1"/>
              </a:solidFill>
              <a:latin typeface="Arial"/>
              <a:cs typeface="Arial"/>
            </a:endParaRPr>
          </a:p>
        </p:txBody>
      </p:sp>
      <p:sp>
        <p:nvSpPr>
          <p:cNvPr id="9" name="AutoShape 8" descr="Black,collection,décoration,cristaux,cristal,cher,combustibles,or,Green,hammer,coeur,icon,illustration,inspecte,isolé,bijoux, logo,bijoutier,homme,metal,métaux lourds,minéral,minéraux,ornements,minerai,objets,choisir,pinces,  violet, rouge,set,forte ...">
            <a:extLst>
              <a:ext uri="{FF2B5EF4-FFF2-40B4-BE49-F238E27FC236}">
                <a16:creationId xmlns:a16="http://schemas.microsoft.com/office/drawing/2014/main" id="{DCEA9215-7D4A-1102-6D27-B71E31756B3E}"/>
              </a:ext>
            </a:extLst>
          </p:cNvPr>
          <p:cNvSpPr>
            <a:spLocks noChangeAspect="1" noChangeArrowheads="1"/>
          </p:cNvSpPr>
          <p:nvPr/>
        </p:nvSpPr>
        <p:spPr bwMode="auto">
          <a:xfrm>
            <a:off x="16203516" y="52856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6">
            <a:extLst>
              <a:ext uri="{FF2B5EF4-FFF2-40B4-BE49-F238E27FC236}">
                <a16:creationId xmlns:a16="http://schemas.microsoft.com/office/drawing/2014/main" id="{7CECBF21-076A-7728-95A7-25540DE1F2D2}"/>
              </a:ext>
            </a:extLst>
          </p:cNvPr>
          <p:cNvGrpSpPr/>
          <p:nvPr/>
        </p:nvGrpSpPr>
        <p:grpSpPr>
          <a:xfrm>
            <a:off x="9952492" y="3237259"/>
            <a:ext cx="1694936" cy="1867114"/>
            <a:chOff x="6280313" y="3087927"/>
            <a:chExt cx="2259914" cy="2489485"/>
          </a:xfrm>
        </p:grpSpPr>
        <p:sp>
          <p:nvSpPr>
            <p:cNvPr id="15" name="Arc 14">
              <a:extLst>
                <a:ext uri="{FF2B5EF4-FFF2-40B4-BE49-F238E27FC236}">
                  <a16:creationId xmlns:a16="http://schemas.microsoft.com/office/drawing/2014/main" id="{696A6301-7E12-4056-D92C-03A333C85B15}"/>
                </a:ext>
              </a:extLst>
            </p:cNvPr>
            <p:cNvSpPr/>
            <p:nvPr/>
          </p:nvSpPr>
          <p:spPr>
            <a:xfrm rot="10800000">
              <a:off x="7364159" y="3087927"/>
              <a:ext cx="1176068" cy="1176068"/>
            </a:xfrm>
            <a:prstGeom prst="arc">
              <a:avLst>
                <a:gd name="adj1" fmla="val 10895"/>
                <a:gd name="adj2" fmla="val 15969831"/>
              </a:avLst>
            </a:prstGeom>
            <a:ln w="38100">
              <a:solidFill>
                <a:srgbClr val="04A4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7" name="Straight Connector 41">
              <a:extLst>
                <a:ext uri="{FF2B5EF4-FFF2-40B4-BE49-F238E27FC236}">
                  <a16:creationId xmlns:a16="http://schemas.microsoft.com/office/drawing/2014/main" id="{85D1E3AE-A6A6-1BC3-B770-24C3A69755A2}"/>
                </a:ext>
              </a:extLst>
            </p:cNvPr>
            <p:cNvCxnSpPr>
              <a:cxnSpLocks/>
            </p:cNvCxnSpPr>
            <p:nvPr/>
          </p:nvCxnSpPr>
          <p:spPr>
            <a:xfrm>
              <a:off x="6280313" y="3655175"/>
              <a:ext cx="1083845" cy="1024"/>
            </a:xfrm>
            <a:prstGeom prst="line">
              <a:avLst/>
            </a:prstGeom>
            <a:ln w="38100">
              <a:solidFill>
                <a:srgbClr val="04A4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72">
              <a:extLst>
                <a:ext uri="{FF2B5EF4-FFF2-40B4-BE49-F238E27FC236}">
                  <a16:creationId xmlns:a16="http://schemas.microsoft.com/office/drawing/2014/main" id="{8496F530-8B34-7FFB-1034-7348ADDEEC3F}"/>
                </a:ext>
              </a:extLst>
            </p:cNvPr>
            <p:cNvCxnSpPr>
              <a:cxnSpLocks/>
            </p:cNvCxnSpPr>
            <p:nvPr/>
          </p:nvCxnSpPr>
          <p:spPr>
            <a:xfrm rot="10800000" flipV="1">
              <a:off x="7998512" y="4243473"/>
              <a:ext cx="0" cy="1333939"/>
            </a:xfrm>
            <a:prstGeom prst="line">
              <a:avLst/>
            </a:prstGeom>
            <a:ln w="38100">
              <a:solidFill>
                <a:srgbClr val="04A450"/>
              </a:solidFill>
              <a:tailEnd type="oval"/>
            </a:ln>
          </p:spPr>
          <p:style>
            <a:lnRef idx="1">
              <a:schemeClr val="accent1"/>
            </a:lnRef>
            <a:fillRef idx="0">
              <a:schemeClr val="accent1"/>
            </a:fillRef>
            <a:effectRef idx="0">
              <a:schemeClr val="accent1"/>
            </a:effectRef>
            <a:fontRef idx="minor">
              <a:schemeClr val="tx1"/>
            </a:fontRef>
          </p:style>
        </p:cxnSp>
        <p:sp>
          <p:nvSpPr>
            <p:cNvPr id="19" name="Oval 39">
              <a:extLst>
                <a:ext uri="{FF2B5EF4-FFF2-40B4-BE49-F238E27FC236}">
                  <a16:creationId xmlns:a16="http://schemas.microsoft.com/office/drawing/2014/main" id="{AFAFBF5C-0714-A04D-664E-4A47DFF8F360}"/>
                </a:ext>
              </a:extLst>
            </p:cNvPr>
            <p:cNvSpPr/>
            <p:nvPr/>
          </p:nvSpPr>
          <p:spPr>
            <a:xfrm>
              <a:off x="7511883" y="3235650"/>
              <a:ext cx="880621" cy="880621"/>
            </a:xfrm>
            <a:prstGeom prst="ellipse">
              <a:avLst/>
            </a:prstGeom>
            <a:gradFill>
              <a:gsLst>
                <a:gs pos="0">
                  <a:srgbClr val="04A450"/>
                </a:gs>
                <a:gs pos="100000">
                  <a:srgbClr val="00D465"/>
                </a:gs>
              </a:gsLst>
            </a:gradFill>
            <a:ln>
              <a:no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effectLst>
                  <a:outerShdw blurRad="38100" dist="38100" dir="2700000" algn="tl">
                    <a:srgbClr val="000000">
                      <a:alpha val="43137"/>
                    </a:srgbClr>
                  </a:outerShdw>
                </a:effectLst>
              </a:endParaRPr>
            </a:p>
          </p:txBody>
        </p:sp>
      </p:grpSp>
      <p:grpSp>
        <p:nvGrpSpPr>
          <p:cNvPr id="20" name="Group 15">
            <a:extLst>
              <a:ext uri="{FF2B5EF4-FFF2-40B4-BE49-F238E27FC236}">
                <a16:creationId xmlns:a16="http://schemas.microsoft.com/office/drawing/2014/main" id="{30DA345C-A253-F5AF-43C6-36520EEAFABA}"/>
              </a:ext>
            </a:extLst>
          </p:cNvPr>
          <p:cNvGrpSpPr/>
          <p:nvPr/>
        </p:nvGrpSpPr>
        <p:grpSpPr>
          <a:xfrm>
            <a:off x="8104130" y="1889886"/>
            <a:ext cx="1848361" cy="2213836"/>
            <a:chOff x="3743838" y="1291430"/>
            <a:chExt cx="2464481" cy="2951781"/>
          </a:xfrm>
        </p:grpSpPr>
        <p:sp>
          <p:nvSpPr>
            <p:cNvPr id="21" name="Arc 20">
              <a:extLst>
                <a:ext uri="{FF2B5EF4-FFF2-40B4-BE49-F238E27FC236}">
                  <a16:creationId xmlns:a16="http://schemas.microsoft.com/office/drawing/2014/main" id="{391ED79F-CB81-85F8-C635-AC43A9AC1E58}"/>
                </a:ext>
              </a:extLst>
            </p:cNvPr>
            <p:cNvSpPr/>
            <p:nvPr/>
          </p:nvSpPr>
          <p:spPr>
            <a:xfrm>
              <a:off x="5032251" y="3067143"/>
              <a:ext cx="1176068" cy="1176068"/>
            </a:xfrm>
            <a:prstGeom prst="arc">
              <a:avLst>
                <a:gd name="adj1" fmla="val 15956854"/>
                <a:gd name="adj2" fmla="val 10795556"/>
              </a:avLst>
            </a:prstGeom>
            <a:ln w="38100">
              <a:solidFill>
                <a:srgbClr val="65C0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3" name="Straight Connector 75">
              <a:extLst>
                <a:ext uri="{FF2B5EF4-FFF2-40B4-BE49-F238E27FC236}">
                  <a16:creationId xmlns:a16="http://schemas.microsoft.com/office/drawing/2014/main" id="{1CA9CEE4-FB5B-5451-7E03-0C0B0D048E21}"/>
                </a:ext>
              </a:extLst>
            </p:cNvPr>
            <p:cNvCxnSpPr>
              <a:cxnSpLocks/>
            </p:cNvCxnSpPr>
            <p:nvPr/>
          </p:nvCxnSpPr>
          <p:spPr>
            <a:xfrm flipH="1">
              <a:off x="3743838" y="3655936"/>
              <a:ext cx="1305082" cy="0"/>
            </a:xfrm>
            <a:prstGeom prst="line">
              <a:avLst/>
            </a:prstGeom>
            <a:ln w="38100">
              <a:solidFill>
                <a:srgbClr val="65C08D"/>
              </a:solidFill>
            </a:ln>
          </p:spPr>
          <p:style>
            <a:lnRef idx="1">
              <a:schemeClr val="accent1"/>
            </a:lnRef>
            <a:fillRef idx="0">
              <a:schemeClr val="accent1"/>
            </a:fillRef>
            <a:effectRef idx="0">
              <a:schemeClr val="accent1"/>
            </a:effectRef>
            <a:fontRef idx="minor">
              <a:schemeClr val="tx1"/>
            </a:fontRef>
          </p:style>
        </p:cxnSp>
        <p:cxnSp>
          <p:nvCxnSpPr>
            <p:cNvPr id="24" name="Straight Connector 76">
              <a:extLst>
                <a:ext uri="{FF2B5EF4-FFF2-40B4-BE49-F238E27FC236}">
                  <a16:creationId xmlns:a16="http://schemas.microsoft.com/office/drawing/2014/main" id="{C089382B-15E5-0305-3C69-6E86A794C079}"/>
                </a:ext>
              </a:extLst>
            </p:cNvPr>
            <p:cNvCxnSpPr>
              <a:cxnSpLocks/>
            </p:cNvCxnSpPr>
            <p:nvPr/>
          </p:nvCxnSpPr>
          <p:spPr>
            <a:xfrm flipV="1">
              <a:off x="5573966" y="1291430"/>
              <a:ext cx="0" cy="1796234"/>
            </a:xfrm>
            <a:prstGeom prst="line">
              <a:avLst/>
            </a:prstGeom>
            <a:ln w="38100">
              <a:solidFill>
                <a:srgbClr val="65C08D"/>
              </a:solidFill>
              <a:tailEnd type="oval"/>
            </a:ln>
          </p:spPr>
          <p:style>
            <a:lnRef idx="1">
              <a:schemeClr val="accent1"/>
            </a:lnRef>
            <a:fillRef idx="0">
              <a:schemeClr val="accent1"/>
            </a:fillRef>
            <a:effectRef idx="0">
              <a:schemeClr val="accent1"/>
            </a:effectRef>
            <a:fontRef idx="minor">
              <a:schemeClr val="tx1"/>
            </a:fontRef>
          </p:style>
        </p:cxnSp>
        <p:sp>
          <p:nvSpPr>
            <p:cNvPr id="25" name="Oval 77">
              <a:extLst>
                <a:ext uri="{FF2B5EF4-FFF2-40B4-BE49-F238E27FC236}">
                  <a16:creationId xmlns:a16="http://schemas.microsoft.com/office/drawing/2014/main" id="{C009B1E5-FD33-B722-83A5-1A50A1A681B6}"/>
                </a:ext>
              </a:extLst>
            </p:cNvPr>
            <p:cNvSpPr/>
            <p:nvPr/>
          </p:nvSpPr>
          <p:spPr>
            <a:xfrm>
              <a:off x="5179975" y="3214866"/>
              <a:ext cx="880621" cy="880621"/>
            </a:xfrm>
            <a:prstGeom prst="ellipse">
              <a:avLst/>
            </a:prstGeom>
            <a:gradFill>
              <a:gsLst>
                <a:gs pos="0">
                  <a:srgbClr val="65C08D"/>
                </a:gs>
                <a:gs pos="99000">
                  <a:srgbClr val="78DFA6"/>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100" b="1">
                <a:solidFill>
                  <a:schemeClr val="tx1">
                    <a:lumMod val="85000"/>
                    <a:lumOff val="15000"/>
                  </a:schemeClr>
                </a:solidFill>
              </a:endParaRPr>
            </a:p>
          </p:txBody>
        </p:sp>
      </p:grpSp>
      <p:grpSp>
        <p:nvGrpSpPr>
          <p:cNvPr id="26" name="Group 14">
            <a:extLst>
              <a:ext uri="{FF2B5EF4-FFF2-40B4-BE49-F238E27FC236}">
                <a16:creationId xmlns:a16="http://schemas.microsoft.com/office/drawing/2014/main" id="{2504994F-BAF2-48A3-45C5-41C5794283BE}"/>
              </a:ext>
            </a:extLst>
          </p:cNvPr>
          <p:cNvGrpSpPr/>
          <p:nvPr/>
        </p:nvGrpSpPr>
        <p:grpSpPr>
          <a:xfrm>
            <a:off x="3003972" y="3237259"/>
            <a:ext cx="5080811" cy="1867114"/>
            <a:chOff x="-2855637" y="3087927"/>
            <a:chExt cx="6774414" cy="2489485"/>
          </a:xfrm>
        </p:grpSpPr>
        <p:sp>
          <p:nvSpPr>
            <p:cNvPr id="27" name="Arc 26">
              <a:extLst>
                <a:ext uri="{FF2B5EF4-FFF2-40B4-BE49-F238E27FC236}">
                  <a16:creationId xmlns:a16="http://schemas.microsoft.com/office/drawing/2014/main" id="{30741BC0-5E3A-37D8-4273-C26BB9095F37}"/>
                </a:ext>
              </a:extLst>
            </p:cNvPr>
            <p:cNvSpPr/>
            <p:nvPr/>
          </p:nvSpPr>
          <p:spPr>
            <a:xfrm rot="10800000">
              <a:off x="2742709" y="3087927"/>
              <a:ext cx="1176068" cy="1176068"/>
            </a:xfrm>
            <a:prstGeom prst="arc">
              <a:avLst>
                <a:gd name="adj1" fmla="val 10895"/>
                <a:gd name="adj2" fmla="val 15969831"/>
              </a:avLst>
            </a:prstGeom>
            <a:ln w="38100">
              <a:solidFill>
                <a:srgbClr val="4E81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8" name="Straight Connector 82">
              <a:extLst>
                <a:ext uri="{FF2B5EF4-FFF2-40B4-BE49-F238E27FC236}">
                  <a16:creationId xmlns:a16="http://schemas.microsoft.com/office/drawing/2014/main" id="{05B0F367-1838-2354-320D-8D44D050A797}"/>
                </a:ext>
              </a:extLst>
            </p:cNvPr>
            <p:cNvCxnSpPr>
              <a:cxnSpLocks/>
            </p:cNvCxnSpPr>
            <p:nvPr/>
          </p:nvCxnSpPr>
          <p:spPr>
            <a:xfrm flipV="1">
              <a:off x="-2855637" y="3670563"/>
              <a:ext cx="5577258" cy="43387"/>
            </a:xfrm>
            <a:prstGeom prst="line">
              <a:avLst/>
            </a:prstGeom>
            <a:ln w="38100">
              <a:solidFill>
                <a:srgbClr val="4E81BD"/>
              </a:solidFill>
            </a:ln>
          </p:spPr>
          <p:style>
            <a:lnRef idx="1">
              <a:schemeClr val="accent1"/>
            </a:lnRef>
            <a:fillRef idx="0">
              <a:schemeClr val="accent1"/>
            </a:fillRef>
            <a:effectRef idx="0">
              <a:schemeClr val="accent1"/>
            </a:effectRef>
            <a:fontRef idx="minor">
              <a:schemeClr val="tx1"/>
            </a:fontRef>
          </p:style>
        </p:cxnSp>
        <p:cxnSp>
          <p:nvCxnSpPr>
            <p:cNvPr id="29" name="Straight Connector 83">
              <a:extLst>
                <a:ext uri="{FF2B5EF4-FFF2-40B4-BE49-F238E27FC236}">
                  <a16:creationId xmlns:a16="http://schemas.microsoft.com/office/drawing/2014/main" id="{43FC4DE9-85FC-0C02-8EA8-BFEABC39535B}"/>
                </a:ext>
              </a:extLst>
            </p:cNvPr>
            <p:cNvCxnSpPr>
              <a:cxnSpLocks/>
            </p:cNvCxnSpPr>
            <p:nvPr/>
          </p:nvCxnSpPr>
          <p:spPr>
            <a:xfrm rot="10800000" flipV="1">
              <a:off x="3377062" y="4243473"/>
              <a:ext cx="0" cy="1333939"/>
            </a:xfrm>
            <a:prstGeom prst="line">
              <a:avLst/>
            </a:prstGeom>
            <a:ln w="38100">
              <a:solidFill>
                <a:srgbClr val="4E81BD"/>
              </a:solidFill>
              <a:tailEnd type="oval"/>
            </a:ln>
          </p:spPr>
          <p:style>
            <a:lnRef idx="1">
              <a:schemeClr val="accent1"/>
            </a:lnRef>
            <a:fillRef idx="0">
              <a:schemeClr val="accent1"/>
            </a:fillRef>
            <a:effectRef idx="0">
              <a:schemeClr val="accent1"/>
            </a:effectRef>
            <a:fontRef idx="minor">
              <a:schemeClr val="tx1"/>
            </a:fontRef>
          </p:style>
        </p:cxnSp>
        <p:sp>
          <p:nvSpPr>
            <p:cNvPr id="30" name="Oval 80">
              <a:extLst>
                <a:ext uri="{FF2B5EF4-FFF2-40B4-BE49-F238E27FC236}">
                  <a16:creationId xmlns:a16="http://schemas.microsoft.com/office/drawing/2014/main" id="{53A7B0DD-6B90-13D5-4638-B9DD2F25AE65}"/>
                </a:ext>
              </a:extLst>
            </p:cNvPr>
            <p:cNvSpPr/>
            <p:nvPr/>
          </p:nvSpPr>
          <p:spPr>
            <a:xfrm>
              <a:off x="2890432" y="3235650"/>
              <a:ext cx="880621" cy="880621"/>
            </a:xfrm>
            <a:prstGeom prst="ellipse">
              <a:avLst/>
            </a:prstGeom>
            <a:gradFill>
              <a:gsLst>
                <a:gs pos="0">
                  <a:srgbClr val="4E81BD"/>
                </a:gs>
                <a:gs pos="100000">
                  <a:srgbClr val="5B98DF"/>
                </a:gs>
              </a:gsLst>
            </a:gra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chemeClr val="accent1">
                    <a:lumMod val="50000"/>
                  </a:schemeClr>
                </a:solidFill>
              </a:endParaRPr>
            </a:p>
          </p:txBody>
        </p:sp>
      </p:grpSp>
      <p:grpSp>
        <p:nvGrpSpPr>
          <p:cNvPr id="31" name="Group 13">
            <a:extLst>
              <a:ext uri="{FF2B5EF4-FFF2-40B4-BE49-F238E27FC236}">
                <a16:creationId xmlns:a16="http://schemas.microsoft.com/office/drawing/2014/main" id="{5F8E3D3B-0BD0-7FD0-7E54-F097551C3A38}"/>
              </a:ext>
            </a:extLst>
          </p:cNvPr>
          <p:cNvGrpSpPr/>
          <p:nvPr/>
        </p:nvGrpSpPr>
        <p:grpSpPr>
          <a:xfrm>
            <a:off x="1152132" y="2354379"/>
            <a:ext cx="1857869" cy="1749343"/>
            <a:chOff x="-876748" y="1910754"/>
            <a:chExt cx="2477158" cy="2332457"/>
          </a:xfrm>
        </p:grpSpPr>
        <p:sp>
          <p:nvSpPr>
            <p:cNvPr id="32" name="Arc 31">
              <a:extLst>
                <a:ext uri="{FF2B5EF4-FFF2-40B4-BE49-F238E27FC236}">
                  <a16:creationId xmlns:a16="http://schemas.microsoft.com/office/drawing/2014/main" id="{57D01713-ED58-AF4F-A434-997F4206ED91}"/>
                </a:ext>
              </a:extLst>
            </p:cNvPr>
            <p:cNvSpPr/>
            <p:nvPr/>
          </p:nvSpPr>
          <p:spPr>
            <a:xfrm>
              <a:off x="424342" y="3067143"/>
              <a:ext cx="1176068" cy="1176068"/>
            </a:xfrm>
            <a:prstGeom prst="arc">
              <a:avLst>
                <a:gd name="adj1" fmla="val 15956854"/>
                <a:gd name="adj2" fmla="val 10891041"/>
              </a:avLst>
            </a:prstGeom>
            <a:ln w="38100">
              <a:solidFill>
                <a:srgbClr val="0091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33" name="Straight Connector 86">
              <a:extLst>
                <a:ext uri="{FF2B5EF4-FFF2-40B4-BE49-F238E27FC236}">
                  <a16:creationId xmlns:a16="http://schemas.microsoft.com/office/drawing/2014/main" id="{697B9387-9D4F-0B5B-6D5E-D1E0303DCDE9}"/>
                </a:ext>
              </a:extLst>
            </p:cNvPr>
            <p:cNvCxnSpPr>
              <a:cxnSpLocks/>
            </p:cNvCxnSpPr>
            <p:nvPr/>
          </p:nvCxnSpPr>
          <p:spPr>
            <a:xfrm flipH="1" flipV="1">
              <a:off x="-876748" y="3655175"/>
              <a:ext cx="1315378" cy="761"/>
            </a:xfrm>
            <a:prstGeom prst="line">
              <a:avLst/>
            </a:prstGeom>
            <a:ln w="3810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34" name="Straight Connector 87">
              <a:extLst>
                <a:ext uri="{FF2B5EF4-FFF2-40B4-BE49-F238E27FC236}">
                  <a16:creationId xmlns:a16="http://schemas.microsoft.com/office/drawing/2014/main" id="{7FB3C5C1-0D38-D8F3-0F25-529A74C948AA}"/>
                </a:ext>
              </a:extLst>
            </p:cNvPr>
            <p:cNvCxnSpPr>
              <a:cxnSpLocks/>
            </p:cNvCxnSpPr>
            <p:nvPr/>
          </p:nvCxnSpPr>
          <p:spPr>
            <a:xfrm flipV="1">
              <a:off x="966057" y="1910754"/>
              <a:ext cx="0" cy="1176911"/>
            </a:xfrm>
            <a:prstGeom prst="line">
              <a:avLst/>
            </a:prstGeom>
            <a:ln w="38100">
              <a:solidFill>
                <a:srgbClr val="009193"/>
              </a:solidFill>
              <a:tailEnd type="oval"/>
            </a:ln>
          </p:spPr>
          <p:style>
            <a:lnRef idx="1">
              <a:schemeClr val="accent1"/>
            </a:lnRef>
            <a:fillRef idx="0">
              <a:schemeClr val="accent1"/>
            </a:fillRef>
            <a:effectRef idx="0">
              <a:schemeClr val="accent1"/>
            </a:effectRef>
            <a:fontRef idx="minor">
              <a:schemeClr val="tx1"/>
            </a:fontRef>
          </p:style>
        </p:cxnSp>
        <p:sp>
          <p:nvSpPr>
            <p:cNvPr id="35" name="Oval 88">
              <a:extLst>
                <a:ext uri="{FF2B5EF4-FFF2-40B4-BE49-F238E27FC236}">
                  <a16:creationId xmlns:a16="http://schemas.microsoft.com/office/drawing/2014/main" id="{C5AE4B37-A9CA-CD02-2EDD-5AE6AF869B0B}"/>
                </a:ext>
              </a:extLst>
            </p:cNvPr>
            <p:cNvSpPr/>
            <p:nvPr/>
          </p:nvSpPr>
          <p:spPr>
            <a:xfrm>
              <a:off x="572066" y="3214866"/>
              <a:ext cx="880621" cy="880621"/>
            </a:xfrm>
            <a:prstGeom prst="ellipse">
              <a:avLst/>
            </a:prstGeom>
            <a:gradFill>
              <a:gsLst>
                <a:gs pos="0">
                  <a:srgbClr val="009193"/>
                </a:gs>
                <a:gs pos="100000">
                  <a:srgbClr val="00B0B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1">
                <a:effectLst>
                  <a:outerShdw blurRad="38100" dist="38100" dir="2700000" algn="tl">
                    <a:srgbClr val="000000">
                      <a:alpha val="43137"/>
                    </a:srgbClr>
                  </a:outerShdw>
                </a:effectLst>
              </a:endParaRPr>
            </a:p>
          </p:txBody>
        </p:sp>
      </p:grpSp>
      <p:sp>
        <p:nvSpPr>
          <p:cNvPr id="36" name="TextBox 89">
            <a:extLst>
              <a:ext uri="{FF2B5EF4-FFF2-40B4-BE49-F238E27FC236}">
                <a16:creationId xmlns:a16="http://schemas.microsoft.com/office/drawing/2014/main" id="{3736A233-2405-26A7-775B-D47BBB88CBF5}"/>
              </a:ext>
            </a:extLst>
          </p:cNvPr>
          <p:cNvSpPr txBox="1"/>
          <p:nvPr/>
        </p:nvSpPr>
        <p:spPr>
          <a:xfrm>
            <a:off x="2094725" y="3483153"/>
            <a:ext cx="780984" cy="415498"/>
          </a:xfrm>
          <a:prstGeom prst="rect">
            <a:avLst/>
          </a:prstGeom>
          <a:noFill/>
        </p:spPr>
        <p:txBody>
          <a:bodyPr wrap="none" rtlCol="0">
            <a:spAutoFit/>
          </a:bodyPr>
          <a:lstStyle/>
          <a:p>
            <a:pPr algn="ctr"/>
            <a:r>
              <a:rPr lang="en-US" sz="2100" b="1">
                <a:solidFill>
                  <a:schemeClr val="bg1"/>
                </a:solidFill>
              </a:rPr>
              <a:t>2015</a:t>
            </a:r>
          </a:p>
        </p:txBody>
      </p:sp>
      <p:sp>
        <p:nvSpPr>
          <p:cNvPr id="37" name="TextBox 90">
            <a:extLst>
              <a:ext uri="{FF2B5EF4-FFF2-40B4-BE49-F238E27FC236}">
                <a16:creationId xmlns:a16="http://schemas.microsoft.com/office/drawing/2014/main" id="{D30122B4-1B42-F12D-BB45-D2B2A1D74466}"/>
              </a:ext>
            </a:extLst>
          </p:cNvPr>
          <p:cNvSpPr txBox="1"/>
          <p:nvPr/>
        </p:nvSpPr>
        <p:spPr>
          <a:xfrm>
            <a:off x="7208876" y="3483153"/>
            <a:ext cx="780984" cy="415498"/>
          </a:xfrm>
          <a:prstGeom prst="rect">
            <a:avLst/>
          </a:prstGeom>
          <a:noFill/>
        </p:spPr>
        <p:txBody>
          <a:bodyPr wrap="none" rtlCol="0">
            <a:spAutoFit/>
          </a:bodyPr>
          <a:lstStyle/>
          <a:p>
            <a:pPr algn="ctr"/>
            <a:r>
              <a:rPr lang="en-US" sz="2100" b="1">
                <a:solidFill>
                  <a:schemeClr val="bg1"/>
                </a:solidFill>
              </a:rPr>
              <a:t>2021</a:t>
            </a:r>
          </a:p>
        </p:txBody>
      </p:sp>
      <p:sp>
        <p:nvSpPr>
          <p:cNvPr id="38" name="TextBox 91">
            <a:extLst>
              <a:ext uri="{FF2B5EF4-FFF2-40B4-BE49-F238E27FC236}">
                <a16:creationId xmlns:a16="http://schemas.microsoft.com/office/drawing/2014/main" id="{52B07ACE-FBB9-9B74-109F-DA3076A805E4}"/>
              </a:ext>
            </a:extLst>
          </p:cNvPr>
          <p:cNvSpPr txBox="1"/>
          <p:nvPr/>
        </p:nvSpPr>
        <p:spPr>
          <a:xfrm>
            <a:off x="9046023" y="3483153"/>
            <a:ext cx="780984" cy="415498"/>
          </a:xfrm>
          <a:prstGeom prst="rect">
            <a:avLst/>
          </a:prstGeom>
          <a:noFill/>
        </p:spPr>
        <p:txBody>
          <a:bodyPr wrap="none" rtlCol="0">
            <a:spAutoFit/>
          </a:bodyPr>
          <a:lstStyle/>
          <a:p>
            <a:pPr algn="ctr"/>
            <a:r>
              <a:rPr lang="en-US" sz="2100" b="1">
                <a:solidFill>
                  <a:schemeClr val="bg1"/>
                </a:solidFill>
              </a:rPr>
              <a:t>2023</a:t>
            </a:r>
          </a:p>
        </p:txBody>
      </p:sp>
      <p:sp>
        <p:nvSpPr>
          <p:cNvPr id="39" name="TextBox 92">
            <a:extLst>
              <a:ext uri="{FF2B5EF4-FFF2-40B4-BE49-F238E27FC236}">
                <a16:creationId xmlns:a16="http://schemas.microsoft.com/office/drawing/2014/main" id="{6CAC1EB2-03F9-5C4F-5B13-310ACB65B9F7}"/>
              </a:ext>
            </a:extLst>
          </p:cNvPr>
          <p:cNvSpPr txBox="1"/>
          <p:nvPr/>
        </p:nvSpPr>
        <p:spPr>
          <a:xfrm>
            <a:off x="10740958" y="3483153"/>
            <a:ext cx="780983" cy="415498"/>
          </a:xfrm>
          <a:prstGeom prst="rect">
            <a:avLst/>
          </a:prstGeom>
          <a:noFill/>
        </p:spPr>
        <p:txBody>
          <a:bodyPr wrap="none" lIns="91440" tIns="45720" rIns="91440" bIns="45720" rtlCol="0" anchor="t">
            <a:spAutoFit/>
          </a:bodyPr>
          <a:lstStyle/>
          <a:p>
            <a:pPr algn="ctr"/>
            <a:r>
              <a:rPr lang="en-US" sz="2100" b="1">
                <a:solidFill>
                  <a:schemeClr val="bg1"/>
                </a:solidFill>
              </a:rPr>
              <a:t>2025</a:t>
            </a:r>
          </a:p>
        </p:txBody>
      </p:sp>
      <p:grpSp>
        <p:nvGrpSpPr>
          <p:cNvPr id="41" name="Group 94">
            <a:extLst>
              <a:ext uri="{FF2B5EF4-FFF2-40B4-BE49-F238E27FC236}">
                <a16:creationId xmlns:a16="http://schemas.microsoft.com/office/drawing/2014/main" id="{51006C55-A282-BD30-55D8-F84E0DD95A0F}"/>
              </a:ext>
            </a:extLst>
          </p:cNvPr>
          <p:cNvGrpSpPr/>
          <p:nvPr/>
        </p:nvGrpSpPr>
        <p:grpSpPr>
          <a:xfrm>
            <a:off x="2614914" y="1889886"/>
            <a:ext cx="2996978" cy="1569660"/>
            <a:chOff x="1075389" y="1675288"/>
            <a:chExt cx="3406404" cy="2092880"/>
          </a:xfrm>
        </p:grpSpPr>
        <p:sp>
          <p:nvSpPr>
            <p:cNvPr id="42" name="TextBox 95">
              <a:extLst>
                <a:ext uri="{FF2B5EF4-FFF2-40B4-BE49-F238E27FC236}">
                  <a16:creationId xmlns:a16="http://schemas.microsoft.com/office/drawing/2014/main" id="{88DEFCBB-08DB-5F86-B961-E347DA5BF1C8}"/>
                </a:ext>
              </a:extLst>
            </p:cNvPr>
            <p:cNvSpPr txBox="1"/>
            <p:nvPr/>
          </p:nvSpPr>
          <p:spPr>
            <a:xfrm>
              <a:off x="1075389" y="1675288"/>
              <a:ext cx="3406404" cy="2092880"/>
            </a:xfrm>
            <a:prstGeom prst="rect">
              <a:avLst/>
            </a:prstGeom>
            <a:noFill/>
          </p:spPr>
          <p:txBody>
            <a:bodyPr wrap="square" rtlCol="0">
              <a:spAutoFit/>
            </a:bodyPr>
            <a:lstStyle/>
            <a:p>
              <a:r>
                <a:rPr lang="en-US" sz="1600" b="1" noProof="1">
                  <a:latin typeface="Arial" panose="020B0604020202020204" pitchFamily="34" charset="0"/>
                  <a:cs typeface="Arial" panose="020B0604020202020204" pitchFamily="34" charset="0"/>
                </a:rPr>
                <a:t>LCB reconnue Organisation de Contrôle par la Commission Européenne dans le cadre du RBUE</a:t>
              </a:r>
            </a:p>
            <a:p>
              <a:endParaRPr lang="en-US" sz="1600" b="1" noProof="1">
                <a:latin typeface="Arial" panose="020B0604020202020204" pitchFamily="34" charset="0"/>
                <a:cs typeface="Arial" panose="020B0604020202020204" pitchFamily="34" charset="0"/>
              </a:endParaRPr>
            </a:p>
            <a:p>
              <a:endParaRPr lang="en-US" sz="1600" b="1" noProof="1">
                <a:latin typeface="Arial" panose="020B0604020202020204" pitchFamily="34" charset="0"/>
                <a:cs typeface="Arial" panose="020B0604020202020204" pitchFamily="34" charset="0"/>
              </a:endParaRPr>
            </a:p>
          </p:txBody>
        </p:sp>
        <p:cxnSp>
          <p:nvCxnSpPr>
            <p:cNvPr id="43" name="Straight Connector 96">
              <a:extLst>
                <a:ext uri="{FF2B5EF4-FFF2-40B4-BE49-F238E27FC236}">
                  <a16:creationId xmlns:a16="http://schemas.microsoft.com/office/drawing/2014/main" id="{B880E02B-3777-E969-AA1C-266019C40C80}"/>
                </a:ext>
              </a:extLst>
            </p:cNvPr>
            <p:cNvCxnSpPr>
              <a:cxnSpLocks/>
            </p:cNvCxnSpPr>
            <p:nvPr/>
          </p:nvCxnSpPr>
          <p:spPr>
            <a:xfrm>
              <a:off x="1136650" y="3065500"/>
              <a:ext cx="3202829" cy="0"/>
            </a:xfrm>
            <a:prstGeom prst="line">
              <a:avLst/>
            </a:prstGeom>
            <a:ln w="38100">
              <a:solidFill>
                <a:srgbClr val="009193"/>
              </a:solidFill>
            </a:ln>
          </p:spPr>
          <p:style>
            <a:lnRef idx="1">
              <a:schemeClr val="accent1"/>
            </a:lnRef>
            <a:fillRef idx="0">
              <a:schemeClr val="accent1"/>
            </a:fillRef>
            <a:effectRef idx="0">
              <a:schemeClr val="accent1"/>
            </a:effectRef>
            <a:fontRef idx="minor">
              <a:schemeClr val="tx1"/>
            </a:fontRef>
          </p:style>
        </p:cxnSp>
      </p:grpSp>
      <p:grpSp>
        <p:nvGrpSpPr>
          <p:cNvPr id="45" name="Group 98">
            <a:extLst>
              <a:ext uri="{FF2B5EF4-FFF2-40B4-BE49-F238E27FC236}">
                <a16:creationId xmlns:a16="http://schemas.microsoft.com/office/drawing/2014/main" id="{52AC2D29-3C7D-8DA8-6101-107CF1F94F2D}"/>
              </a:ext>
            </a:extLst>
          </p:cNvPr>
          <p:cNvGrpSpPr/>
          <p:nvPr/>
        </p:nvGrpSpPr>
        <p:grpSpPr>
          <a:xfrm>
            <a:off x="4748716" y="4776416"/>
            <a:ext cx="2830162" cy="1474152"/>
            <a:chOff x="1720386" y="1753442"/>
            <a:chExt cx="3191401" cy="1965530"/>
          </a:xfrm>
        </p:grpSpPr>
        <p:sp>
          <p:nvSpPr>
            <p:cNvPr id="46" name="TextBox 99">
              <a:extLst>
                <a:ext uri="{FF2B5EF4-FFF2-40B4-BE49-F238E27FC236}">
                  <a16:creationId xmlns:a16="http://schemas.microsoft.com/office/drawing/2014/main" id="{82DC4223-1B2C-B0F8-6B7A-670CBFD84B57}"/>
                </a:ext>
              </a:extLst>
            </p:cNvPr>
            <p:cNvSpPr txBox="1"/>
            <p:nvPr/>
          </p:nvSpPr>
          <p:spPr>
            <a:xfrm>
              <a:off x="1720386" y="1753442"/>
              <a:ext cx="3191400" cy="779698"/>
            </a:xfrm>
            <a:prstGeom prst="rect">
              <a:avLst/>
            </a:prstGeom>
            <a:noFill/>
          </p:spPr>
          <p:txBody>
            <a:bodyPr wrap="square" rtlCol="0">
              <a:spAutoFit/>
            </a:bodyPr>
            <a:lstStyle/>
            <a:p>
              <a:pPr algn="r"/>
              <a:r>
                <a:rPr lang="en-US" sz="1600" b="1" noProof="1">
                  <a:latin typeface="Arial" panose="020B0604020202020204" pitchFamily="34" charset="0"/>
                  <a:cs typeface="Arial" panose="020B0604020202020204" pitchFamily="34" charset="0"/>
                </a:rPr>
                <a:t>LCB renforce son Système de Diligence Raisonnée</a:t>
              </a:r>
            </a:p>
          </p:txBody>
        </p:sp>
        <p:cxnSp>
          <p:nvCxnSpPr>
            <p:cNvPr id="47" name="Straight Connector 100">
              <a:extLst>
                <a:ext uri="{FF2B5EF4-FFF2-40B4-BE49-F238E27FC236}">
                  <a16:creationId xmlns:a16="http://schemas.microsoft.com/office/drawing/2014/main" id="{83A4F78B-424A-A7A2-4367-5C6B562BA287}"/>
                </a:ext>
              </a:extLst>
            </p:cNvPr>
            <p:cNvCxnSpPr>
              <a:cxnSpLocks/>
            </p:cNvCxnSpPr>
            <p:nvPr/>
          </p:nvCxnSpPr>
          <p:spPr>
            <a:xfrm>
              <a:off x="1808068" y="2533140"/>
              <a:ext cx="3022943" cy="1"/>
            </a:xfrm>
            <a:prstGeom prst="line">
              <a:avLst/>
            </a:prstGeom>
            <a:ln w="38100">
              <a:solidFill>
                <a:srgbClr val="4E81BD"/>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A59F12E-449A-564D-8F3A-4205D57FB9AA}"/>
                </a:ext>
              </a:extLst>
            </p:cNvPr>
            <p:cNvSpPr/>
            <p:nvPr/>
          </p:nvSpPr>
          <p:spPr>
            <a:xfrm>
              <a:off x="1808067" y="2610975"/>
              <a:ext cx="3103720" cy="1107997"/>
            </a:xfrm>
            <a:prstGeom prst="rect">
              <a:avLst/>
            </a:prstGeom>
          </p:spPr>
          <p:txBody>
            <a:bodyPr wrap="square">
              <a:spAutoFit/>
            </a:bodyPr>
            <a:lstStyle/>
            <a:p>
              <a:pPr algn="r"/>
              <a:r>
                <a:rPr lang="en-US" sz="1200" noProof="1">
                  <a:latin typeface="Arial" panose="020B0604020202020204" pitchFamily="34" charset="0"/>
                  <a:cs typeface="Arial" panose="020B0604020202020204" pitchFamily="34" charset="0"/>
                </a:rPr>
                <a:t>Système de Diligence Raisonnée de LCB: un référentiel avec 12 annexes</a:t>
              </a:r>
            </a:p>
            <a:p>
              <a:pPr marL="171450" indent="-171450" algn="r">
                <a:buFont typeface="Arial" panose="020B0604020202020204" pitchFamily="34" charset="0"/>
                <a:buChar char="•"/>
              </a:pPr>
              <a:endParaRPr lang="en-US" sz="1200" noProof="1">
                <a:latin typeface="Arial" panose="020B0604020202020204" pitchFamily="34" charset="0"/>
                <a:cs typeface="Arial" panose="020B0604020202020204" pitchFamily="34" charset="0"/>
              </a:endParaRPr>
            </a:p>
            <a:p>
              <a:pPr algn="r"/>
              <a:endParaRPr lang="en-US" sz="1200" noProof="1">
                <a:latin typeface="Arial" panose="020B0604020202020204" pitchFamily="34" charset="0"/>
                <a:cs typeface="Arial" panose="020B0604020202020204" pitchFamily="34" charset="0"/>
              </a:endParaRPr>
            </a:p>
          </p:txBody>
        </p:sp>
      </p:grpSp>
      <p:grpSp>
        <p:nvGrpSpPr>
          <p:cNvPr id="49" name="Group 102">
            <a:extLst>
              <a:ext uri="{FF2B5EF4-FFF2-40B4-BE49-F238E27FC236}">
                <a16:creationId xmlns:a16="http://schemas.microsoft.com/office/drawing/2014/main" id="{3B6270F8-912F-C81D-5687-F3464840339A}"/>
              </a:ext>
            </a:extLst>
          </p:cNvPr>
          <p:cNvGrpSpPr/>
          <p:nvPr/>
        </p:nvGrpSpPr>
        <p:grpSpPr>
          <a:xfrm>
            <a:off x="9567393" y="1612358"/>
            <a:ext cx="3726644" cy="1343627"/>
            <a:chOff x="1075389" y="1753442"/>
            <a:chExt cx="4186552" cy="1791501"/>
          </a:xfrm>
        </p:grpSpPr>
        <p:sp>
          <p:nvSpPr>
            <p:cNvPr id="50" name="TextBox 103">
              <a:extLst>
                <a:ext uri="{FF2B5EF4-FFF2-40B4-BE49-F238E27FC236}">
                  <a16:creationId xmlns:a16="http://schemas.microsoft.com/office/drawing/2014/main" id="{BA510AB9-C30B-446A-B25C-64D370E6CC3A}"/>
                </a:ext>
              </a:extLst>
            </p:cNvPr>
            <p:cNvSpPr txBox="1"/>
            <p:nvPr/>
          </p:nvSpPr>
          <p:spPr>
            <a:xfrm>
              <a:off x="1075389" y="1753442"/>
              <a:ext cx="4186552" cy="451405"/>
            </a:xfrm>
            <a:prstGeom prst="rect">
              <a:avLst/>
            </a:prstGeom>
            <a:noFill/>
          </p:spPr>
          <p:txBody>
            <a:bodyPr wrap="square" rtlCol="0">
              <a:spAutoFit/>
            </a:bodyPr>
            <a:lstStyle/>
            <a:p>
              <a:r>
                <a:rPr lang="en-US" sz="1600" b="1" noProof="1">
                  <a:latin typeface="Arial" panose="020B0604020202020204" pitchFamily="34" charset="0"/>
                  <a:cs typeface="Arial" panose="020B0604020202020204" pitchFamily="34" charset="0"/>
                </a:rPr>
                <a:t>Adoption du RDUE</a:t>
              </a:r>
            </a:p>
          </p:txBody>
        </p:sp>
        <p:cxnSp>
          <p:nvCxnSpPr>
            <p:cNvPr id="51" name="Straight Connector 104">
              <a:extLst>
                <a:ext uri="{FF2B5EF4-FFF2-40B4-BE49-F238E27FC236}">
                  <a16:creationId xmlns:a16="http://schemas.microsoft.com/office/drawing/2014/main" id="{FCB5FA60-1216-C7CA-15E0-C42EBAD7D338}"/>
                </a:ext>
              </a:extLst>
            </p:cNvPr>
            <p:cNvCxnSpPr>
              <a:cxnSpLocks/>
            </p:cNvCxnSpPr>
            <p:nvPr/>
          </p:nvCxnSpPr>
          <p:spPr>
            <a:xfrm>
              <a:off x="1136650" y="2158920"/>
              <a:ext cx="2223657" cy="1"/>
            </a:xfrm>
            <a:prstGeom prst="line">
              <a:avLst/>
            </a:prstGeom>
            <a:ln w="38100">
              <a:solidFill>
                <a:srgbClr val="65C08D"/>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988CA4AA-8A8D-EE45-76BB-3EB5DA6DF9A4}"/>
                </a:ext>
              </a:extLst>
            </p:cNvPr>
            <p:cNvSpPr/>
            <p:nvPr/>
          </p:nvSpPr>
          <p:spPr>
            <a:xfrm>
              <a:off x="1075389" y="2190726"/>
              <a:ext cx="2658327" cy="1354217"/>
            </a:xfrm>
            <a:prstGeom prst="rect">
              <a:avLst/>
            </a:prstGeom>
          </p:spPr>
          <p:txBody>
            <a:bodyPr wrap="square">
              <a:spAutoFit/>
            </a:bodyPr>
            <a:lstStyle/>
            <a:p>
              <a:r>
                <a:rPr lang="en-US" sz="1200" noProof="1">
                  <a:latin typeface="Arial" panose="020B0604020202020204" pitchFamily="34" charset="0"/>
                  <a:cs typeface="Arial" panose="020B0604020202020204" pitchFamily="34" charset="0"/>
                </a:rPr>
                <a:t>Le Commerce du Bois souhaite mettre à jour la base documentaire de son système de diligence raisonnée avant l’entrée en vigueur du RDUE </a:t>
              </a:r>
            </a:p>
          </p:txBody>
        </p:sp>
      </p:grpSp>
      <p:grpSp>
        <p:nvGrpSpPr>
          <p:cNvPr id="53" name="Group 106">
            <a:extLst>
              <a:ext uri="{FF2B5EF4-FFF2-40B4-BE49-F238E27FC236}">
                <a16:creationId xmlns:a16="http://schemas.microsoft.com/office/drawing/2014/main" id="{D47B0DFF-2EAA-B15C-A708-8EC971B3417E}"/>
              </a:ext>
            </a:extLst>
          </p:cNvPr>
          <p:cNvGrpSpPr/>
          <p:nvPr/>
        </p:nvGrpSpPr>
        <p:grpSpPr>
          <a:xfrm>
            <a:off x="8465772" y="4842588"/>
            <a:ext cx="2752406" cy="584774"/>
            <a:chOff x="206729" y="1434368"/>
            <a:chExt cx="4160808" cy="779698"/>
          </a:xfrm>
        </p:grpSpPr>
        <p:sp>
          <p:nvSpPr>
            <p:cNvPr id="54" name="TextBox 107">
              <a:extLst>
                <a:ext uri="{FF2B5EF4-FFF2-40B4-BE49-F238E27FC236}">
                  <a16:creationId xmlns:a16="http://schemas.microsoft.com/office/drawing/2014/main" id="{BD20C487-5E5A-E6B5-95D0-353450046D98}"/>
                </a:ext>
              </a:extLst>
            </p:cNvPr>
            <p:cNvSpPr txBox="1"/>
            <p:nvPr/>
          </p:nvSpPr>
          <p:spPr>
            <a:xfrm>
              <a:off x="206729" y="1434368"/>
              <a:ext cx="4160808" cy="779698"/>
            </a:xfrm>
            <a:prstGeom prst="rect">
              <a:avLst/>
            </a:prstGeom>
            <a:noFill/>
          </p:spPr>
          <p:txBody>
            <a:bodyPr wrap="square" lIns="91440" tIns="45720" rIns="91440" bIns="45720" rtlCol="0" anchor="t">
              <a:spAutoFit/>
            </a:bodyPr>
            <a:lstStyle/>
            <a:p>
              <a:pPr lvl="1" algn="r"/>
              <a:r>
                <a:rPr lang="en-US" sz="1600" b="1" noProof="1">
                  <a:latin typeface="Arial"/>
                  <a:cs typeface="Arial"/>
                </a:rPr>
                <a:t>Entrée en application du RDUE</a:t>
              </a:r>
            </a:p>
          </p:txBody>
        </p:sp>
        <p:cxnSp>
          <p:nvCxnSpPr>
            <p:cNvPr id="55" name="Straight Connector 108">
              <a:extLst>
                <a:ext uri="{FF2B5EF4-FFF2-40B4-BE49-F238E27FC236}">
                  <a16:creationId xmlns:a16="http://schemas.microsoft.com/office/drawing/2014/main" id="{3008253E-D7DA-A054-3B85-860AC7EB1FE7}"/>
                </a:ext>
              </a:extLst>
            </p:cNvPr>
            <p:cNvCxnSpPr>
              <a:cxnSpLocks/>
            </p:cNvCxnSpPr>
            <p:nvPr/>
          </p:nvCxnSpPr>
          <p:spPr>
            <a:xfrm>
              <a:off x="1109688" y="2214066"/>
              <a:ext cx="3140304" cy="0"/>
            </a:xfrm>
            <a:prstGeom prst="line">
              <a:avLst/>
            </a:prstGeom>
            <a:ln w="38100">
              <a:solidFill>
                <a:srgbClr val="04A450"/>
              </a:solidFill>
            </a:ln>
          </p:spPr>
          <p:style>
            <a:lnRef idx="1">
              <a:schemeClr val="accent1"/>
            </a:lnRef>
            <a:fillRef idx="0">
              <a:schemeClr val="accent1"/>
            </a:fillRef>
            <a:effectRef idx="0">
              <a:schemeClr val="accent1"/>
            </a:effectRef>
            <a:fontRef idx="minor">
              <a:schemeClr val="tx1"/>
            </a:fontRef>
          </p:style>
        </p:cxnSp>
      </p:grpSp>
      <p:grpSp>
        <p:nvGrpSpPr>
          <p:cNvPr id="2" name="Group 14">
            <a:extLst>
              <a:ext uri="{FF2B5EF4-FFF2-40B4-BE49-F238E27FC236}">
                <a16:creationId xmlns:a16="http://schemas.microsoft.com/office/drawing/2014/main" id="{5B7E761B-EB2C-A6F9-4DC7-16E79FB45F04}"/>
              </a:ext>
            </a:extLst>
          </p:cNvPr>
          <p:cNvGrpSpPr/>
          <p:nvPr/>
        </p:nvGrpSpPr>
        <p:grpSpPr>
          <a:xfrm>
            <a:off x="-1146060" y="3237260"/>
            <a:ext cx="2318165" cy="1867114"/>
            <a:chOff x="827891" y="3087927"/>
            <a:chExt cx="3090886" cy="2489485"/>
          </a:xfrm>
        </p:grpSpPr>
        <p:sp>
          <p:nvSpPr>
            <p:cNvPr id="3" name="Arc 2">
              <a:extLst>
                <a:ext uri="{FF2B5EF4-FFF2-40B4-BE49-F238E27FC236}">
                  <a16:creationId xmlns:a16="http://schemas.microsoft.com/office/drawing/2014/main" id="{71BFFA2D-D2D2-B895-205C-26EBABBF2987}"/>
                </a:ext>
              </a:extLst>
            </p:cNvPr>
            <p:cNvSpPr/>
            <p:nvPr/>
          </p:nvSpPr>
          <p:spPr>
            <a:xfrm rot="10800000">
              <a:off x="2742709" y="3087927"/>
              <a:ext cx="1176068" cy="1176068"/>
            </a:xfrm>
            <a:prstGeom prst="arc">
              <a:avLst>
                <a:gd name="adj1" fmla="val 10895"/>
                <a:gd name="adj2" fmla="val 15969831"/>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4" name="Straight Connector 82">
              <a:extLst>
                <a:ext uri="{FF2B5EF4-FFF2-40B4-BE49-F238E27FC236}">
                  <a16:creationId xmlns:a16="http://schemas.microsoft.com/office/drawing/2014/main" id="{09F589EC-C198-A6BA-B736-006147B1EAFC}"/>
                </a:ext>
              </a:extLst>
            </p:cNvPr>
            <p:cNvCxnSpPr>
              <a:cxnSpLocks/>
            </p:cNvCxnSpPr>
            <p:nvPr/>
          </p:nvCxnSpPr>
          <p:spPr>
            <a:xfrm flipV="1">
              <a:off x="827891" y="3656199"/>
              <a:ext cx="1914816" cy="1976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83">
              <a:extLst>
                <a:ext uri="{FF2B5EF4-FFF2-40B4-BE49-F238E27FC236}">
                  <a16:creationId xmlns:a16="http://schemas.microsoft.com/office/drawing/2014/main" id="{EBE5FB89-2A74-D39D-357E-97B419312C41}"/>
                </a:ext>
              </a:extLst>
            </p:cNvPr>
            <p:cNvCxnSpPr>
              <a:cxnSpLocks/>
            </p:cNvCxnSpPr>
            <p:nvPr/>
          </p:nvCxnSpPr>
          <p:spPr>
            <a:xfrm rot="10800000" flipV="1">
              <a:off x="3377062" y="4243473"/>
              <a:ext cx="0" cy="1333939"/>
            </a:xfrm>
            <a:prstGeom prst="line">
              <a:avLst/>
            </a:prstGeom>
            <a:ln w="3810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Oval 80">
              <a:extLst>
                <a:ext uri="{FF2B5EF4-FFF2-40B4-BE49-F238E27FC236}">
                  <a16:creationId xmlns:a16="http://schemas.microsoft.com/office/drawing/2014/main" id="{59B6A63F-3DB0-4434-BBA3-00F2AB369CB7}"/>
                </a:ext>
              </a:extLst>
            </p:cNvPr>
            <p:cNvSpPr/>
            <p:nvPr/>
          </p:nvSpPr>
          <p:spPr>
            <a:xfrm>
              <a:off x="2890432" y="3235650"/>
              <a:ext cx="880621" cy="880621"/>
            </a:xfrm>
            <a:prstGeom prst="ellipse">
              <a:avLst/>
            </a:prstGeom>
            <a:gradFill>
              <a:gsLst>
                <a:gs pos="0">
                  <a:srgbClr val="4A926D"/>
                </a:gs>
                <a:gs pos="100000">
                  <a:srgbClr val="5DB587"/>
                </a:gs>
              </a:gsLst>
            </a:gra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chemeClr val="accent1">
                    <a:lumMod val="50000"/>
                  </a:schemeClr>
                </a:solidFill>
              </a:endParaRPr>
            </a:p>
          </p:txBody>
        </p:sp>
      </p:grpSp>
      <p:sp>
        <p:nvSpPr>
          <p:cNvPr id="8" name="TextBox 90">
            <a:extLst>
              <a:ext uri="{FF2B5EF4-FFF2-40B4-BE49-F238E27FC236}">
                <a16:creationId xmlns:a16="http://schemas.microsoft.com/office/drawing/2014/main" id="{8F0D9E95-7E62-A376-A50A-7877E0EB3F0E}"/>
              </a:ext>
            </a:extLst>
          </p:cNvPr>
          <p:cNvSpPr txBox="1"/>
          <p:nvPr/>
        </p:nvSpPr>
        <p:spPr>
          <a:xfrm>
            <a:off x="275360" y="3483153"/>
            <a:ext cx="780984" cy="415498"/>
          </a:xfrm>
          <a:prstGeom prst="rect">
            <a:avLst/>
          </a:prstGeom>
          <a:noFill/>
        </p:spPr>
        <p:txBody>
          <a:bodyPr wrap="none" rtlCol="0">
            <a:spAutoFit/>
          </a:bodyPr>
          <a:lstStyle/>
          <a:p>
            <a:pPr algn="ctr"/>
            <a:r>
              <a:rPr lang="en-US" sz="2100" b="1">
                <a:solidFill>
                  <a:schemeClr val="bg1"/>
                </a:solidFill>
              </a:rPr>
              <a:t>2013</a:t>
            </a:r>
          </a:p>
        </p:txBody>
      </p:sp>
      <p:grpSp>
        <p:nvGrpSpPr>
          <p:cNvPr id="10" name="Group 98">
            <a:extLst>
              <a:ext uri="{FF2B5EF4-FFF2-40B4-BE49-F238E27FC236}">
                <a16:creationId xmlns:a16="http://schemas.microsoft.com/office/drawing/2014/main" id="{B6A8BB26-6D76-544C-F243-016069B65D03}"/>
              </a:ext>
            </a:extLst>
          </p:cNvPr>
          <p:cNvGrpSpPr/>
          <p:nvPr/>
        </p:nvGrpSpPr>
        <p:grpSpPr>
          <a:xfrm>
            <a:off x="833160" y="4920856"/>
            <a:ext cx="3402152" cy="338554"/>
            <a:chOff x="1075388" y="1753442"/>
            <a:chExt cx="3836399" cy="451404"/>
          </a:xfrm>
        </p:grpSpPr>
        <p:sp>
          <p:nvSpPr>
            <p:cNvPr id="12" name="TextBox 99">
              <a:extLst>
                <a:ext uri="{FF2B5EF4-FFF2-40B4-BE49-F238E27FC236}">
                  <a16:creationId xmlns:a16="http://schemas.microsoft.com/office/drawing/2014/main" id="{040356C9-F4AC-80A2-2DFE-A14797AE0BB3}"/>
                </a:ext>
              </a:extLst>
            </p:cNvPr>
            <p:cNvSpPr txBox="1"/>
            <p:nvPr/>
          </p:nvSpPr>
          <p:spPr>
            <a:xfrm>
              <a:off x="1075388" y="1753442"/>
              <a:ext cx="3836399" cy="451404"/>
            </a:xfrm>
            <a:prstGeom prst="rect">
              <a:avLst/>
            </a:prstGeom>
            <a:noFill/>
          </p:spPr>
          <p:txBody>
            <a:bodyPr wrap="square" lIns="91440" tIns="45720" rIns="91440" bIns="45720" rtlCol="0" anchor="t">
              <a:spAutoFit/>
            </a:bodyPr>
            <a:lstStyle/>
            <a:p>
              <a:r>
                <a:rPr lang="en-US" sz="1600" b="1" noProof="1">
                  <a:latin typeface="Arial"/>
                  <a:cs typeface="Arial"/>
                </a:rPr>
                <a:t>Entrée en vigueur du RBUE</a:t>
              </a:r>
              <a:endParaRPr lang="en-US" sz="1600" b="1" noProof="1">
                <a:latin typeface="Arial" panose="020B0604020202020204" pitchFamily="34" charset="0"/>
                <a:cs typeface="Arial" panose="020B0604020202020204" pitchFamily="34" charset="0"/>
              </a:endParaRPr>
            </a:p>
          </p:txBody>
        </p:sp>
        <p:cxnSp>
          <p:nvCxnSpPr>
            <p:cNvPr id="13" name="Straight Connector 100">
              <a:extLst>
                <a:ext uri="{FF2B5EF4-FFF2-40B4-BE49-F238E27FC236}">
                  <a16:creationId xmlns:a16="http://schemas.microsoft.com/office/drawing/2014/main" id="{71529757-DA0A-5298-9155-3A4DF0986AD1}"/>
                </a:ext>
              </a:extLst>
            </p:cNvPr>
            <p:cNvCxnSpPr>
              <a:cxnSpLocks/>
            </p:cNvCxnSpPr>
            <p:nvPr/>
          </p:nvCxnSpPr>
          <p:spPr>
            <a:xfrm>
              <a:off x="1160383" y="2204846"/>
              <a:ext cx="268524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8419680"/>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30">
            <a:extLst>
              <a:ext uri="{FF2B5EF4-FFF2-40B4-BE49-F238E27FC236}">
                <a16:creationId xmlns:a16="http://schemas.microsoft.com/office/drawing/2014/main" id="{958AD0E4-4816-B48D-FCEB-A446FB30A0DE}"/>
              </a:ext>
            </a:extLst>
          </p:cNvPr>
          <p:cNvCxnSpPr>
            <a:cxnSpLocks/>
            <a:stCxn id="2050" idx="0"/>
          </p:cNvCxnSpPr>
          <p:nvPr/>
        </p:nvCxnSpPr>
        <p:spPr>
          <a:xfrm>
            <a:off x="9031076" y="1363487"/>
            <a:ext cx="0" cy="4566132"/>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6" name="Titre 5">
            <a:extLst>
              <a:ext uri="{FF2B5EF4-FFF2-40B4-BE49-F238E27FC236}">
                <a16:creationId xmlns:a16="http://schemas.microsoft.com/office/drawing/2014/main" id="{AB49A7D7-F493-C144-2262-5BF6E11C4D0E}"/>
              </a:ext>
            </a:extLst>
          </p:cNvPr>
          <p:cNvSpPr>
            <a:spLocks noGrp="1"/>
          </p:cNvSpPr>
          <p:nvPr>
            <p:ph type="title"/>
          </p:nvPr>
        </p:nvSpPr>
        <p:spPr>
          <a:xfrm>
            <a:off x="1318828" y="522999"/>
            <a:ext cx="10380066" cy="653496"/>
          </a:xfrm>
        </p:spPr>
        <p:txBody>
          <a:bodyPr/>
          <a:lstStyle/>
          <a:p>
            <a:r>
              <a:rPr lang="fr-FR"/>
              <a:t>LCB et sa mise en conformité vis-à-vis du RDUE</a:t>
            </a:r>
          </a:p>
        </p:txBody>
      </p:sp>
      <p:sp>
        <p:nvSpPr>
          <p:cNvPr id="3" name="Espace réservé du numéro de diapositive 2">
            <a:extLst>
              <a:ext uri="{FF2B5EF4-FFF2-40B4-BE49-F238E27FC236}">
                <a16:creationId xmlns:a16="http://schemas.microsoft.com/office/drawing/2014/main" id="{B08E71F3-9BE9-1F2E-6709-F1A910403987}"/>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C5AE530-CE4F-F946-8AAD-BAE6C29BB4F9}" type="slidenum">
              <a:rPr kumimoji="0" lang="en-GB" sz="768" b="1" i="0" u="none" strike="noStrike" kern="1200" cap="none" spc="0" normalizeH="0" baseline="0" noProof="0" smtClean="0">
                <a:ln>
                  <a:noFill/>
                </a:ln>
                <a:solidFill>
                  <a:prstClr val="black"/>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0" lang="en-GB" sz="768" b="1" i="0" u="none" strike="noStrike" kern="1200" cap="none" spc="0" normalizeH="0" baseline="0" noProof="0">
              <a:ln>
                <a:noFill/>
              </a:ln>
              <a:solidFill>
                <a:prstClr val="black"/>
              </a:solidFill>
              <a:effectLst/>
              <a:uLnTx/>
              <a:uFillTx/>
              <a:latin typeface="Arial"/>
              <a:ea typeface="+mn-ea"/>
              <a:cs typeface="+mn-cs"/>
            </a:endParaRPr>
          </a:p>
        </p:txBody>
      </p:sp>
      <p:cxnSp>
        <p:nvCxnSpPr>
          <p:cNvPr id="11" name="Straight Connector 30">
            <a:extLst>
              <a:ext uri="{FF2B5EF4-FFF2-40B4-BE49-F238E27FC236}">
                <a16:creationId xmlns:a16="http://schemas.microsoft.com/office/drawing/2014/main" id="{67E66735-43EE-DBB7-2712-D0B3F94B01A4}"/>
              </a:ext>
            </a:extLst>
          </p:cNvPr>
          <p:cNvCxnSpPr>
            <a:cxnSpLocks/>
          </p:cNvCxnSpPr>
          <p:nvPr/>
        </p:nvCxnSpPr>
        <p:spPr>
          <a:xfrm>
            <a:off x="5054626" y="4776216"/>
            <a:ext cx="665345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30">
            <a:extLst>
              <a:ext uri="{FF2B5EF4-FFF2-40B4-BE49-F238E27FC236}">
                <a16:creationId xmlns:a16="http://schemas.microsoft.com/office/drawing/2014/main" id="{A1D526B0-066C-1E75-4030-867ED416AA70}"/>
              </a:ext>
            </a:extLst>
          </p:cNvPr>
          <p:cNvCxnSpPr>
            <a:cxnSpLocks/>
          </p:cNvCxnSpPr>
          <p:nvPr/>
        </p:nvCxnSpPr>
        <p:spPr>
          <a:xfrm flipV="1">
            <a:off x="4983480" y="2858470"/>
            <a:ext cx="6724600" cy="180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30">
            <a:extLst>
              <a:ext uri="{FF2B5EF4-FFF2-40B4-BE49-F238E27FC236}">
                <a16:creationId xmlns:a16="http://schemas.microsoft.com/office/drawing/2014/main" id="{0305CC20-8CE7-203D-9360-F3BCB4CBD7F4}"/>
              </a:ext>
            </a:extLst>
          </p:cNvPr>
          <p:cNvCxnSpPr>
            <a:cxnSpLocks/>
          </p:cNvCxnSpPr>
          <p:nvPr/>
        </p:nvCxnSpPr>
        <p:spPr>
          <a:xfrm>
            <a:off x="4983480" y="3510791"/>
            <a:ext cx="67246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30">
            <a:extLst>
              <a:ext uri="{FF2B5EF4-FFF2-40B4-BE49-F238E27FC236}">
                <a16:creationId xmlns:a16="http://schemas.microsoft.com/office/drawing/2014/main" id="{FAA72DF0-9932-B088-B96E-33CB262C91E9}"/>
              </a:ext>
            </a:extLst>
          </p:cNvPr>
          <p:cNvCxnSpPr>
            <a:cxnSpLocks/>
          </p:cNvCxnSpPr>
          <p:nvPr/>
        </p:nvCxnSpPr>
        <p:spPr>
          <a:xfrm>
            <a:off x="5054626" y="5328319"/>
            <a:ext cx="664446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30">
            <a:extLst>
              <a:ext uri="{FF2B5EF4-FFF2-40B4-BE49-F238E27FC236}">
                <a16:creationId xmlns:a16="http://schemas.microsoft.com/office/drawing/2014/main" id="{B7CB6404-5505-FE26-A8BA-8A7F7AED35A0}"/>
              </a:ext>
            </a:extLst>
          </p:cNvPr>
          <p:cNvCxnSpPr>
            <a:cxnSpLocks/>
          </p:cNvCxnSpPr>
          <p:nvPr/>
        </p:nvCxnSpPr>
        <p:spPr>
          <a:xfrm>
            <a:off x="5054626" y="5775718"/>
            <a:ext cx="665345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1" name="Chevron 20">
            <a:extLst>
              <a:ext uri="{FF2B5EF4-FFF2-40B4-BE49-F238E27FC236}">
                <a16:creationId xmlns:a16="http://schemas.microsoft.com/office/drawing/2014/main" id="{80493979-7506-CDB8-5083-E85E17E7AE40}"/>
              </a:ext>
            </a:extLst>
          </p:cNvPr>
          <p:cNvSpPr/>
          <p:nvPr/>
        </p:nvSpPr>
        <p:spPr>
          <a:xfrm>
            <a:off x="210931" y="1898298"/>
            <a:ext cx="11489454" cy="648418"/>
          </a:xfrm>
          <a:prstGeom prst="chevron">
            <a:avLst>
              <a:gd name="adj" fmla="val 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a:ea typeface="+mn-ea"/>
                <a:cs typeface="+mn-cs"/>
              </a:rPr>
              <a:t>Phase 1 : Evaluation globale du système de diligence raisonnée de LCB vis-à-vis des exigences du RDUE et des attentes de la société civile</a:t>
            </a:r>
          </a:p>
        </p:txBody>
      </p:sp>
      <p:sp>
        <p:nvSpPr>
          <p:cNvPr id="22" name="TextBox 22">
            <a:extLst>
              <a:ext uri="{FF2B5EF4-FFF2-40B4-BE49-F238E27FC236}">
                <a16:creationId xmlns:a16="http://schemas.microsoft.com/office/drawing/2014/main" id="{A570414B-0D16-4A59-D88D-A5E96FB0EDCD}"/>
              </a:ext>
            </a:extLst>
          </p:cNvPr>
          <p:cNvSpPr txBox="1"/>
          <p:nvPr/>
        </p:nvSpPr>
        <p:spPr>
          <a:xfrm>
            <a:off x="234231" y="2395012"/>
            <a:ext cx="4820395" cy="378565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Consultations avec des acteurs de la société civile pour confirmer leurs attentes en termes de mise en œuvre du RDUE et de gestion durable des forêts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a:p>
            <a:pPr marL="171450" indent="-171450" defTabSz="457200">
              <a:buFont typeface="Arial" panose="020B0604020202020204" pitchFamily="34" charset="0"/>
              <a:buChar char="•"/>
              <a:defRPr/>
            </a:pPr>
            <a:r>
              <a:rPr kumimoji="0" lang="fr-FR" sz="1200" i="0" u="none" strike="noStrike" kern="1200" cap="none" spc="0" normalizeH="0" baseline="0" noProof="0" dirty="0">
                <a:ln>
                  <a:noFill/>
                </a:ln>
                <a:effectLst/>
                <a:uLnTx/>
                <a:uFillTx/>
                <a:latin typeface="Arial"/>
                <a:ea typeface="+mn-ea"/>
                <a:cs typeface="+mn-cs"/>
              </a:rPr>
              <a:t>Analyse </a:t>
            </a:r>
            <a:r>
              <a:rPr lang="fr-FR" sz="1200" dirty="0">
                <a:latin typeface="Arial"/>
              </a:rPr>
              <a:t>des écarts entre le système</a:t>
            </a:r>
            <a:r>
              <a:rPr kumimoji="0" lang="fr-FR" sz="1200" i="0" u="none" strike="noStrike" kern="1200" cap="none" spc="0" normalizeH="0" baseline="0" noProof="0" dirty="0">
                <a:ln>
                  <a:noFill/>
                </a:ln>
                <a:effectLst/>
                <a:uLnTx/>
                <a:uFillTx/>
                <a:latin typeface="Arial"/>
                <a:ea typeface="+mn-ea"/>
                <a:cs typeface="+mn-cs"/>
              </a:rPr>
              <a:t> de diligence raisonnée actuel de LCB</a:t>
            </a:r>
            <a:r>
              <a:rPr lang="fr-FR" sz="1200" dirty="0">
                <a:latin typeface="Arial"/>
              </a:rPr>
              <a:t> et les exigences du RDUE/attentes société civile</a:t>
            </a:r>
            <a:endParaRPr lang="fr-FR" sz="1200" i="0" u="none" strike="noStrike" kern="1200" cap="none" spc="0" normalizeH="0" baseline="0" noProof="0" dirty="0">
              <a:ln>
                <a:noFill/>
              </a:ln>
              <a:effectLst/>
              <a:uLnTx/>
              <a:uFillTx/>
              <a:latin typeface="Arial"/>
              <a:cs typeface="Arial"/>
            </a:endParaRPr>
          </a:p>
          <a:p>
            <a:pPr marL="171450" marR="0" lvl="0" indent="-171450" algn="l" defTabSz="457200">
              <a:lnSpc>
                <a:spcPct val="100000"/>
              </a:lnSpc>
              <a:spcBef>
                <a:spcPts val="0"/>
              </a:spcBef>
              <a:spcAft>
                <a:spcPts val="0"/>
              </a:spcAft>
              <a:buClrTx/>
              <a:buSzTx/>
              <a:buFont typeface="Arial" panose="020B0604020202020204" pitchFamily="34" charset="0"/>
              <a:buChar char="•"/>
              <a:tabLst/>
              <a:defRPr/>
            </a:pPr>
            <a:endParaRPr lang="fr-FR" sz="1200" b="0" i="0" u="none" strike="noStrike" kern="1200" cap="none" spc="0" normalizeH="0" baseline="0" noProof="0" dirty="0">
              <a:ln>
                <a:noFill/>
              </a:ln>
              <a:effectLst/>
              <a:uLnTx/>
              <a:uFillTx/>
              <a:latin typeface="Arial"/>
              <a:cs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a:p>
            <a:pPr marL="171450" indent="-171450" defTabSz="457200">
              <a:buFont typeface="Arial" panose="020B0604020202020204" pitchFamily="34" charset="0"/>
              <a:buChar char="•"/>
              <a:defRPr/>
            </a:pPr>
            <a:endParaRPr lang="fr-FR" sz="1200" dirty="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Accompagnement de LCB dans la préparation des ateliers de travail qui ont pour objectif d’actualiser la base documentaire de son système de diligence raisonnée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mn-cs"/>
              </a:rPr>
              <a:t>Co-animation</a:t>
            </a:r>
            <a:r>
              <a:rPr kumimoji="0" lang="fr-FR" sz="1200" b="0" i="0" u="none" strike="noStrike" kern="1200" cap="none" spc="0" normalizeH="0" baseline="0" noProof="0" dirty="0">
                <a:ln>
                  <a:noFill/>
                </a:ln>
                <a:solidFill>
                  <a:prstClr val="black"/>
                </a:solidFill>
                <a:effectLst/>
                <a:uLnTx/>
                <a:uFillTx/>
                <a:latin typeface="Arial"/>
                <a:ea typeface="+mn-ea"/>
                <a:cs typeface="+mn-cs"/>
              </a:rPr>
              <a:t> avec LCB de six ateliers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Rédaction du compte rendu des ateliers et formulation de recommandations pour améliorer la collecte de documents et la pertinence des documents collectés</a:t>
            </a:r>
          </a:p>
        </p:txBody>
      </p:sp>
      <p:sp>
        <p:nvSpPr>
          <p:cNvPr id="34" name="Chevron 33">
            <a:extLst>
              <a:ext uri="{FF2B5EF4-FFF2-40B4-BE49-F238E27FC236}">
                <a16:creationId xmlns:a16="http://schemas.microsoft.com/office/drawing/2014/main" id="{7CF23154-F205-F88A-45A8-BEAE339CF844}"/>
              </a:ext>
            </a:extLst>
          </p:cNvPr>
          <p:cNvSpPr/>
          <p:nvPr/>
        </p:nvSpPr>
        <p:spPr>
          <a:xfrm>
            <a:off x="186247" y="3856252"/>
            <a:ext cx="11522595" cy="502176"/>
          </a:xfrm>
          <a:prstGeom prst="chevron">
            <a:avLst>
              <a:gd name="adj" fmla="val 0"/>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a:ea typeface="+mn-ea"/>
                <a:cs typeface="+mn-cs"/>
              </a:rPr>
              <a:t>Phase 2 : Accompagnement stratégique du processus de mise à jour de la base documentaire du système de diligence raisonnée LCB</a:t>
            </a:r>
          </a:p>
        </p:txBody>
      </p:sp>
      <p:sp>
        <p:nvSpPr>
          <p:cNvPr id="42" name="Oval 20">
            <a:extLst>
              <a:ext uri="{FF2B5EF4-FFF2-40B4-BE49-F238E27FC236}">
                <a16:creationId xmlns:a16="http://schemas.microsoft.com/office/drawing/2014/main" id="{5B2FBAEA-FE5A-5A11-8625-B1D93090465C}"/>
              </a:ext>
            </a:extLst>
          </p:cNvPr>
          <p:cNvSpPr/>
          <p:nvPr/>
        </p:nvSpPr>
        <p:spPr>
          <a:xfrm>
            <a:off x="11146189" y="5696825"/>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pic>
        <p:nvPicPr>
          <p:cNvPr id="2050" name="Picture 2" descr="LE SALON - Carrefour International du Bois">
            <a:extLst>
              <a:ext uri="{FF2B5EF4-FFF2-40B4-BE49-F238E27FC236}">
                <a16:creationId xmlns:a16="http://schemas.microsoft.com/office/drawing/2014/main" id="{EB803D69-FE69-9C74-EB76-FEDD6CFDD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215" y="1440457"/>
            <a:ext cx="673721" cy="373792"/>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30">
            <a:extLst>
              <a:ext uri="{FF2B5EF4-FFF2-40B4-BE49-F238E27FC236}">
                <a16:creationId xmlns:a16="http://schemas.microsoft.com/office/drawing/2014/main" id="{C533EFC8-9F30-9BEA-A363-ACC43CBF6FCA}"/>
              </a:ext>
            </a:extLst>
          </p:cNvPr>
          <p:cNvCxnSpPr>
            <a:cxnSpLocks/>
            <a:stCxn id="24" idx="2"/>
            <a:endCxn id="25" idx="6"/>
          </p:cNvCxnSpPr>
          <p:nvPr/>
        </p:nvCxnSpPr>
        <p:spPr>
          <a:xfrm flipV="1">
            <a:off x="5947544" y="2860278"/>
            <a:ext cx="1848761" cy="1747"/>
          </a:xfrm>
          <a:prstGeom prst="line">
            <a:avLst/>
          </a:prstGeom>
          <a:ln>
            <a:solidFill>
              <a:srgbClr val="4A926D"/>
            </a:solidFill>
          </a:ln>
        </p:spPr>
        <p:style>
          <a:lnRef idx="2">
            <a:schemeClr val="accent1"/>
          </a:lnRef>
          <a:fillRef idx="0">
            <a:schemeClr val="accent1"/>
          </a:fillRef>
          <a:effectRef idx="1">
            <a:schemeClr val="accent1"/>
          </a:effectRef>
          <a:fontRef idx="minor">
            <a:schemeClr val="tx1"/>
          </a:fontRef>
        </p:style>
      </p:cxnSp>
      <p:sp>
        <p:nvSpPr>
          <p:cNvPr id="2049" name="Oval 39">
            <a:extLst>
              <a:ext uri="{FF2B5EF4-FFF2-40B4-BE49-F238E27FC236}">
                <a16:creationId xmlns:a16="http://schemas.microsoft.com/office/drawing/2014/main" id="{6749155A-D277-E491-4E56-1817ECBE5032}"/>
              </a:ext>
            </a:extLst>
          </p:cNvPr>
          <p:cNvSpPr/>
          <p:nvPr/>
        </p:nvSpPr>
        <p:spPr>
          <a:xfrm>
            <a:off x="7944350" y="3429322"/>
            <a:ext cx="193036"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35">
            <a:extLst>
              <a:ext uri="{FF2B5EF4-FFF2-40B4-BE49-F238E27FC236}">
                <a16:creationId xmlns:a16="http://schemas.microsoft.com/office/drawing/2014/main" id="{E1FC4D1C-CF9D-D6B9-EDE6-236EFFEA5ADC}"/>
              </a:ext>
            </a:extLst>
          </p:cNvPr>
          <p:cNvSpPr/>
          <p:nvPr/>
        </p:nvSpPr>
        <p:spPr>
          <a:xfrm>
            <a:off x="5947544" y="2772378"/>
            <a:ext cx="193036"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39">
            <a:extLst>
              <a:ext uri="{FF2B5EF4-FFF2-40B4-BE49-F238E27FC236}">
                <a16:creationId xmlns:a16="http://schemas.microsoft.com/office/drawing/2014/main" id="{F05E2DC4-8FA9-E62D-FCFA-27465E1583A2}"/>
              </a:ext>
            </a:extLst>
          </p:cNvPr>
          <p:cNvSpPr/>
          <p:nvPr/>
        </p:nvSpPr>
        <p:spPr>
          <a:xfrm>
            <a:off x="7603269" y="2770631"/>
            <a:ext cx="193036"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052" name="Groupe 2051">
            <a:extLst>
              <a:ext uri="{FF2B5EF4-FFF2-40B4-BE49-F238E27FC236}">
                <a16:creationId xmlns:a16="http://schemas.microsoft.com/office/drawing/2014/main" id="{8A857B57-6BA5-BC5A-1E6A-76F0A82BD571}"/>
              </a:ext>
            </a:extLst>
          </p:cNvPr>
          <p:cNvGrpSpPr/>
          <p:nvPr/>
        </p:nvGrpSpPr>
        <p:grpSpPr>
          <a:xfrm>
            <a:off x="4711232" y="1195514"/>
            <a:ext cx="7012775" cy="158430"/>
            <a:chOff x="4711231" y="1080274"/>
            <a:chExt cx="8402027" cy="158430"/>
          </a:xfrm>
        </p:grpSpPr>
        <p:grpSp>
          <p:nvGrpSpPr>
            <p:cNvPr id="50" name="Groupe 49">
              <a:extLst>
                <a:ext uri="{FF2B5EF4-FFF2-40B4-BE49-F238E27FC236}">
                  <a16:creationId xmlns:a16="http://schemas.microsoft.com/office/drawing/2014/main" id="{6C72E5B4-780B-853E-5700-904C6908EF98}"/>
                </a:ext>
              </a:extLst>
            </p:cNvPr>
            <p:cNvGrpSpPr/>
            <p:nvPr/>
          </p:nvGrpSpPr>
          <p:grpSpPr>
            <a:xfrm>
              <a:off x="4711231" y="1081644"/>
              <a:ext cx="6997608" cy="157060"/>
              <a:chOff x="6388454" y="2318466"/>
              <a:chExt cx="9072436" cy="157060"/>
            </a:xfrm>
          </p:grpSpPr>
          <p:sp>
            <p:nvSpPr>
              <p:cNvPr id="32" name="Chevron 31">
                <a:extLst>
                  <a:ext uri="{FF2B5EF4-FFF2-40B4-BE49-F238E27FC236}">
                    <a16:creationId xmlns:a16="http://schemas.microsoft.com/office/drawing/2014/main" id="{0DAEE132-F504-C5E7-0960-8E5D3F144E7D}"/>
                  </a:ext>
                </a:extLst>
              </p:cNvPr>
              <p:cNvSpPr/>
              <p:nvPr/>
            </p:nvSpPr>
            <p:spPr>
              <a:xfrm>
                <a:off x="6388454" y="231846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FEVRIER</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sp>
            <p:nvSpPr>
              <p:cNvPr id="33" name="Chevron 32">
                <a:extLst>
                  <a:ext uri="{FF2B5EF4-FFF2-40B4-BE49-F238E27FC236}">
                    <a16:creationId xmlns:a16="http://schemas.microsoft.com/office/drawing/2014/main" id="{5C390864-4C22-8A11-DB9A-AFFE999F1248}"/>
                  </a:ext>
                </a:extLst>
              </p:cNvPr>
              <p:cNvSpPr/>
              <p:nvPr/>
            </p:nvSpPr>
            <p:spPr>
              <a:xfrm>
                <a:off x="8209285" y="231846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MARS</a:t>
                </a:r>
              </a:p>
            </p:txBody>
          </p:sp>
          <p:sp>
            <p:nvSpPr>
              <p:cNvPr id="47" name="Chevron 46">
                <a:extLst>
                  <a:ext uri="{FF2B5EF4-FFF2-40B4-BE49-F238E27FC236}">
                    <a16:creationId xmlns:a16="http://schemas.microsoft.com/office/drawing/2014/main" id="{AA7F810B-4AFF-167B-D994-A028205D4FEE}"/>
                  </a:ext>
                </a:extLst>
              </p:cNvPr>
              <p:cNvSpPr/>
              <p:nvPr/>
            </p:nvSpPr>
            <p:spPr>
              <a:xfrm>
                <a:off x="10027544" y="231892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AVRIL</a:t>
                </a:r>
              </a:p>
            </p:txBody>
          </p:sp>
          <p:sp>
            <p:nvSpPr>
              <p:cNvPr id="48" name="Chevron 47">
                <a:extLst>
                  <a:ext uri="{FF2B5EF4-FFF2-40B4-BE49-F238E27FC236}">
                    <a16:creationId xmlns:a16="http://schemas.microsoft.com/office/drawing/2014/main" id="{DCFBA3CE-CA7A-D719-F0E4-B674C3EFD73B}"/>
                  </a:ext>
                </a:extLst>
              </p:cNvPr>
              <p:cNvSpPr/>
              <p:nvPr/>
            </p:nvSpPr>
            <p:spPr>
              <a:xfrm>
                <a:off x="11848377" y="231892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MAI</a:t>
                </a:r>
              </a:p>
            </p:txBody>
          </p:sp>
          <p:sp>
            <p:nvSpPr>
              <p:cNvPr id="49" name="Chevron 48">
                <a:extLst>
                  <a:ext uri="{FF2B5EF4-FFF2-40B4-BE49-F238E27FC236}">
                    <a16:creationId xmlns:a16="http://schemas.microsoft.com/office/drawing/2014/main" id="{718FAD6B-151D-B601-7AAB-629B39A90109}"/>
                  </a:ext>
                </a:extLst>
              </p:cNvPr>
              <p:cNvSpPr/>
              <p:nvPr/>
            </p:nvSpPr>
            <p:spPr>
              <a:xfrm>
                <a:off x="13669209" y="231892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JUIN</a:t>
                </a:r>
              </a:p>
            </p:txBody>
          </p:sp>
        </p:grpSp>
        <p:sp>
          <p:nvSpPr>
            <p:cNvPr id="2051" name="Chevron 2050">
              <a:extLst>
                <a:ext uri="{FF2B5EF4-FFF2-40B4-BE49-F238E27FC236}">
                  <a16:creationId xmlns:a16="http://schemas.microsoft.com/office/drawing/2014/main" id="{14DC7985-F5B9-87D4-5BD1-B6409CF9A9F9}"/>
                </a:ext>
              </a:extLst>
            </p:cNvPr>
            <p:cNvSpPr/>
            <p:nvPr/>
          </p:nvSpPr>
          <p:spPr>
            <a:xfrm>
              <a:off x="11731327" y="1080274"/>
              <a:ext cx="138193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JUILLET</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2055" name="Straight Connector 30">
            <a:extLst>
              <a:ext uri="{FF2B5EF4-FFF2-40B4-BE49-F238E27FC236}">
                <a16:creationId xmlns:a16="http://schemas.microsoft.com/office/drawing/2014/main" id="{EB562052-B83C-E6C8-7960-91E695FA10B5}"/>
              </a:ext>
            </a:extLst>
          </p:cNvPr>
          <p:cNvCxnSpPr>
            <a:cxnSpLocks/>
          </p:cNvCxnSpPr>
          <p:nvPr/>
        </p:nvCxnSpPr>
        <p:spPr>
          <a:xfrm>
            <a:off x="8942625" y="5321358"/>
            <a:ext cx="1285335" cy="0"/>
          </a:xfrm>
          <a:prstGeom prst="line">
            <a:avLst/>
          </a:prstGeom>
          <a:ln>
            <a:solidFill>
              <a:srgbClr val="147DAF"/>
            </a:solidFill>
          </a:ln>
        </p:spPr>
        <p:style>
          <a:lnRef idx="2">
            <a:schemeClr val="accent1"/>
          </a:lnRef>
          <a:fillRef idx="0">
            <a:schemeClr val="accent1"/>
          </a:fillRef>
          <a:effectRef idx="1">
            <a:schemeClr val="accent1"/>
          </a:effectRef>
          <a:fontRef idx="minor">
            <a:schemeClr val="tx1"/>
          </a:fontRef>
        </p:style>
      </p:cxnSp>
      <p:cxnSp>
        <p:nvCxnSpPr>
          <p:cNvPr id="2058" name="Straight Connector 30">
            <a:extLst>
              <a:ext uri="{FF2B5EF4-FFF2-40B4-BE49-F238E27FC236}">
                <a16:creationId xmlns:a16="http://schemas.microsoft.com/office/drawing/2014/main" id="{64D9D741-CCC4-9BC8-E5FE-3D84C10F3BCE}"/>
              </a:ext>
            </a:extLst>
          </p:cNvPr>
          <p:cNvCxnSpPr>
            <a:cxnSpLocks/>
          </p:cNvCxnSpPr>
          <p:nvPr/>
        </p:nvCxnSpPr>
        <p:spPr>
          <a:xfrm>
            <a:off x="7057119" y="4766097"/>
            <a:ext cx="1285335" cy="0"/>
          </a:xfrm>
          <a:prstGeom prst="line">
            <a:avLst/>
          </a:prstGeom>
          <a:ln>
            <a:solidFill>
              <a:srgbClr val="147DAF"/>
            </a:solidFill>
          </a:ln>
        </p:spPr>
        <p:style>
          <a:lnRef idx="2">
            <a:schemeClr val="accent1"/>
          </a:lnRef>
          <a:fillRef idx="0">
            <a:schemeClr val="accent1"/>
          </a:fillRef>
          <a:effectRef idx="1">
            <a:schemeClr val="accent1"/>
          </a:effectRef>
          <a:fontRef idx="minor">
            <a:schemeClr val="tx1"/>
          </a:fontRef>
        </p:style>
      </p:cxnSp>
      <p:sp>
        <p:nvSpPr>
          <p:cNvPr id="40" name="Oval 20">
            <a:extLst>
              <a:ext uri="{FF2B5EF4-FFF2-40B4-BE49-F238E27FC236}">
                <a16:creationId xmlns:a16="http://schemas.microsoft.com/office/drawing/2014/main" id="{DB62E729-0392-6813-7FFD-9C40B52CC825}"/>
              </a:ext>
            </a:extLst>
          </p:cNvPr>
          <p:cNvSpPr/>
          <p:nvPr/>
        </p:nvSpPr>
        <p:spPr>
          <a:xfrm>
            <a:off x="8777858" y="5234141"/>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Oval 20">
            <a:extLst>
              <a:ext uri="{FF2B5EF4-FFF2-40B4-BE49-F238E27FC236}">
                <a16:creationId xmlns:a16="http://schemas.microsoft.com/office/drawing/2014/main" id="{AA0ACF51-9965-C15D-19CE-50AC8440299C}"/>
              </a:ext>
            </a:extLst>
          </p:cNvPr>
          <p:cNvSpPr/>
          <p:nvPr/>
        </p:nvSpPr>
        <p:spPr>
          <a:xfrm>
            <a:off x="10199691" y="5234141"/>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val 20">
            <a:extLst>
              <a:ext uri="{FF2B5EF4-FFF2-40B4-BE49-F238E27FC236}">
                <a16:creationId xmlns:a16="http://schemas.microsoft.com/office/drawing/2014/main" id="{5143149F-2F5E-B991-38D1-258A5059D44F}"/>
              </a:ext>
            </a:extLst>
          </p:cNvPr>
          <p:cNvSpPr/>
          <p:nvPr/>
        </p:nvSpPr>
        <p:spPr>
          <a:xfrm>
            <a:off x="6953525" y="4664809"/>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059" name="Oval 20">
            <a:extLst>
              <a:ext uri="{FF2B5EF4-FFF2-40B4-BE49-F238E27FC236}">
                <a16:creationId xmlns:a16="http://schemas.microsoft.com/office/drawing/2014/main" id="{988D2AF6-41D1-A549-BBED-1711EC3DE7F5}"/>
              </a:ext>
            </a:extLst>
          </p:cNvPr>
          <p:cNvSpPr/>
          <p:nvPr/>
        </p:nvSpPr>
        <p:spPr>
          <a:xfrm>
            <a:off x="8351589" y="4676450"/>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72532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117986"/>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751268" y="1167416"/>
            <a:ext cx="9719243" cy="5262979"/>
          </a:xfrm>
          <a:prstGeom prst="rect">
            <a:avLst/>
          </a:prstGeom>
          <a:noFill/>
        </p:spPr>
        <p:txBody>
          <a:bodyPr wrap="square">
            <a:spAutoFit/>
          </a:bodyPr>
          <a:lstStyle/>
          <a:p>
            <a:pPr>
              <a:buClr>
                <a:srgbClr val="8AAF63"/>
              </a:buClr>
            </a:pPr>
            <a:endParaRPr lang="fr-FR" sz="2400" cap="none" dirty="0">
              <a:solidFill>
                <a:prstClr val="black"/>
              </a:solidFill>
              <a:latin typeface="Poppins"/>
            </a:endParaRPr>
          </a:p>
          <a:p>
            <a:pPr marL="342900" indent="-342900">
              <a:buClr>
                <a:srgbClr val="8AAF63"/>
              </a:buClr>
              <a:buFont typeface="Wingdings" panose="05000000000000000000" pitchFamily="2" charset="2"/>
              <a:buChar char="§"/>
            </a:pPr>
            <a:r>
              <a:rPr lang="fr-FR" sz="2400" b="1" cap="none" dirty="0">
                <a:solidFill>
                  <a:prstClr val="black"/>
                </a:solidFill>
                <a:latin typeface="Poppins"/>
                <a:ea typeface="Cambria Math" panose="02040503050406030204" pitchFamily="18" charset="0"/>
              </a:rPr>
              <a:t>Composition de la commission : </a:t>
            </a:r>
            <a:r>
              <a:rPr lang="fr-FR" sz="2400" cap="none" dirty="0">
                <a:solidFill>
                  <a:prstClr val="black"/>
                </a:solidFill>
                <a:latin typeface="Poppins"/>
                <a:ea typeface="Cambria Math" panose="02040503050406030204" pitchFamily="18" charset="0"/>
              </a:rPr>
              <a:t>producteurs (FR et </a:t>
            </a:r>
            <a:r>
              <a:rPr lang="fr-FR" sz="2400" dirty="0">
                <a:solidFill>
                  <a:prstClr val="black"/>
                </a:solidFill>
                <a:latin typeface="Poppins"/>
                <a:ea typeface="Cambria Math" panose="02040503050406030204" pitchFamily="18" charset="0"/>
              </a:rPr>
              <a:t>européens), raboteurs, agents, négociants, partenaires</a:t>
            </a:r>
          </a:p>
          <a:p>
            <a:pPr marL="342900" indent="-342900">
              <a:buClr>
                <a:srgbClr val="8AAF63"/>
              </a:buClr>
              <a:buFont typeface="Wingdings" panose="05000000000000000000" pitchFamily="2" charset="2"/>
              <a:buChar char="§"/>
            </a:pPr>
            <a:endParaRPr lang="fr-FR" sz="2400" cap="none" dirty="0">
              <a:solidFill>
                <a:prstClr val="black"/>
              </a:solidFill>
              <a:latin typeface="Poppins"/>
              <a:ea typeface="Cambria Math" panose="02040503050406030204" pitchFamily="18"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En </a:t>
            </a:r>
            <a:r>
              <a:rPr lang="fr-FR" sz="2400" b="1" dirty="0">
                <a:latin typeface="Poppins"/>
                <a:ea typeface="Cambria Math" panose="02040503050406030204" pitchFamily="18" charset="0"/>
              </a:rPr>
              <a:t>moyenne 2/3 réunions par an – Volonté de retour réunions physiques</a:t>
            </a:r>
          </a:p>
          <a:p>
            <a:pPr marL="342900" indent="-342900">
              <a:buClr>
                <a:srgbClr val="8AAF63"/>
              </a:buClr>
              <a:buFont typeface="Wingdings" panose="05000000000000000000" pitchFamily="2" charset="2"/>
              <a:buChar char="§"/>
            </a:pPr>
            <a:endParaRPr lang="fr-FR" sz="2400" b="1"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r>
              <a:rPr lang="fr-FR" sz="2400" b="1" dirty="0">
                <a:latin typeface="Poppins"/>
                <a:ea typeface="Cambria Math" panose="02040503050406030204" pitchFamily="18" charset="0"/>
              </a:rPr>
              <a:t>Principaux sujets 2023/2024 : </a:t>
            </a:r>
          </a:p>
          <a:p>
            <a:pPr marL="800100" lvl="1" indent="-342900">
              <a:buClr>
                <a:srgbClr val="8AAF63"/>
              </a:buClr>
              <a:buFont typeface="Arial" panose="020B0604020202020204" pitchFamily="34" charset="0"/>
              <a:buChar char="•"/>
            </a:pPr>
            <a:r>
              <a:rPr lang="fr-FR" sz="2400" dirty="0">
                <a:latin typeface="Poppins"/>
                <a:ea typeface="Cambria Math" panose="02040503050406030204" pitchFamily="18" charset="0"/>
              </a:rPr>
              <a:t>Suivi de la situation des marchés mondiaux </a:t>
            </a:r>
          </a:p>
          <a:p>
            <a:pPr lvl="1">
              <a:buClr>
                <a:srgbClr val="8AAF63"/>
              </a:buClr>
            </a:pPr>
            <a:r>
              <a:rPr lang="fr-FR" sz="2400" dirty="0">
                <a:latin typeface="Poppins"/>
                <a:ea typeface="Cambria Math" panose="02040503050406030204" pitchFamily="18" charset="0"/>
              </a:rPr>
              <a:t>(offre, demande, consommation)</a:t>
            </a:r>
          </a:p>
          <a:p>
            <a:pPr marL="800100" lvl="1" indent="-342900">
              <a:buClr>
                <a:srgbClr val="8AAF63"/>
              </a:buClr>
              <a:buFont typeface="Arial" panose="020B0604020202020204" pitchFamily="34" charset="0"/>
              <a:buChar char="•"/>
            </a:pPr>
            <a:r>
              <a:rPr lang="fr-FR" sz="2400" dirty="0">
                <a:latin typeface="Poppins"/>
                <a:ea typeface="Cambria Math" panose="02040503050406030204" pitchFamily="18" charset="0"/>
              </a:rPr>
              <a:t>Impact du conflit en Ukraine</a:t>
            </a:r>
          </a:p>
          <a:p>
            <a:pPr marL="800100" lvl="1" indent="-342900">
              <a:buClr>
                <a:srgbClr val="8AAF63"/>
              </a:buClr>
              <a:buFont typeface="Arial" panose="020B0604020202020204" pitchFamily="34" charset="0"/>
              <a:buChar char="•"/>
            </a:pPr>
            <a:r>
              <a:rPr lang="fr-FR" sz="2400" dirty="0">
                <a:solidFill>
                  <a:prstClr val="black"/>
                </a:solidFill>
                <a:latin typeface="Poppins"/>
                <a:ea typeface="Cambria Math" panose="02040503050406030204" pitchFamily="18" charset="0"/>
              </a:rPr>
              <a:t>Brochure Bois du Nord</a:t>
            </a:r>
          </a:p>
          <a:p>
            <a:pPr marL="800100" lvl="1" indent="-342900">
              <a:buClr>
                <a:srgbClr val="8AAF63"/>
              </a:buClr>
              <a:buFont typeface="Arial" panose="020B0604020202020204" pitchFamily="34" charset="0"/>
              <a:buChar char="•"/>
            </a:pPr>
            <a:r>
              <a:rPr lang="fr-FR" sz="2400" dirty="0">
                <a:latin typeface="Poppins"/>
                <a:ea typeface="Cambria Math" panose="02040503050406030204" pitchFamily="18" charset="0"/>
              </a:rPr>
              <a:t>REP PMCB</a:t>
            </a:r>
          </a:p>
          <a:p>
            <a:pPr marL="800100" lvl="1" indent="-342900">
              <a:buClr>
                <a:srgbClr val="8AAF63"/>
              </a:buClr>
              <a:buFont typeface="Arial" panose="020B0604020202020204" pitchFamily="34" charset="0"/>
              <a:buChar char="•"/>
            </a:pPr>
            <a:endParaRPr lang="fr-FR" sz="2400" cap="none" dirty="0">
              <a:solidFill>
                <a:prstClr val="black"/>
              </a:solidFill>
              <a:latin typeface="Poppins"/>
              <a:ea typeface="Cambria Math" panose="02040503050406030204" pitchFamily="18" charset="0"/>
            </a:endParaRPr>
          </a:p>
        </p:txBody>
      </p:sp>
    </p:spTree>
    <p:extLst>
      <p:ext uri="{BB962C8B-B14F-4D97-AF65-F5344CB8AC3E}">
        <p14:creationId xmlns:p14="http://schemas.microsoft.com/office/powerpoint/2010/main" val="4152908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Méthodologie</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70</a:t>
            </a:fld>
            <a:endParaRPr lang="en-US" sz="768" b="1">
              <a:solidFill>
                <a:prstClr val="black"/>
              </a:solidFill>
              <a:latin typeface="Arial"/>
            </a:endParaRPr>
          </a:p>
        </p:txBody>
      </p:sp>
    </p:spTree>
    <p:extLst>
      <p:ext uri="{BB962C8B-B14F-4D97-AF65-F5344CB8AC3E}">
        <p14:creationId xmlns:p14="http://schemas.microsoft.com/office/powerpoint/2010/main" val="3281413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8C8D7-6E71-DEC0-B99A-FBB0788F527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630C862-448B-D772-BD15-B3F171044869}"/>
              </a:ext>
            </a:extLst>
          </p:cNvPr>
          <p:cNvSpPr/>
          <p:nvPr/>
        </p:nvSpPr>
        <p:spPr>
          <a:xfrm>
            <a:off x="0" y="2091486"/>
            <a:ext cx="12192000" cy="2414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Espace réservé du texte 17">
            <a:extLst>
              <a:ext uri="{FF2B5EF4-FFF2-40B4-BE49-F238E27FC236}">
                <a16:creationId xmlns:a16="http://schemas.microsoft.com/office/drawing/2014/main" id="{D233AB2A-EDE1-918B-0147-23736999A4A0}"/>
              </a:ext>
            </a:extLst>
          </p:cNvPr>
          <p:cNvSpPr>
            <a:spLocks noGrp="1"/>
          </p:cNvSpPr>
          <p:nvPr>
            <p:ph type="body" sz="quarter" idx="13"/>
          </p:nvPr>
        </p:nvSpPr>
        <p:spPr>
          <a:xfrm>
            <a:off x="1318987" y="673325"/>
            <a:ext cx="10112400" cy="457200"/>
          </a:xfrm>
        </p:spPr>
        <p:txBody>
          <a:bodyPr/>
          <a:lstStyle/>
          <a:p>
            <a:r>
              <a:rPr lang="fr-FR"/>
              <a:t>Sources de l’analyse </a:t>
            </a:r>
          </a:p>
          <a:p>
            <a:endParaRPr lang="fr-FR"/>
          </a:p>
        </p:txBody>
      </p:sp>
      <p:sp>
        <p:nvSpPr>
          <p:cNvPr id="3" name="Espace réservé du numéro de diapositive 2">
            <a:extLst>
              <a:ext uri="{FF2B5EF4-FFF2-40B4-BE49-F238E27FC236}">
                <a16:creationId xmlns:a16="http://schemas.microsoft.com/office/drawing/2014/main" id="{B5F364AD-E97E-3B71-781D-42F4FF99FEB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5AE530-CE4F-F946-8AAD-BAE6C29BB4F9}" type="slidenum">
              <a:rPr kumimoji="0" lang="en-GB" sz="768" b="1" i="0" u="none" strike="noStrike" kern="1200" cap="none" spc="0" normalizeH="0" baseline="0" noProof="0" smtClean="0">
                <a:ln>
                  <a:noFill/>
                </a:ln>
                <a:solidFill>
                  <a:prstClr val="black"/>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GB" sz="768" b="1"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e 1">
            <a:extLst>
              <a:ext uri="{FF2B5EF4-FFF2-40B4-BE49-F238E27FC236}">
                <a16:creationId xmlns:a16="http://schemas.microsoft.com/office/drawing/2014/main" id="{B36C16E4-3DD9-E782-9F69-1DEA8B5B181F}"/>
              </a:ext>
            </a:extLst>
          </p:cNvPr>
          <p:cNvGrpSpPr/>
          <p:nvPr/>
        </p:nvGrpSpPr>
        <p:grpSpPr>
          <a:xfrm>
            <a:off x="478070" y="1635112"/>
            <a:ext cx="6088162" cy="4166972"/>
            <a:chOff x="5981096" y="1635112"/>
            <a:chExt cx="6088162" cy="4166972"/>
          </a:xfrm>
        </p:grpSpPr>
        <p:cxnSp>
          <p:nvCxnSpPr>
            <p:cNvPr id="67" name="직선 연결선 269">
              <a:extLst>
                <a:ext uri="{FF2B5EF4-FFF2-40B4-BE49-F238E27FC236}">
                  <a16:creationId xmlns:a16="http://schemas.microsoft.com/office/drawing/2014/main" id="{F9831290-6AAA-E1CB-2B83-70F41A4E9B4B}"/>
                </a:ext>
              </a:extLst>
            </p:cNvPr>
            <p:cNvCxnSpPr>
              <a:cxnSpLocks/>
            </p:cNvCxnSpPr>
            <p:nvPr/>
          </p:nvCxnSpPr>
          <p:spPr>
            <a:xfrm>
              <a:off x="6570144" y="2722255"/>
              <a:ext cx="0" cy="671119"/>
            </a:xfrm>
            <a:prstGeom prst="line">
              <a:avLst/>
            </a:prstGeom>
            <a:ln w="38100">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TextBox 282">
              <a:extLst>
                <a:ext uri="{FF2B5EF4-FFF2-40B4-BE49-F238E27FC236}">
                  <a16:creationId xmlns:a16="http://schemas.microsoft.com/office/drawing/2014/main" id="{78774039-5EF1-0173-C042-04F277EA6463}"/>
                </a:ext>
              </a:extLst>
            </p:cNvPr>
            <p:cNvSpPr txBox="1"/>
            <p:nvPr/>
          </p:nvSpPr>
          <p:spPr>
            <a:xfrm>
              <a:off x="6652030" y="3462725"/>
              <a:ext cx="5417228" cy="1569660"/>
            </a:xfrm>
            <a:prstGeom prst="rect">
              <a:avLst/>
            </a:prstGeom>
            <a:noFill/>
          </p:spPr>
          <p:txBody>
            <a:bodyPr wrap="square" lIns="91440" tIns="45720" rIns="91440" bIns="45720" rtlCol="0" anchor="t">
              <a:spAutoFit/>
            </a:bodyPr>
            <a:lstStyle/>
            <a:p>
              <a:pPr>
                <a:defRPr/>
              </a:pP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Analyse basée sur les documents qui décrivent le SDR de LCB et les informations et documents officiels disponibles en </a:t>
              </a:r>
              <a:r>
                <a:rPr lang="fr-FR" altLang="ko-KR" sz="1200">
                  <a:solidFill>
                    <a:prstClr val="black">
                      <a:lumMod val="75000"/>
                      <a:lumOff val="25000"/>
                    </a:prstClr>
                  </a:solidFill>
                  <a:latin typeface="Arial"/>
                  <a:cs typeface="Arial"/>
                </a:rPr>
                <a:t>a</a:t>
              </a:r>
              <a:r>
                <a:rPr kumimoji="0" lang="fr-FR" altLang="ko-KR" sz="1200" b="0" i="0" u="none" strike="noStrike" kern="1200" cap="none" spc="0" normalizeH="0" baseline="0" noProof="0" err="1">
                  <a:ln>
                    <a:noFill/>
                  </a:ln>
                  <a:solidFill>
                    <a:prstClr val="black">
                      <a:lumMod val="75000"/>
                      <a:lumOff val="25000"/>
                    </a:prstClr>
                  </a:solidFill>
                  <a:effectLst/>
                  <a:uLnTx/>
                  <a:uFillTx/>
                  <a:latin typeface="Arial"/>
                  <a:ea typeface="+mn-ea"/>
                  <a:cs typeface="Arial"/>
                </a:rPr>
                <a:t>vril</a:t>
              </a: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 2024</a:t>
              </a:r>
              <a:r>
                <a:rPr lang="fr-FR" altLang="ko-KR" sz="1200">
                  <a:solidFill>
                    <a:prstClr val="black">
                      <a:lumMod val="75000"/>
                      <a:lumOff val="25000"/>
                    </a:prstClr>
                  </a:solidFill>
                  <a:latin typeface="Arial"/>
                  <a:cs typeface="Arial"/>
                </a:rPr>
                <a:t> concernant le RDUE (Texte du RDUE, FAQ, Note ATIBT).</a:t>
              </a:r>
              <a:endPar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a:defRPr/>
              </a:pP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Des documents de clarification doivent encore être publiés par la CE (nouvelle version de la FAQ, </a:t>
              </a:r>
              <a:r>
                <a:rPr lang="fr-FR" altLang="ko-KR" sz="1200">
                  <a:solidFill>
                    <a:prstClr val="black">
                      <a:lumMod val="75000"/>
                      <a:lumOff val="25000"/>
                    </a:prstClr>
                  </a:solidFill>
                  <a:latin typeface="Arial"/>
                  <a:cs typeface="Arial"/>
                </a:rPr>
                <a:t>Lignes directrices</a:t>
              </a: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br>
                <a:rPr lang="fr-FR" altLang="ko-KR" sz="1200" b="0" i="0" u="none" strike="noStrike" kern="1200" cap="none" spc="0" normalizeH="0" baseline="0" noProof="0">
                  <a:ln>
                    <a:noFill/>
                  </a:ln>
                  <a:effectLst/>
                  <a:uLnTx/>
                  <a:uFillTx/>
                  <a:latin typeface="Arial"/>
                  <a:cs typeface="Arial" pitchFamily="34" charset="0"/>
                </a:rPr>
              </a:br>
              <a:r>
                <a:rPr kumimoji="0" lang="fr-FR" altLang="ko-KR" sz="1200" b="1" i="0" u="none" strike="noStrike" kern="1200" cap="none" spc="0" normalizeH="0" baseline="0" noProof="0">
                  <a:ln>
                    <a:noFill/>
                  </a:ln>
                  <a:solidFill>
                    <a:prstClr val="black">
                      <a:lumMod val="75000"/>
                      <a:lumOff val="25000"/>
                    </a:prstClr>
                  </a:solidFill>
                  <a:effectLst/>
                  <a:uLnTx/>
                  <a:uFillTx/>
                  <a:latin typeface="Arial"/>
                  <a:ea typeface="+mn-ea"/>
                  <a:cs typeface="Arial"/>
                </a:rPr>
                <a:t>Il convient donc de prévoir une actualisation de cette analyse intégrant ces nouveaux éléments.</a:t>
              </a:r>
              <a:endParaRPr lang="fr-FR" altLang="ko-KR" sz="1200" b="1" i="0" u="none" strike="noStrike" kern="1200" cap="none" spc="0" normalizeH="0" baseline="0" noProof="0">
                <a:ln>
                  <a:noFill/>
                </a:ln>
                <a:solidFill>
                  <a:prstClr val="black">
                    <a:lumMod val="75000"/>
                    <a:lumOff val="25000"/>
                  </a:prstClr>
                </a:solidFill>
                <a:effectLst/>
                <a:uLnTx/>
                <a:uFillTx/>
                <a:latin typeface="Arial"/>
                <a:cs typeface="Aria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sp>
          <p:nvSpPr>
            <p:cNvPr id="42" name="TextBox 283">
              <a:extLst>
                <a:ext uri="{FF2B5EF4-FFF2-40B4-BE49-F238E27FC236}">
                  <a16:creationId xmlns:a16="http://schemas.microsoft.com/office/drawing/2014/main" id="{3E860FDA-D29C-C192-51C1-ACD0156DF812}"/>
                </a:ext>
              </a:extLst>
            </p:cNvPr>
            <p:cNvSpPr txBox="1"/>
            <p:nvPr/>
          </p:nvSpPr>
          <p:spPr>
            <a:xfrm>
              <a:off x="6652028" y="3137676"/>
              <a:ext cx="43581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sz="2000" b="1" i="0" u="none" strike="noStrike" kern="1200" cap="none" spc="0" normalizeH="0" baseline="0" noProof="0">
                  <a:ln>
                    <a:noFill/>
                  </a:ln>
                  <a:solidFill>
                    <a:srgbClr val="70BDBD">
                      <a:lumMod val="75000"/>
                    </a:srgbClr>
                  </a:solidFill>
                  <a:effectLst/>
                  <a:uLnTx/>
                  <a:uFillTx/>
                  <a:latin typeface="Arial"/>
                  <a:ea typeface="+mn-ea"/>
                  <a:cs typeface="Arial" pitchFamily="34" charset="0"/>
                </a:rPr>
                <a:t>Etude Bibliographique</a:t>
              </a:r>
            </a:p>
          </p:txBody>
        </p:sp>
        <p:grpSp>
          <p:nvGrpSpPr>
            <p:cNvPr id="37" name="Groupe 36">
              <a:extLst>
                <a:ext uri="{FF2B5EF4-FFF2-40B4-BE49-F238E27FC236}">
                  <a16:creationId xmlns:a16="http://schemas.microsoft.com/office/drawing/2014/main" id="{01D1E557-D3E8-6C55-2005-9E7169893276}"/>
                </a:ext>
              </a:extLst>
            </p:cNvPr>
            <p:cNvGrpSpPr/>
            <p:nvPr/>
          </p:nvGrpSpPr>
          <p:grpSpPr>
            <a:xfrm>
              <a:off x="5981096" y="1635112"/>
              <a:ext cx="1123950" cy="1123950"/>
              <a:chOff x="4805594" y="3103999"/>
              <a:chExt cx="1123950" cy="1123950"/>
            </a:xfrm>
          </p:grpSpPr>
          <p:sp>
            <p:nvSpPr>
              <p:cNvPr id="40" name="Ellipse 39">
                <a:extLst>
                  <a:ext uri="{FF2B5EF4-FFF2-40B4-BE49-F238E27FC236}">
                    <a16:creationId xmlns:a16="http://schemas.microsoft.com/office/drawing/2014/main" id="{84FC4AFE-7A7E-6B60-2B41-6C5B1B78A54C}"/>
                  </a:ext>
                </a:extLst>
              </p:cNvPr>
              <p:cNvSpPr/>
              <p:nvPr/>
            </p:nvSpPr>
            <p:spPr>
              <a:xfrm>
                <a:off x="4932489" y="3234432"/>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원형: 비어 있음 252">
                <a:extLst>
                  <a:ext uri="{FF2B5EF4-FFF2-40B4-BE49-F238E27FC236}">
                    <a16:creationId xmlns:a16="http://schemas.microsoft.com/office/drawing/2014/main" id="{FD405B2D-2C35-0EBE-ED41-95AE2B3D6B80}"/>
                  </a:ext>
                </a:extLst>
              </p:cNvPr>
              <p:cNvSpPr/>
              <p:nvPr/>
            </p:nvSpPr>
            <p:spPr>
              <a:xfrm>
                <a:off x="4805594" y="3103999"/>
                <a:ext cx="1123950" cy="1123950"/>
              </a:xfrm>
              <a:prstGeom prst="donut">
                <a:avLst>
                  <a:gd name="adj" fmla="val 156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5" name="Graphique 44" descr="Presse-papiers mixte avec un remplissage uni">
                <a:extLst>
                  <a:ext uri="{FF2B5EF4-FFF2-40B4-BE49-F238E27FC236}">
                    <a16:creationId xmlns:a16="http://schemas.microsoft.com/office/drawing/2014/main" id="{0F7D5F4B-0126-77FB-65DF-15EE8CD623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91" y="3377733"/>
                <a:ext cx="553821" cy="553821"/>
              </a:xfrm>
              <a:prstGeom prst="rect">
                <a:avLst/>
              </a:prstGeom>
            </p:spPr>
          </p:pic>
        </p:grpSp>
        <p:sp>
          <p:nvSpPr>
            <p:cNvPr id="7" name="Rectangle 6">
              <a:extLst>
                <a:ext uri="{FF2B5EF4-FFF2-40B4-BE49-F238E27FC236}">
                  <a16:creationId xmlns:a16="http://schemas.microsoft.com/office/drawing/2014/main" id="{05CF234F-3AFC-C347-773E-4D8380AE6523}"/>
                </a:ext>
              </a:extLst>
            </p:cNvPr>
            <p:cNvSpPr/>
            <p:nvPr/>
          </p:nvSpPr>
          <p:spPr>
            <a:xfrm>
              <a:off x="6652029" y="4878257"/>
              <a:ext cx="5417228" cy="923827"/>
            </a:xfrm>
            <a:prstGeom prst="rect">
              <a:avLst/>
            </a:prstGeom>
            <a:solidFill>
              <a:schemeClr val="tx1">
                <a:alpha val="5000"/>
              </a:schemeClr>
            </a:solidFill>
          </p:spPr>
          <p:txBody>
            <a:bodyPr vert="horz" lIns="144000" tIns="144000" rIns="144000" bIns="144000" rtlCol="0" anchor="ctr">
              <a:noAutofit/>
            </a:bodyPr>
            <a:lstStyle/>
            <a:p>
              <a:r>
                <a:rPr lang="fr-FR" sz="1100" b="1">
                  <a:solidFill>
                    <a:prstClr val="black"/>
                  </a:solidFill>
                  <a:latin typeface="Arial"/>
                  <a:cs typeface="Arial"/>
                </a:rPr>
                <a:t>Avertissement : </a:t>
              </a:r>
              <a:r>
                <a:rPr lang="fr-FR" sz="1100">
                  <a:solidFill>
                    <a:prstClr val="black"/>
                  </a:solidFill>
                  <a:latin typeface="Arial"/>
                  <a:cs typeface="Arial"/>
                </a:rPr>
                <a:t>Cette analyse ne constitue pas un conseil juridique. Pour toute question complémentaire concernant le RDUE et son application, ou tout autre question d’ordre juridique, il sera nécessaire de vous rapprocher de votre service juridique ou votre avocat conseil.</a:t>
              </a:r>
            </a:p>
          </p:txBody>
        </p:sp>
      </p:grpSp>
      <p:grpSp>
        <p:nvGrpSpPr>
          <p:cNvPr id="4" name="Groupe 3">
            <a:extLst>
              <a:ext uri="{FF2B5EF4-FFF2-40B4-BE49-F238E27FC236}">
                <a16:creationId xmlns:a16="http://schemas.microsoft.com/office/drawing/2014/main" id="{A16EF1B2-6430-B372-B6FC-74ED1E439D87}"/>
              </a:ext>
            </a:extLst>
          </p:cNvPr>
          <p:cNvGrpSpPr/>
          <p:nvPr/>
        </p:nvGrpSpPr>
        <p:grpSpPr>
          <a:xfrm>
            <a:off x="6791093" y="1635112"/>
            <a:ext cx="4993543" cy="4166972"/>
            <a:chOff x="799048" y="1650214"/>
            <a:chExt cx="4993543" cy="4166972"/>
          </a:xfrm>
        </p:grpSpPr>
        <p:cxnSp>
          <p:nvCxnSpPr>
            <p:cNvPr id="66" name="직선 연결선 268">
              <a:extLst>
                <a:ext uri="{FF2B5EF4-FFF2-40B4-BE49-F238E27FC236}">
                  <a16:creationId xmlns:a16="http://schemas.microsoft.com/office/drawing/2014/main" id="{38C8B12A-DA40-8533-5C1D-6D7CC40E644B}"/>
                </a:ext>
              </a:extLst>
            </p:cNvPr>
            <p:cNvCxnSpPr>
              <a:cxnSpLocks/>
              <a:stCxn id="49" idx="4"/>
            </p:cNvCxnSpPr>
            <p:nvPr/>
          </p:nvCxnSpPr>
          <p:spPr>
            <a:xfrm>
              <a:off x="1362468" y="2774164"/>
              <a:ext cx="0" cy="573458"/>
            </a:xfrm>
            <a:prstGeom prst="line">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90" name="Groupe 89">
              <a:extLst>
                <a:ext uri="{FF2B5EF4-FFF2-40B4-BE49-F238E27FC236}">
                  <a16:creationId xmlns:a16="http://schemas.microsoft.com/office/drawing/2014/main" id="{5FD8763A-BFE0-8E9D-822E-5B6E325AC1B4}"/>
                </a:ext>
              </a:extLst>
            </p:cNvPr>
            <p:cNvGrpSpPr/>
            <p:nvPr/>
          </p:nvGrpSpPr>
          <p:grpSpPr>
            <a:xfrm>
              <a:off x="799048" y="1650214"/>
              <a:ext cx="1125395" cy="1123950"/>
              <a:chOff x="3675624" y="3001336"/>
              <a:chExt cx="1125395" cy="1123950"/>
            </a:xfrm>
          </p:grpSpPr>
          <p:sp>
            <p:nvSpPr>
              <p:cNvPr id="12" name="Ellipse 11">
                <a:extLst>
                  <a:ext uri="{FF2B5EF4-FFF2-40B4-BE49-F238E27FC236}">
                    <a16:creationId xmlns:a16="http://schemas.microsoft.com/office/drawing/2014/main" id="{71E33F63-B5F1-3216-2013-B2ECFC99842F}"/>
                  </a:ext>
                </a:extLst>
              </p:cNvPr>
              <p:cNvSpPr/>
              <p:nvPr/>
            </p:nvSpPr>
            <p:spPr>
              <a:xfrm>
                <a:off x="3675624" y="3144688"/>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원형: 비어 있음 251">
                <a:extLst>
                  <a:ext uri="{FF2B5EF4-FFF2-40B4-BE49-F238E27FC236}">
                    <a16:creationId xmlns:a16="http://schemas.microsoft.com/office/drawing/2014/main" id="{200A5627-7DF6-6AF3-4AFE-B2D6A9E65CDC}"/>
                  </a:ext>
                </a:extLst>
              </p:cNvPr>
              <p:cNvSpPr/>
              <p:nvPr/>
            </p:nvSpPr>
            <p:spPr>
              <a:xfrm>
                <a:off x="3677069" y="3001336"/>
                <a:ext cx="1123950" cy="1123950"/>
              </a:xfrm>
              <a:prstGeom prst="donut">
                <a:avLst>
                  <a:gd name="adj" fmla="val 156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 name="Graphique 101" descr="Cycle avec des personnes avec un remplissage uni">
                <a:extLst>
                  <a:ext uri="{FF2B5EF4-FFF2-40B4-BE49-F238E27FC236}">
                    <a16:creationId xmlns:a16="http://schemas.microsoft.com/office/drawing/2014/main" id="{74F2C2DF-8F64-FA5F-F7DE-F927D63206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2924" y="3237782"/>
                <a:ext cx="628233" cy="628233"/>
              </a:xfrm>
              <a:prstGeom prst="rect">
                <a:avLst/>
              </a:prstGeom>
            </p:spPr>
          </p:pic>
        </p:grpSp>
        <p:sp>
          <p:nvSpPr>
            <p:cNvPr id="23" name="TextBox 273">
              <a:extLst>
                <a:ext uri="{FF2B5EF4-FFF2-40B4-BE49-F238E27FC236}">
                  <a16:creationId xmlns:a16="http://schemas.microsoft.com/office/drawing/2014/main" id="{D7CBCBA4-9036-B73A-2D4E-7567A29C6AE1}"/>
                </a:ext>
              </a:extLst>
            </p:cNvPr>
            <p:cNvSpPr txBox="1"/>
            <p:nvPr/>
          </p:nvSpPr>
          <p:spPr>
            <a:xfrm>
              <a:off x="1464759" y="3425112"/>
              <a:ext cx="373878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rPr>
                <a:t>Cette analyse intègre les retours de consultations avec des parties prenantes de la société civile:</a:t>
              </a:r>
            </a:p>
          </p:txBody>
        </p:sp>
        <p:sp>
          <p:nvSpPr>
            <p:cNvPr id="24" name="TextBox 274">
              <a:extLst>
                <a:ext uri="{FF2B5EF4-FFF2-40B4-BE49-F238E27FC236}">
                  <a16:creationId xmlns:a16="http://schemas.microsoft.com/office/drawing/2014/main" id="{08000273-2140-007A-060B-B2EBEF795D8A}"/>
                </a:ext>
              </a:extLst>
            </p:cNvPr>
            <p:cNvSpPr txBox="1"/>
            <p:nvPr/>
          </p:nvSpPr>
          <p:spPr>
            <a:xfrm>
              <a:off x="1469371" y="3093839"/>
              <a:ext cx="432322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sz="2000" b="1" i="0" u="none" strike="noStrike" kern="1200" cap="none" spc="0" normalizeH="0" baseline="0" noProof="0">
                  <a:ln>
                    <a:noFill/>
                  </a:ln>
                  <a:solidFill>
                    <a:srgbClr val="70BDBD"/>
                  </a:solidFill>
                  <a:effectLst/>
                  <a:uLnTx/>
                  <a:uFillTx/>
                  <a:latin typeface="Arial"/>
                  <a:ea typeface="+mn-ea"/>
                  <a:cs typeface="Arial" pitchFamily="34" charset="0"/>
                </a:rPr>
                <a:t>Consultations parties prenantes</a:t>
              </a:r>
            </a:p>
          </p:txBody>
        </p:sp>
        <p:grpSp>
          <p:nvGrpSpPr>
            <p:cNvPr id="62" name="Groupe 61">
              <a:extLst>
                <a:ext uri="{FF2B5EF4-FFF2-40B4-BE49-F238E27FC236}">
                  <a16:creationId xmlns:a16="http://schemas.microsoft.com/office/drawing/2014/main" id="{C112990A-2420-BCBA-4D79-DE160A1DFAAA}"/>
                </a:ext>
              </a:extLst>
            </p:cNvPr>
            <p:cNvGrpSpPr/>
            <p:nvPr/>
          </p:nvGrpSpPr>
          <p:grpSpPr>
            <a:xfrm>
              <a:off x="1464760" y="4121838"/>
              <a:ext cx="4213475" cy="1695348"/>
              <a:chOff x="1494162" y="4248090"/>
              <a:chExt cx="5063423" cy="1704007"/>
            </a:xfrm>
          </p:grpSpPr>
          <p:sp>
            <p:nvSpPr>
              <p:cNvPr id="60" name="Espace réservé du texte 2">
                <a:extLst>
                  <a:ext uri="{FF2B5EF4-FFF2-40B4-BE49-F238E27FC236}">
                    <a16:creationId xmlns:a16="http://schemas.microsoft.com/office/drawing/2014/main" id="{5B55B79F-B8BC-054B-6358-330D8EAAE70C}"/>
                  </a:ext>
                </a:extLst>
              </p:cNvPr>
              <p:cNvSpPr txBox="1">
                <a:spLocks/>
              </p:cNvSpPr>
              <p:nvPr/>
            </p:nvSpPr>
            <p:spPr>
              <a:xfrm>
                <a:off x="1494162" y="4248090"/>
                <a:ext cx="2380223" cy="1704007"/>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lvl="3" indent="-171450">
                  <a:spcAft>
                    <a:spcPts val="200"/>
                  </a:spcAft>
                  <a:buFont typeface="Arial" panose="020B0604020202020204" pitchFamily="34" charset="0"/>
                  <a:buChar char="•"/>
                  <a:defRPr/>
                </a:pPr>
                <a:r>
                  <a:rPr lang="fr-FR" sz="1100" b="1" cap="none">
                    <a:solidFill>
                      <a:prstClr val="black"/>
                    </a:solidFill>
                    <a:latin typeface="Arial"/>
                    <a:cs typeface="Arial"/>
                  </a:rPr>
                  <a:t>Julie Marsaud WWF</a:t>
                </a:r>
                <a:r>
                  <a:rPr kumimoji="0" lang="fr-FR" sz="1100" b="1" i="0" u="none" strike="noStrike" kern="1200" cap="none" spc="0" normalizeH="0" baseline="0" noProof="0">
                    <a:ln>
                      <a:noFill/>
                    </a:ln>
                    <a:solidFill>
                      <a:prstClr val="black"/>
                    </a:solidFill>
                    <a:effectLst/>
                    <a:uLnTx/>
                    <a:uFillTx/>
                    <a:latin typeface="Arial"/>
                    <a:cs typeface="Arial"/>
                  </a:rPr>
                  <a:t> </a:t>
                </a:r>
                <a:r>
                  <a:rPr lang="fr-FR" sz="1100" b="1" cap="none">
                    <a:solidFill>
                      <a:prstClr val="black"/>
                    </a:solidFill>
                    <a:latin typeface="Arial"/>
                    <a:cs typeface="Arial"/>
                  </a:rPr>
                  <a:t>France</a:t>
                </a:r>
                <a:r>
                  <a:rPr kumimoji="0" lang="fr-FR" sz="1100" b="1" i="0" u="none" strike="noStrike" kern="1200" cap="none" spc="0" normalizeH="0" baseline="0" noProof="0">
                    <a:ln>
                      <a:noFill/>
                    </a:ln>
                    <a:solidFill>
                      <a:prstClr val="black"/>
                    </a:solidFill>
                    <a:effectLst/>
                    <a:uLnTx/>
                    <a:uFillTx/>
                    <a:latin typeface="Arial"/>
                    <a:cs typeface="Arial"/>
                  </a:rPr>
                  <a:t>:</a:t>
                </a:r>
              </a:p>
              <a:p>
                <a:pPr marL="12700" lvl="3">
                  <a:spcAft>
                    <a:spcPts val="200"/>
                  </a:spcAft>
                  <a:defRPr/>
                </a:pPr>
                <a:r>
                  <a:rPr lang="fr-FR" sz="1100" cap="none">
                    <a:solidFill>
                      <a:prstClr val="black"/>
                    </a:solidFill>
                    <a:latin typeface="Arial"/>
                    <a:cs typeface="Arial"/>
                  </a:rPr>
                  <a:t>Ecologue </a:t>
                </a:r>
                <a:r>
                  <a:rPr lang="fr-FR" sz="1100" cap="none">
                    <a:solidFill>
                      <a:schemeClr val="tx1"/>
                    </a:solidFill>
                    <a:latin typeface="Arial"/>
                    <a:cs typeface="Arial"/>
                  </a:rPr>
                  <a:t>spécialisée en dynamique des populations et des écosystèmes forestiers, en charge du plaidoyer sur les questions forestières. </a:t>
                </a:r>
              </a:p>
              <a:p>
                <a:pPr marL="12700" marR="0" lvl="3" defTabSz="914400" rtl="0" eaLnBrk="1" fontAlgn="auto" latinLnBrk="0" hangingPunct="1">
                  <a:lnSpc>
                    <a:spcPct val="100000"/>
                  </a:lnSpc>
                  <a:spcBef>
                    <a:spcPts val="0"/>
                  </a:spcBef>
                  <a:spcAft>
                    <a:spcPts val="200"/>
                  </a:spcAft>
                  <a:buClrTx/>
                  <a:buSzTx/>
                  <a:tabLst/>
                  <a:defRPr/>
                </a:pPr>
                <a:endParaRPr kumimoji="0" lang="fr-FR" sz="1100" b="0" i="0" u="none" strike="noStrike" kern="1200" cap="none" spc="0" normalizeH="0" baseline="0" noProof="0">
                  <a:ln>
                    <a:noFill/>
                  </a:ln>
                  <a:solidFill>
                    <a:prstClr val="black"/>
                  </a:solidFill>
                  <a:effectLst/>
                  <a:uLnTx/>
                  <a:uFillTx/>
                  <a:latin typeface="Arial"/>
                  <a:cs typeface="Arial"/>
                </a:endParaRPr>
              </a:p>
              <a:p>
                <a:pPr marL="12700" marR="0" lvl="3" indent="0"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fr-FR" sz="1100" b="1" i="0" u="none" strike="noStrike" kern="1200" cap="none" spc="0" normalizeH="0" baseline="0" noProof="0">
                    <a:ln>
                      <a:noFill/>
                    </a:ln>
                    <a:solidFill>
                      <a:srgbClr val="F7C92E"/>
                    </a:solidFill>
                    <a:effectLst/>
                    <a:uLnTx/>
                    <a:uFillTx/>
                    <a:latin typeface="Arial"/>
                    <a:cs typeface="Arial"/>
                  </a:rPr>
                </a:br>
                <a:br>
                  <a:rPr kumimoji="0" lang="fr-FR" sz="1100" b="1" i="0" u="none" strike="noStrike" kern="1200" cap="none" spc="0" normalizeH="0" baseline="0" noProof="0">
                    <a:ln>
                      <a:noFill/>
                    </a:ln>
                    <a:solidFill>
                      <a:srgbClr val="F7C92E"/>
                    </a:solidFill>
                    <a:effectLst/>
                    <a:uLnTx/>
                    <a:uFillTx/>
                    <a:latin typeface="Arial" panose="020B0604020202020204" pitchFamily="34" charset="0"/>
                    <a:cs typeface="Arial" panose="020B0604020202020204" pitchFamily="34" charset="0"/>
                  </a:rPr>
                </a:br>
                <a:endParaRPr kumimoji="0" lang="fr-FR" sz="1100" b="1" i="0" u="none" strike="noStrike" kern="1200" cap="none" spc="0" normalizeH="0" baseline="0" noProof="0">
                  <a:ln>
                    <a:noFill/>
                  </a:ln>
                  <a:solidFill>
                    <a:prstClr val="black"/>
                  </a:solidFill>
                  <a:effectLst/>
                  <a:uLnTx/>
                  <a:uFillTx/>
                  <a:latin typeface="Arial"/>
                  <a:cs typeface="Arial"/>
                </a:endParaRPr>
              </a:p>
            </p:txBody>
          </p:sp>
          <p:sp>
            <p:nvSpPr>
              <p:cNvPr id="61" name="Espace réservé du texte 2">
                <a:extLst>
                  <a:ext uri="{FF2B5EF4-FFF2-40B4-BE49-F238E27FC236}">
                    <a16:creationId xmlns:a16="http://schemas.microsoft.com/office/drawing/2014/main" id="{51BA4D74-4AF7-E5D3-A0B0-C75497B05F09}"/>
                  </a:ext>
                </a:extLst>
              </p:cNvPr>
              <p:cNvSpPr txBox="1">
                <a:spLocks/>
              </p:cNvSpPr>
              <p:nvPr/>
            </p:nvSpPr>
            <p:spPr>
              <a:xfrm>
                <a:off x="4177362" y="4248090"/>
                <a:ext cx="2380223" cy="1704007"/>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marR="0" lvl="3" indent="-171450"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fr-FR" sz="1100" b="1" i="0" u="none" strike="noStrike" kern="1200" cap="none" spc="0" normalizeH="0" baseline="0" noProof="0">
                    <a:ln>
                      <a:noFill/>
                    </a:ln>
                    <a:solidFill>
                      <a:prstClr val="black"/>
                    </a:solidFill>
                    <a:effectLst/>
                    <a:uLnTx/>
                    <a:uFillTx/>
                    <a:latin typeface="Arial"/>
                    <a:cs typeface="Arial"/>
                  </a:rPr>
                  <a:t>Julien Tavernier:</a:t>
                </a:r>
              </a:p>
              <a:p>
                <a:pPr marL="12700" lvl="3">
                  <a:spcAft>
                    <a:spcPts val="200"/>
                  </a:spcAft>
                </a:pPr>
                <a:r>
                  <a:rPr lang="fr-FR" sz="1100" cap="none">
                    <a:solidFill>
                      <a:schemeClr val="tx1"/>
                    </a:solidFill>
                    <a:latin typeface="Arial"/>
                    <a:cs typeface="Arial"/>
                  </a:rPr>
                  <a:t>Expert indépendant en gouvernance  forestière</a:t>
                </a:r>
                <a:r>
                  <a:rPr kumimoji="0" lang="fr-FR" sz="1100" i="0" u="none" strike="noStrike" kern="1200" cap="none" spc="0" normalizeH="0" baseline="0" noProof="0">
                    <a:ln>
                      <a:noFill/>
                    </a:ln>
                    <a:solidFill>
                      <a:schemeClr val="tx1"/>
                    </a:solidFill>
                    <a:effectLst/>
                    <a:uLnTx/>
                    <a:uFillTx/>
                    <a:latin typeface="Arial"/>
                    <a:cs typeface="Arial"/>
                  </a:rPr>
                  <a:t> et </a:t>
                </a:r>
                <a:r>
                  <a:rPr lang="fr-FR" sz="1100" cap="none">
                    <a:solidFill>
                      <a:schemeClr val="tx1"/>
                    </a:solidFill>
                    <a:latin typeface="Arial"/>
                    <a:cs typeface="Arial"/>
                  </a:rPr>
                  <a:t>approvisionnement</a:t>
                </a:r>
                <a:r>
                  <a:rPr kumimoji="0" lang="fr-FR" sz="1100" i="0" u="none" strike="noStrike" kern="1200" cap="none" spc="0" normalizeH="0" baseline="0" noProof="0">
                    <a:ln>
                      <a:noFill/>
                    </a:ln>
                    <a:solidFill>
                      <a:schemeClr val="tx1"/>
                    </a:solidFill>
                    <a:effectLst/>
                    <a:uLnTx/>
                    <a:uFillTx/>
                    <a:latin typeface="Arial"/>
                    <a:cs typeface="Arial"/>
                  </a:rPr>
                  <a:t> responsable en produits du bois.</a:t>
                </a:r>
                <a:endParaRPr lang="fr-FR" sz="1100" cap="none">
                  <a:solidFill>
                    <a:schemeClr val="tx1"/>
                  </a:solidFill>
                  <a:latin typeface="Arial"/>
                  <a:cs typeface="Arial"/>
                </a:endParaRPr>
              </a:p>
              <a:p>
                <a:pPr marL="12700" marR="0" lvl="3" defTabSz="914400" rtl="0" eaLnBrk="1" fontAlgn="auto" latinLnBrk="0" hangingPunct="1">
                  <a:lnSpc>
                    <a:spcPct val="100000"/>
                  </a:lnSpc>
                  <a:spcBef>
                    <a:spcPts val="0"/>
                  </a:spcBef>
                  <a:spcAft>
                    <a:spcPts val="200"/>
                  </a:spcAft>
                  <a:buClrTx/>
                  <a:buSzTx/>
                  <a:tabLst/>
                  <a:defRPr/>
                </a:pPr>
                <a:endParaRPr kumimoji="0" lang="fr-FR" sz="1100" i="0" u="none" strike="noStrike" kern="1200" cap="none" spc="0" normalizeH="0" baseline="0" noProof="0">
                  <a:ln>
                    <a:noFill/>
                  </a:ln>
                  <a:solidFill>
                    <a:schemeClr val="tx1"/>
                  </a:solidFill>
                  <a:effectLst/>
                  <a:uLnTx/>
                  <a:uFillTx/>
                  <a:latin typeface="Arial"/>
                  <a:cs typeface="Arial"/>
                </a:endParaRPr>
              </a:p>
              <a:p>
                <a:pPr marL="12700" marR="0" lvl="3" indent="0"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fr-FR" sz="1100" b="1" i="0" u="none" strike="noStrike" kern="1200" cap="none" spc="0" normalizeH="0" baseline="0" noProof="0">
                    <a:ln>
                      <a:noFill/>
                    </a:ln>
                    <a:solidFill>
                      <a:srgbClr val="F7C92E"/>
                    </a:solidFill>
                    <a:effectLst/>
                    <a:uLnTx/>
                    <a:uFillTx/>
                    <a:latin typeface="Arial"/>
                    <a:cs typeface="Arial"/>
                  </a:rPr>
                </a:br>
                <a:br>
                  <a:rPr kumimoji="0" lang="fr-FR" sz="1100" b="1" i="0" u="none" strike="noStrike" kern="1200" cap="none" spc="0" normalizeH="0" baseline="0" noProof="0">
                    <a:ln>
                      <a:noFill/>
                    </a:ln>
                    <a:solidFill>
                      <a:srgbClr val="F7C92E"/>
                    </a:solidFill>
                    <a:effectLst/>
                    <a:uLnTx/>
                    <a:uFillTx/>
                    <a:latin typeface="Arial" panose="020B0604020202020204" pitchFamily="34" charset="0"/>
                    <a:cs typeface="Arial" panose="020B0604020202020204" pitchFamily="34" charset="0"/>
                  </a:rPr>
                </a:br>
                <a:endParaRPr kumimoji="0" lang="fr-FR" sz="1100" b="1" i="0" u="none" strike="noStrike" kern="1200" cap="none" spc="0" normalizeH="0" baseline="0" noProof="0">
                  <a:ln>
                    <a:noFill/>
                  </a:ln>
                  <a:solidFill>
                    <a:prstClr val="black"/>
                  </a:solidFill>
                  <a:effectLst/>
                  <a:uLnTx/>
                  <a:uFillTx/>
                  <a:latin typeface="Arial"/>
                  <a:cs typeface="Arial"/>
                </a:endParaRPr>
              </a:p>
            </p:txBody>
          </p:sp>
        </p:grpSp>
      </p:grpSp>
    </p:spTree>
    <p:extLst>
      <p:ext uri="{BB962C8B-B14F-4D97-AF65-F5344CB8AC3E}">
        <p14:creationId xmlns:p14="http://schemas.microsoft.com/office/powerpoint/2010/main" val="1732455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ZoneTexte 41">
            <a:extLst>
              <a:ext uri="{FF2B5EF4-FFF2-40B4-BE49-F238E27FC236}">
                <a16:creationId xmlns:a16="http://schemas.microsoft.com/office/drawing/2014/main" id="{FE1D8E8A-8F97-AB07-1187-C29091D33E21}"/>
              </a:ext>
            </a:extLst>
          </p:cNvPr>
          <p:cNvSpPr txBox="1"/>
          <p:nvPr/>
        </p:nvSpPr>
        <p:spPr>
          <a:xfrm>
            <a:off x="2339124" y="2823454"/>
            <a:ext cx="9480102" cy="1704264"/>
          </a:xfrm>
          <a:prstGeom prst="rect">
            <a:avLst/>
          </a:prstGeom>
          <a:noFill/>
          <a:ln>
            <a:solidFill>
              <a:schemeClr val="bg1">
                <a:lumMod val="75000"/>
              </a:schemeClr>
            </a:solidFill>
          </a:ln>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800">
              <a:solidFill>
                <a:schemeClr val="tx1"/>
              </a:solidFill>
              <a:latin typeface="+mn-lt"/>
              <a:ea typeface="+mn-ea"/>
              <a:cs typeface="+mn-cs"/>
            </a:endParaRPr>
          </a:p>
        </p:txBody>
      </p:sp>
      <p:sp>
        <p:nvSpPr>
          <p:cNvPr id="44" name="ZoneTexte 43">
            <a:extLst>
              <a:ext uri="{FF2B5EF4-FFF2-40B4-BE49-F238E27FC236}">
                <a16:creationId xmlns:a16="http://schemas.microsoft.com/office/drawing/2014/main" id="{DA610212-5C8A-083A-139B-A2E89B15B040}"/>
              </a:ext>
            </a:extLst>
          </p:cNvPr>
          <p:cNvSpPr txBox="1"/>
          <p:nvPr/>
        </p:nvSpPr>
        <p:spPr>
          <a:xfrm>
            <a:off x="2339124" y="4615837"/>
            <a:ext cx="9480102" cy="1508187"/>
          </a:xfrm>
          <a:prstGeom prst="rect">
            <a:avLst/>
          </a:prstGeom>
          <a:noFill/>
          <a:ln>
            <a:solidFill>
              <a:schemeClr val="bg1">
                <a:lumMod val="75000"/>
              </a:schemeClr>
            </a:solidFill>
          </a:ln>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800">
              <a:solidFill>
                <a:schemeClr val="tx1"/>
              </a:solidFill>
              <a:latin typeface="+mn-lt"/>
              <a:ea typeface="+mn-ea"/>
              <a:cs typeface="+mn-cs"/>
            </a:endParaRPr>
          </a:p>
        </p:txBody>
      </p:sp>
      <p:sp>
        <p:nvSpPr>
          <p:cNvPr id="38" name="ZoneTexte 37">
            <a:extLst>
              <a:ext uri="{FF2B5EF4-FFF2-40B4-BE49-F238E27FC236}">
                <a16:creationId xmlns:a16="http://schemas.microsoft.com/office/drawing/2014/main" id="{137CB1F0-2684-30A4-8ACD-C7D882BCDD7D}"/>
              </a:ext>
            </a:extLst>
          </p:cNvPr>
          <p:cNvSpPr txBox="1"/>
          <p:nvPr/>
        </p:nvSpPr>
        <p:spPr>
          <a:xfrm>
            <a:off x="2339124" y="1322779"/>
            <a:ext cx="9480102" cy="1437111"/>
          </a:xfrm>
          <a:prstGeom prst="rect">
            <a:avLst/>
          </a:prstGeom>
          <a:noFill/>
          <a:ln>
            <a:solidFill>
              <a:schemeClr val="bg1">
                <a:lumMod val="75000"/>
              </a:schemeClr>
            </a:solidFill>
          </a:ln>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400" b="1">
              <a:solidFill>
                <a:schemeClr val="tx1"/>
              </a:solidFill>
              <a:latin typeface="Arial" panose="020B060402020202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0F70323C-3C70-A9D5-2AEA-C0DEB92459FA}"/>
              </a:ext>
            </a:extLst>
          </p:cNvPr>
          <p:cNvSpPr txBox="1"/>
          <p:nvPr/>
        </p:nvSpPr>
        <p:spPr>
          <a:xfrm>
            <a:off x="2468879" y="1313442"/>
            <a:ext cx="9782622" cy="1431161"/>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fr-FR"/>
              <a:t>un périmètre plus large (produits et acteurs)</a:t>
            </a:r>
          </a:p>
          <a:p>
            <a:pPr marL="285750" indent="-285750">
              <a:spcBef>
                <a:spcPts val="600"/>
              </a:spcBef>
              <a:buFont typeface="Arial" panose="020B0604020202020204" pitchFamily="34" charset="0"/>
              <a:buChar char="•"/>
            </a:pPr>
            <a:r>
              <a:rPr lang="fr-FR"/>
              <a:t>une légalité dans le pays de production étendue aux aspects </a:t>
            </a:r>
            <a:r>
              <a:rPr lang="fr-FR" b="1"/>
              <a:t>sociaux</a:t>
            </a:r>
            <a:r>
              <a:rPr lang="fr-FR"/>
              <a:t> et humains</a:t>
            </a:r>
            <a:endParaRPr lang="fr-FR">
              <a:cs typeface="Arial"/>
            </a:endParaRPr>
          </a:p>
          <a:p>
            <a:pPr marL="285750" indent="-285750">
              <a:spcBef>
                <a:spcPts val="600"/>
              </a:spcBef>
              <a:buFont typeface="Arial" panose="020B0604020202020204" pitchFamily="34" charset="0"/>
              <a:buChar char="•"/>
            </a:pPr>
            <a:r>
              <a:rPr lang="fr-FR"/>
              <a:t>l’absence de lien avec la </a:t>
            </a:r>
            <a:r>
              <a:rPr lang="fr-FR" b="1"/>
              <a:t>déforestation</a:t>
            </a:r>
            <a:r>
              <a:rPr lang="fr-FR"/>
              <a:t> et/ou </a:t>
            </a:r>
            <a:r>
              <a:rPr lang="fr-FR" b="1"/>
              <a:t>dégradation</a:t>
            </a:r>
            <a:r>
              <a:rPr lang="fr-FR"/>
              <a:t> des forêts (légales ou non)</a:t>
            </a:r>
            <a:endParaRPr lang="fr-FR">
              <a:cs typeface="Arial"/>
            </a:endParaRPr>
          </a:p>
          <a:p>
            <a:pPr marL="285750" indent="-285750">
              <a:spcBef>
                <a:spcPts val="600"/>
              </a:spcBef>
              <a:buFont typeface="Arial" panose="020B0604020202020204" pitchFamily="34" charset="0"/>
              <a:buChar char="•"/>
            </a:pPr>
            <a:r>
              <a:rPr lang="fr-FR"/>
              <a:t>la </a:t>
            </a:r>
            <a:r>
              <a:rPr lang="fr-FR" b="1"/>
              <a:t>déclaration</a:t>
            </a:r>
            <a:r>
              <a:rPr lang="fr-FR"/>
              <a:t> de diligence raisonnée (dans le système informatique de l’UE)</a:t>
            </a:r>
          </a:p>
        </p:txBody>
      </p:sp>
      <p:sp>
        <p:nvSpPr>
          <p:cNvPr id="2" name="Espace réservé du texte 1">
            <a:extLst>
              <a:ext uri="{FF2B5EF4-FFF2-40B4-BE49-F238E27FC236}">
                <a16:creationId xmlns:a16="http://schemas.microsoft.com/office/drawing/2014/main" id="{0D34FDF3-B3F8-45F7-42C8-DEAEB4E9781B}"/>
              </a:ext>
            </a:extLst>
          </p:cNvPr>
          <p:cNvSpPr>
            <a:spLocks noGrp="1"/>
          </p:cNvSpPr>
          <p:nvPr>
            <p:ph type="body" sz="quarter" idx="10"/>
          </p:nvPr>
        </p:nvSpPr>
        <p:spPr>
          <a:xfrm>
            <a:off x="1379076" y="745551"/>
            <a:ext cx="8520113" cy="658813"/>
          </a:xfrm>
        </p:spPr>
        <p:txBody>
          <a:bodyPr vert="horz" lIns="0" tIns="0" rIns="0" bIns="0" rtlCol="0" anchor="t" anchorCtr="0">
            <a:noAutofit/>
          </a:bodyPr>
          <a:lstStyle/>
          <a:p>
            <a:r>
              <a:rPr lang="fr-FR">
                <a:latin typeface="Arial"/>
                <a:cs typeface="Arial"/>
              </a:rPr>
              <a:t>Grille d'analyse</a:t>
            </a:r>
            <a:endParaRPr lang="fr-FR"/>
          </a:p>
        </p:txBody>
      </p:sp>
      <p:sp>
        <p:nvSpPr>
          <p:cNvPr id="3" name="Espace réservé du numéro de diapositive 2">
            <a:extLst>
              <a:ext uri="{FF2B5EF4-FFF2-40B4-BE49-F238E27FC236}">
                <a16:creationId xmlns:a16="http://schemas.microsoft.com/office/drawing/2014/main" id="{847BED74-C1AF-1B32-FC0E-CB0671A68510}"/>
              </a:ext>
            </a:extLst>
          </p:cNvPr>
          <p:cNvSpPr>
            <a:spLocks noGrp="1"/>
          </p:cNvSpPr>
          <p:nvPr>
            <p:ph type="sldNum" sz="quarter" idx="11"/>
          </p:nvPr>
        </p:nvSpPr>
        <p:spPr/>
        <p:txBody>
          <a:bodyPr/>
          <a:lstStyle/>
          <a:p>
            <a:fld id="{BC5AE530-CE4F-F946-8AAD-BAE6C29BB4F9}" type="slidenum">
              <a:rPr lang="en-US" smtClean="0"/>
              <a:pPr/>
              <a:t>72</a:t>
            </a:fld>
            <a:endParaRPr lang="en-US"/>
          </a:p>
        </p:txBody>
      </p:sp>
      <p:sp>
        <p:nvSpPr>
          <p:cNvPr id="32" name="ZoneTexte 31">
            <a:extLst>
              <a:ext uri="{FF2B5EF4-FFF2-40B4-BE49-F238E27FC236}">
                <a16:creationId xmlns:a16="http://schemas.microsoft.com/office/drawing/2014/main" id="{D4AB0557-C601-69B1-1785-B51A5E3323E2}"/>
              </a:ext>
            </a:extLst>
          </p:cNvPr>
          <p:cNvSpPr txBox="1"/>
          <p:nvPr/>
        </p:nvSpPr>
        <p:spPr>
          <a:xfrm>
            <a:off x="193077" y="2805761"/>
            <a:ext cx="2072776" cy="3318263"/>
          </a:xfrm>
          <a:prstGeom prst="rect">
            <a:avLst/>
          </a:prstGeom>
          <a:solidFill>
            <a:schemeClr val="tx1">
              <a:alpha val="5000"/>
            </a:schemeClr>
          </a:solidFill>
        </p:spPr>
        <p:txBody>
          <a:bodyPr vert="horz" lIns="144000" tIns="144000" rIns="144000" bIns="144000" rtlCol="0" anchor="ctr">
            <a:noAutofit/>
          </a:bodyPr>
          <a:lstStyle>
            <a:defPPr>
              <a:defRPr lang="fr-FR"/>
            </a:defPPr>
            <a:lvl1pPr indent="0">
              <a:lnSpc>
                <a:spcPct val="100000"/>
              </a:lnSpc>
              <a:spcBef>
                <a:spcPts val="0"/>
              </a:spcBef>
              <a:spcAft>
                <a:spcPts val="0"/>
              </a:spcAft>
              <a:buFont typeface="Arial" panose="020B0604020202020204" pitchFamily="34" charset="0"/>
              <a:buNone/>
              <a:defRPr sz="1400" b="1" cap="all" baseline="0">
                <a:latin typeface="Arial" panose="020B0604020202020204" pitchFamily="34" charset="0"/>
                <a:ea typeface="Avenir Black" panose="020B0803020203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a:latin typeface="Arial"/>
                <a:cs typeface="Arial"/>
              </a:rPr>
              <a:t>LES EXIGENCES SPECIFIQUES DU RDUE EN MATIERE DE diligence raisonnée :</a:t>
            </a:r>
          </a:p>
        </p:txBody>
      </p:sp>
      <p:sp>
        <p:nvSpPr>
          <p:cNvPr id="33" name="Rectangle : coins arrondis 32">
            <a:extLst>
              <a:ext uri="{FF2B5EF4-FFF2-40B4-BE49-F238E27FC236}">
                <a16:creationId xmlns:a16="http://schemas.microsoft.com/office/drawing/2014/main" id="{EE9425B7-3BDD-2AB2-AA2D-41F796D29B2A}"/>
              </a:ext>
            </a:extLst>
          </p:cNvPr>
          <p:cNvSpPr/>
          <p:nvPr/>
        </p:nvSpPr>
        <p:spPr>
          <a:xfrm>
            <a:off x="2899556" y="3245717"/>
            <a:ext cx="2546819" cy="1160954"/>
          </a:xfrm>
          <a:prstGeom prst="roundRect">
            <a:avLst/>
          </a:prstGeom>
          <a:solidFill>
            <a:srgbClr val="A3D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Collecte</a:t>
            </a:r>
          </a:p>
          <a:p>
            <a:pPr algn="ctr"/>
            <a:r>
              <a:rPr lang="fr-FR"/>
              <a:t>      d’informations</a:t>
            </a:r>
          </a:p>
        </p:txBody>
      </p:sp>
      <p:sp>
        <p:nvSpPr>
          <p:cNvPr id="34" name="Rectangle : coins arrondis 33">
            <a:extLst>
              <a:ext uri="{FF2B5EF4-FFF2-40B4-BE49-F238E27FC236}">
                <a16:creationId xmlns:a16="http://schemas.microsoft.com/office/drawing/2014/main" id="{C4C87507-623B-FF9D-407E-5D8603E3D095}"/>
              </a:ext>
            </a:extLst>
          </p:cNvPr>
          <p:cNvSpPr/>
          <p:nvPr/>
        </p:nvSpPr>
        <p:spPr>
          <a:xfrm>
            <a:off x="6096433" y="3222678"/>
            <a:ext cx="2429128" cy="112033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Evaluation du</a:t>
            </a:r>
          </a:p>
          <a:p>
            <a:pPr algn="ctr"/>
            <a:r>
              <a:rPr lang="fr-FR"/>
              <a:t>    risque</a:t>
            </a:r>
          </a:p>
        </p:txBody>
      </p:sp>
      <p:sp>
        <p:nvSpPr>
          <p:cNvPr id="35" name="Rectangle : coins arrondis 34">
            <a:extLst>
              <a:ext uri="{FF2B5EF4-FFF2-40B4-BE49-F238E27FC236}">
                <a16:creationId xmlns:a16="http://schemas.microsoft.com/office/drawing/2014/main" id="{80E330C6-94B2-18BF-9DFB-155207729F76}"/>
              </a:ext>
            </a:extLst>
          </p:cNvPr>
          <p:cNvSpPr/>
          <p:nvPr/>
        </p:nvSpPr>
        <p:spPr>
          <a:xfrm>
            <a:off x="9251539" y="3222678"/>
            <a:ext cx="2429128" cy="1120336"/>
          </a:xfrm>
          <a:prstGeom prst="roundRect">
            <a:avLst/>
          </a:prstGeom>
          <a:solidFill>
            <a:srgbClr val="2F6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Atténuation du</a:t>
            </a:r>
          </a:p>
          <a:p>
            <a:pPr algn="ctr"/>
            <a:r>
              <a:rPr lang="fr-FR"/>
              <a:t>     risque</a:t>
            </a:r>
          </a:p>
        </p:txBody>
      </p:sp>
      <p:grpSp>
        <p:nvGrpSpPr>
          <p:cNvPr id="10" name="Groupe 9">
            <a:extLst>
              <a:ext uri="{FF2B5EF4-FFF2-40B4-BE49-F238E27FC236}">
                <a16:creationId xmlns:a16="http://schemas.microsoft.com/office/drawing/2014/main" id="{B8E56A30-9B3A-FDDA-0FF5-0A38A0F405F4}"/>
              </a:ext>
            </a:extLst>
          </p:cNvPr>
          <p:cNvGrpSpPr/>
          <p:nvPr/>
        </p:nvGrpSpPr>
        <p:grpSpPr>
          <a:xfrm>
            <a:off x="5697860" y="3219064"/>
            <a:ext cx="1123950" cy="1123950"/>
            <a:chOff x="2092186" y="2972534"/>
            <a:chExt cx="1123950" cy="1123950"/>
          </a:xfrm>
        </p:grpSpPr>
        <p:sp>
          <p:nvSpPr>
            <p:cNvPr id="11" name="Ellipse 10">
              <a:extLst>
                <a:ext uri="{FF2B5EF4-FFF2-40B4-BE49-F238E27FC236}">
                  <a16:creationId xmlns:a16="http://schemas.microsoft.com/office/drawing/2014/main" id="{4F6C6095-6060-DEA7-F52C-F6AEC11236BA}"/>
                </a:ext>
              </a:extLst>
            </p:cNvPr>
            <p:cNvSpPr/>
            <p:nvPr/>
          </p:nvSpPr>
          <p:spPr>
            <a:xfrm>
              <a:off x="2225996" y="3115886"/>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원형: 비어 있음 250">
              <a:extLst>
                <a:ext uri="{FF2B5EF4-FFF2-40B4-BE49-F238E27FC236}">
                  <a16:creationId xmlns:a16="http://schemas.microsoft.com/office/drawing/2014/main" id="{29F0E856-5AB8-0FFA-9840-472BEAA968F5}"/>
                </a:ext>
              </a:extLst>
            </p:cNvPr>
            <p:cNvSpPr/>
            <p:nvPr/>
          </p:nvSpPr>
          <p:spPr>
            <a:xfrm>
              <a:off x="2092186" y="2972534"/>
              <a:ext cx="1123950" cy="1123950"/>
            </a:xfrm>
            <a:prstGeom prst="donut">
              <a:avLst>
                <a:gd name="adj" fmla="val 15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Graphique 12" descr="Recherche avec un remplissage uni">
              <a:extLst>
                <a:ext uri="{FF2B5EF4-FFF2-40B4-BE49-F238E27FC236}">
                  <a16:creationId xmlns:a16="http://schemas.microsoft.com/office/drawing/2014/main" id="{501BFFC1-79F2-A309-7BDA-B07B7F5D4B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9848" y="3302122"/>
              <a:ext cx="462658" cy="462658"/>
            </a:xfrm>
            <a:prstGeom prst="rect">
              <a:avLst/>
            </a:prstGeom>
          </p:spPr>
        </p:pic>
      </p:grpSp>
      <p:grpSp>
        <p:nvGrpSpPr>
          <p:cNvPr id="14" name="Groupe 13">
            <a:extLst>
              <a:ext uri="{FF2B5EF4-FFF2-40B4-BE49-F238E27FC236}">
                <a16:creationId xmlns:a16="http://schemas.microsoft.com/office/drawing/2014/main" id="{BD36D165-7AE0-F92A-F4C0-FE6A83F918BA}"/>
              </a:ext>
            </a:extLst>
          </p:cNvPr>
          <p:cNvGrpSpPr/>
          <p:nvPr/>
        </p:nvGrpSpPr>
        <p:grpSpPr>
          <a:xfrm>
            <a:off x="2478027" y="3266591"/>
            <a:ext cx="1123950" cy="1123950"/>
            <a:chOff x="4805594" y="3103999"/>
            <a:chExt cx="1123950" cy="1123950"/>
          </a:xfrm>
        </p:grpSpPr>
        <p:sp>
          <p:nvSpPr>
            <p:cNvPr id="15" name="Ellipse 14">
              <a:extLst>
                <a:ext uri="{FF2B5EF4-FFF2-40B4-BE49-F238E27FC236}">
                  <a16:creationId xmlns:a16="http://schemas.microsoft.com/office/drawing/2014/main" id="{40AEB99D-51FF-7E16-1242-39978416D8B1}"/>
                </a:ext>
              </a:extLst>
            </p:cNvPr>
            <p:cNvSpPr/>
            <p:nvPr/>
          </p:nvSpPr>
          <p:spPr>
            <a:xfrm>
              <a:off x="4932489" y="3234432"/>
              <a:ext cx="830704" cy="852155"/>
            </a:xfrm>
            <a:prstGeom prst="ellipse">
              <a:avLst/>
            </a:prstGeom>
            <a:solidFill>
              <a:schemeClr val="bg1"/>
            </a:solidFill>
            <a:ln>
              <a:solidFill>
                <a:srgbClr val="A3DE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원형: 비어 있음 252">
              <a:extLst>
                <a:ext uri="{FF2B5EF4-FFF2-40B4-BE49-F238E27FC236}">
                  <a16:creationId xmlns:a16="http://schemas.microsoft.com/office/drawing/2014/main" id="{7EDFE1E0-AB0B-DC57-CA6E-21B677C7E255}"/>
                </a:ext>
              </a:extLst>
            </p:cNvPr>
            <p:cNvSpPr/>
            <p:nvPr/>
          </p:nvSpPr>
          <p:spPr>
            <a:xfrm>
              <a:off x="4805594" y="3103999"/>
              <a:ext cx="1123950" cy="1123950"/>
            </a:xfrm>
            <a:prstGeom prst="donut">
              <a:avLst>
                <a:gd name="adj" fmla="val 15668"/>
              </a:avLst>
            </a:prstGeom>
            <a:solidFill>
              <a:srgbClr val="A3DEC0"/>
            </a:solidFill>
            <a:ln>
              <a:solidFill>
                <a:srgbClr val="A3D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Graphique 16" descr="Presse-papiers mixte avec un remplissage uni">
              <a:extLst>
                <a:ext uri="{FF2B5EF4-FFF2-40B4-BE49-F238E27FC236}">
                  <a16:creationId xmlns:a16="http://schemas.microsoft.com/office/drawing/2014/main" id="{0BE23B46-E4C2-A32C-8692-BA4CC3780A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3191" y="3377733"/>
              <a:ext cx="553821" cy="553821"/>
            </a:xfrm>
            <a:prstGeom prst="rect">
              <a:avLst/>
            </a:prstGeom>
          </p:spPr>
        </p:pic>
      </p:grpSp>
      <p:grpSp>
        <p:nvGrpSpPr>
          <p:cNvPr id="18" name="Groupe 17">
            <a:extLst>
              <a:ext uri="{FF2B5EF4-FFF2-40B4-BE49-F238E27FC236}">
                <a16:creationId xmlns:a16="http://schemas.microsoft.com/office/drawing/2014/main" id="{3AAD0E47-7030-8B9A-D05D-A0A4DE308AB4}"/>
              </a:ext>
            </a:extLst>
          </p:cNvPr>
          <p:cNvGrpSpPr/>
          <p:nvPr/>
        </p:nvGrpSpPr>
        <p:grpSpPr>
          <a:xfrm>
            <a:off x="8814984" y="3222677"/>
            <a:ext cx="1123950" cy="1123950"/>
            <a:chOff x="6263371" y="3103999"/>
            <a:chExt cx="1123950" cy="1123950"/>
          </a:xfrm>
        </p:grpSpPr>
        <p:sp>
          <p:nvSpPr>
            <p:cNvPr id="19" name="Ellipse 18">
              <a:extLst>
                <a:ext uri="{FF2B5EF4-FFF2-40B4-BE49-F238E27FC236}">
                  <a16:creationId xmlns:a16="http://schemas.microsoft.com/office/drawing/2014/main" id="{CE1DC799-2771-8594-8F4C-5D4ADA7B5268}"/>
                </a:ext>
              </a:extLst>
            </p:cNvPr>
            <p:cNvSpPr/>
            <p:nvPr/>
          </p:nvSpPr>
          <p:spPr>
            <a:xfrm>
              <a:off x="6400783" y="3234432"/>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원형: 비어 있음 253">
              <a:extLst>
                <a:ext uri="{FF2B5EF4-FFF2-40B4-BE49-F238E27FC236}">
                  <a16:creationId xmlns:a16="http://schemas.microsoft.com/office/drawing/2014/main" id="{DAF12A9A-C7DD-3E20-F1E9-C3F4E1A09242}"/>
                </a:ext>
              </a:extLst>
            </p:cNvPr>
            <p:cNvSpPr/>
            <p:nvPr/>
          </p:nvSpPr>
          <p:spPr>
            <a:xfrm>
              <a:off x="6263371" y="3103999"/>
              <a:ext cx="1123950" cy="1123950"/>
            </a:xfrm>
            <a:prstGeom prst="donut">
              <a:avLst>
                <a:gd name="adj" fmla="val 1566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Graphique 20" descr="Sirène avec un remplissage uni">
              <a:extLst>
                <a:ext uri="{FF2B5EF4-FFF2-40B4-BE49-F238E27FC236}">
                  <a16:creationId xmlns:a16="http://schemas.microsoft.com/office/drawing/2014/main" id="{54534102-BA66-7C19-C7D1-23B0B386FC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8435" y="3337503"/>
              <a:ext cx="553821" cy="553821"/>
            </a:xfrm>
            <a:prstGeom prst="rect">
              <a:avLst/>
            </a:prstGeom>
          </p:spPr>
        </p:pic>
      </p:grpSp>
      <p:sp>
        <p:nvSpPr>
          <p:cNvPr id="30" name="Rectangle : coins arrondis 29">
            <a:extLst>
              <a:ext uri="{FF2B5EF4-FFF2-40B4-BE49-F238E27FC236}">
                <a16:creationId xmlns:a16="http://schemas.microsoft.com/office/drawing/2014/main" id="{AFA3E006-7FDB-955E-5F6B-A3B575100C36}"/>
              </a:ext>
            </a:extLst>
          </p:cNvPr>
          <p:cNvSpPr/>
          <p:nvPr/>
        </p:nvSpPr>
        <p:spPr>
          <a:xfrm>
            <a:off x="5416280" y="4811861"/>
            <a:ext cx="3164108" cy="1120336"/>
          </a:xfrm>
          <a:prstGeom prst="roundRect">
            <a:avLst/>
          </a:prstGeom>
          <a:solidFill>
            <a:srgbClr val="0957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Documentation </a:t>
            </a:r>
          </a:p>
          <a:p>
            <a:pPr algn="ctr"/>
            <a:r>
              <a:rPr lang="fr-FR"/>
              <a:t>et communication</a:t>
            </a:r>
          </a:p>
        </p:txBody>
      </p:sp>
      <p:grpSp>
        <p:nvGrpSpPr>
          <p:cNvPr id="26" name="Groupe 25">
            <a:extLst>
              <a:ext uri="{FF2B5EF4-FFF2-40B4-BE49-F238E27FC236}">
                <a16:creationId xmlns:a16="http://schemas.microsoft.com/office/drawing/2014/main" id="{0F519BAE-A1C2-36F3-6DE1-D8871A144B56}"/>
              </a:ext>
            </a:extLst>
          </p:cNvPr>
          <p:cNvGrpSpPr/>
          <p:nvPr/>
        </p:nvGrpSpPr>
        <p:grpSpPr>
          <a:xfrm>
            <a:off x="5005271" y="4811861"/>
            <a:ext cx="1123950" cy="1123950"/>
            <a:chOff x="9276009" y="2972534"/>
            <a:chExt cx="1123950" cy="1123950"/>
          </a:xfrm>
        </p:grpSpPr>
        <p:sp>
          <p:nvSpPr>
            <p:cNvPr id="27" name="Ellipse 26">
              <a:extLst>
                <a:ext uri="{FF2B5EF4-FFF2-40B4-BE49-F238E27FC236}">
                  <a16:creationId xmlns:a16="http://schemas.microsoft.com/office/drawing/2014/main" id="{F2F9C4B5-4F35-18FF-A903-4AC72F068D86}"/>
                </a:ext>
              </a:extLst>
            </p:cNvPr>
            <p:cNvSpPr/>
            <p:nvPr/>
          </p:nvSpPr>
          <p:spPr>
            <a:xfrm>
              <a:off x="9420336" y="3102967"/>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원형: 비어 있음 254">
              <a:extLst>
                <a:ext uri="{FF2B5EF4-FFF2-40B4-BE49-F238E27FC236}">
                  <a16:creationId xmlns:a16="http://schemas.microsoft.com/office/drawing/2014/main" id="{F1FF3A20-601B-6D31-1C79-C0867EDFF7ED}"/>
                </a:ext>
              </a:extLst>
            </p:cNvPr>
            <p:cNvSpPr/>
            <p:nvPr/>
          </p:nvSpPr>
          <p:spPr>
            <a:xfrm>
              <a:off x="9276009" y="2972534"/>
              <a:ext cx="1123950" cy="1123950"/>
            </a:xfrm>
            <a:prstGeom prst="donut">
              <a:avLst>
                <a:gd name="adj" fmla="val 1566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Graphique 28" descr="Travail à distance avec un remplissage uni">
              <a:extLst>
                <a:ext uri="{FF2B5EF4-FFF2-40B4-BE49-F238E27FC236}">
                  <a16:creationId xmlns:a16="http://schemas.microsoft.com/office/drawing/2014/main" id="{EF16F8EE-4458-F10C-6CAB-44D26EE73F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7371" y="3243477"/>
              <a:ext cx="549311" cy="549311"/>
            </a:xfrm>
            <a:prstGeom prst="rect">
              <a:avLst/>
            </a:prstGeom>
          </p:spPr>
        </p:pic>
      </p:grpSp>
      <p:sp>
        <p:nvSpPr>
          <p:cNvPr id="37" name="ZoneTexte 36">
            <a:extLst>
              <a:ext uri="{FF2B5EF4-FFF2-40B4-BE49-F238E27FC236}">
                <a16:creationId xmlns:a16="http://schemas.microsoft.com/office/drawing/2014/main" id="{0F013D3D-7E45-2727-A1E0-70284730D1E9}"/>
              </a:ext>
            </a:extLst>
          </p:cNvPr>
          <p:cNvSpPr txBox="1"/>
          <p:nvPr/>
        </p:nvSpPr>
        <p:spPr>
          <a:xfrm>
            <a:off x="193077" y="1329580"/>
            <a:ext cx="2072776" cy="1431161"/>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sz="1400" b="1">
                <a:solidFill>
                  <a:schemeClr val="tx1"/>
                </a:solidFill>
                <a:latin typeface="Arial"/>
                <a:cs typeface="Arial"/>
              </a:rPr>
              <a:t>Les PRINCIPALES </a:t>
            </a:r>
            <a:endParaRPr lang="fr-FR" sz="1100">
              <a:solidFill>
                <a:schemeClr val="tx1"/>
              </a:solidFill>
            </a:endParaRPr>
          </a:p>
          <a:p>
            <a:r>
              <a:rPr lang="fr-FR" sz="1400" b="1">
                <a:solidFill>
                  <a:schemeClr val="tx1"/>
                </a:solidFill>
                <a:latin typeface="Arial"/>
                <a:cs typeface="Arial"/>
              </a:rPr>
              <a:t>exigences introduites par le RDUE:</a:t>
            </a:r>
            <a:endParaRPr lang="fr-FR">
              <a:solidFill>
                <a:schemeClr val="tx1"/>
              </a:solidFill>
            </a:endParaRPr>
          </a:p>
        </p:txBody>
      </p:sp>
      <p:sp>
        <p:nvSpPr>
          <p:cNvPr id="43" name="ZoneTexte 42">
            <a:extLst>
              <a:ext uri="{FF2B5EF4-FFF2-40B4-BE49-F238E27FC236}">
                <a16:creationId xmlns:a16="http://schemas.microsoft.com/office/drawing/2014/main" id="{1E7751AE-C3F8-D401-6843-974E0F132555}"/>
              </a:ext>
            </a:extLst>
          </p:cNvPr>
          <p:cNvSpPr txBox="1"/>
          <p:nvPr/>
        </p:nvSpPr>
        <p:spPr>
          <a:xfrm>
            <a:off x="2468879" y="4676412"/>
            <a:ext cx="9782622" cy="369332"/>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fr-FR"/>
              <a:t>Sur la forme :</a:t>
            </a:r>
          </a:p>
        </p:txBody>
      </p:sp>
      <p:sp>
        <p:nvSpPr>
          <p:cNvPr id="45" name="ZoneTexte 44">
            <a:extLst>
              <a:ext uri="{FF2B5EF4-FFF2-40B4-BE49-F238E27FC236}">
                <a16:creationId xmlns:a16="http://schemas.microsoft.com/office/drawing/2014/main" id="{4580526B-0447-6164-C1CC-63E9AC1DD2DF}"/>
              </a:ext>
            </a:extLst>
          </p:cNvPr>
          <p:cNvSpPr txBox="1"/>
          <p:nvPr/>
        </p:nvSpPr>
        <p:spPr>
          <a:xfrm>
            <a:off x="2468879" y="2834814"/>
            <a:ext cx="9782622" cy="369332"/>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fr-FR"/>
              <a:t>Sur le fond:</a:t>
            </a:r>
          </a:p>
        </p:txBody>
      </p:sp>
    </p:spTree>
    <p:extLst>
      <p:ext uri="{BB962C8B-B14F-4D97-AF65-F5344CB8AC3E}">
        <p14:creationId xmlns:p14="http://schemas.microsoft.com/office/powerpoint/2010/main" val="1540195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normAutofit fontScale="90000"/>
          </a:bodyPr>
          <a:lstStyle/>
          <a:p>
            <a:r>
              <a:rPr lang="fr-FR" sz="3600"/>
              <a:t>Synthèse des premières consultations</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73</a:t>
            </a:fld>
            <a:endParaRPr lang="en-US" sz="768" b="1">
              <a:solidFill>
                <a:prstClr val="black"/>
              </a:solidFill>
              <a:latin typeface="Arial"/>
            </a:endParaRPr>
          </a:p>
        </p:txBody>
      </p:sp>
    </p:spTree>
    <p:extLst>
      <p:ext uri="{BB962C8B-B14F-4D97-AF65-F5344CB8AC3E}">
        <p14:creationId xmlns:p14="http://schemas.microsoft.com/office/powerpoint/2010/main" val="3594438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0F04-EB3C-C377-FA34-1A29DA0BBA50}"/>
              </a:ext>
            </a:extLst>
          </p:cNvPr>
          <p:cNvSpPr>
            <a:spLocks noGrp="1"/>
          </p:cNvSpPr>
          <p:nvPr>
            <p:ph type="title"/>
          </p:nvPr>
        </p:nvSpPr>
        <p:spPr>
          <a:xfrm>
            <a:off x="1362990" y="660374"/>
            <a:ext cx="10110216" cy="633984"/>
          </a:xfrm>
        </p:spPr>
        <p:txBody>
          <a:bodyPr>
            <a:normAutofit fontScale="90000"/>
          </a:bodyPr>
          <a:lstStyle/>
          <a:p>
            <a:r>
              <a:rPr lang="fr-FR"/>
              <a:t>Messages clés</a:t>
            </a:r>
          </a:p>
        </p:txBody>
      </p:sp>
      <p:sp>
        <p:nvSpPr>
          <p:cNvPr id="9" name="ZoneTexte 8">
            <a:extLst>
              <a:ext uri="{FF2B5EF4-FFF2-40B4-BE49-F238E27FC236}">
                <a16:creationId xmlns:a16="http://schemas.microsoft.com/office/drawing/2014/main" id="{34C156EB-3058-5210-676A-DA4C5A12B9BC}"/>
              </a:ext>
            </a:extLst>
          </p:cNvPr>
          <p:cNvSpPr txBox="1"/>
          <p:nvPr/>
        </p:nvSpPr>
        <p:spPr>
          <a:xfrm>
            <a:off x="861391" y="1345097"/>
            <a:ext cx="11075641" cy="1615827"/>
          </a:xfrm>
          <a:prstGeom prst="rect">
            <a:avLst/>
          </a:prstGeom>
          <a:noFill/>
        </p:spPr>
        <p:txBody>
          <a:bodyPr wrap="square" lIns="91440" tIns="45720" rIns="91440" bIns="45720" rtlCol="0" anchor="t">
            <a:spAutoFit/>
          </a:bodyPr>
          <a:lstStyle/>
          <a:p>
            <a:pPr marL="285750" indent="-285750">
              <a:lnSpc>
                <a:spcPct val="150000"/>
              </a:lnSpc>
              <a:buFont typeface="Wingdings"/>
              <a:buChar char="Ø"/>
            </a:pPr>
            <a:r>
              <a:rPr lang="fr-FR" dirty="0"/>
              <a:t>Concernant le RDUE: </a:t>
            </a:r>
            <a:endParaRPr lang="fr-FR">
              <a:cs typeface="Arial"/>
            </a:endParaRPr>
          </a:p>
          <a:p>
            <a:pPr marL="742950" lvl="1" indent="-285750">
              <a:spcBef>
                <a:spcPts val="100"/>
              </a:spcBef>
              <a:buFont typeface="Arial"/>
              <a:buChar char="•"/>
            </a:pPr>
            <a:r>
              <a:rPr lang="fr-FR" dirty="0"/>
              <a:t>soutien total à cette nouvelle réglementation et son entrée en application sans délai</a:t>
            </a:r>
            <a:endParaRPr lang="fr-FR" dirty="0">
              <a:cs typeface="Arial"/>
            </a:endParaRPr>
          </a:p>
          <a:p>
            <a:pPr marL="742950" lvl="1" indent="-285750">
              <a:buFont typeface="Arial"/>
              <a:buChar char="•"/>
            </a:pPr>
            <a:r>
              <a:rPr lang="fr-FR" dirty="0">
                <a:cs typeface="Arial"/>
              </a:rPr>
              <a:t>périmètre à étendre à d'autres écosystèmes naturels (ex. </a:t>
            </a:r>
            <a:r>
              <a:rPr lang="fr-FR" dirty="0" err="1">
                <a:cs typeface="Arial"/>
              </a:rPr>
              <a:t>Cerrado</a:t>
            </a:r>
            <a:r>
              <a:rPr lang="fr-FR" dirty="0">
                <a:cs typeface="Arial"/>
              </a:rPr>
              <a:t>)</a:t>
            </a:r>
            <a:endParaRPr lang="fr-FR" dirty="0"/>
          </a:p>
          <a:p>
            <a:pPr marL="742950" lvl="1" indent="-285750">
              <a:buFont typeface="Arial"/>
              <a:buChar char="•"/>
            </a:pPr>
            <a:r>
              <a:rPr lang="fr-FR" dirty="0"/>
              <a:t>attentes de clarification de la part de la CE pour la mise en œuvre opérationnelle</a:t>
            </a:r>
            <a:endParaRPr lang="fr-FR" dirty="0">
              <a:cs typeface="Arial"/>
            </a:endParaRPr>
          </a:p>
          <a:p>
            <a:pPr marL="742950" lvl="1" indent="-285750">
              <a:buFont typeface="Arial"/>
              <a:buChar char="•"/>
            </a:pPr>
            <a:r>
              <a:rPr lang="fr-FR" dirty="0">
                <a:cs typeface="Arial"/>
              </a:rPr>
              <a:t>engagement complet des acteurs économiques avec soutien aux fournisseurs </a:t>
            </a:r>
            <a:r>
              <a:rPr lang="fr-FR" sz="1600" dirty="0">
                <a:cs typeface="Arial"/>
              </a:rPr>
              <a:t>(petits producteurs)</a:t>
            </a:r>
          </a:p>
        </p:txBody>
      </p:sp>
      <p:sp>
        <p:nvSpPr>
          <p:cNvPr id="3" name="ZoneTexte 2">
            <a:extLst>
              <a:ext uri="{FF2B5EF4-FFF2-40B4-BE49-F238E27FC236}">
                <a16:creationId xmlns:a16="http://schemas.microsoft.com/office/drawing/2014/main" id="{345DD525-0C07-8578-699E-9E2BDDDCD459}"/>
              </a:ext>
            </a:extLst>
          </p:cNvPr>
          <p:cNvSpPr txBox="1"/>
          <p:nvPr/>
        </p:nvSpPr>
        <p:spPr>
          <a:xfrm>
            <a:off x="861390" y="3072847"/>
            <a:ext cx="11280912" cy="1200329"/>
          </a:xfrm>
          <a:prstGeom prst="rect">
            <a:avLst/>
          </a:prstGeom>
          <a:noFill/>
        </p:spPr>
        <p:txBody>
          <a:bodyPr wrap="square" lIns="91440" tIns="45720" rIns="91440" bIns="45720" rtlCol="0" anchor="t">
            <a:spAutoFit/>
          </a:bodyPr>
          <a:lstStyle/>
          <a:p>
            <a:pPr marL="285750" indent="-285750">
              <a:buFont typeface="Wingdings"/>
              <a:buChar char="Ø"/>
            </a:pPr>
            <a:r>
              <a:rPr lang="fr-FR" dirty="0"/>
              <a:t>Concernant le rôle de LCB dans la mise en œuvre du RDUE: </a:t>
            </a:r>
          </a:p>
          <a:p>
            <a:pPr marL="742950" lvl="1" indent="-285750">
              <a:buFont typeface="Arial"/>
              <a:buChar char="•"/>
            </a:pPr>
            <a:r>
              <a:rPr lang="fr-FR" dirty="0"/>
              <a:t>effet de levier plus important pour changement de pratiques des fournisseurs, </a:t>
            </a:r>
            <a:endParaRPr lang="fr-FR" dirty="0">
              <a:cs typeface="Arial"/>
            </a:endParaRPr>
          </a:p>
          <a:p>
            <a:pPr marL="742950" lvl="1" indent="-285750">
              <a:buFont typeface="Arial"/>
              <a:buChar char="•"/>
            </a:pPr>
            <a:r>
              <a:rPr lang="fr-FR" dirty="0"/>
              <a:t>mutualisation des moyens, efforts, expériences et partage d'infos pour diligence raisonnée efficace</a:t>
            </a:r>
            <a:endParaRPr lang="fr-FR" dirty="0">
              <a:cs typeface="Arial"/>
            </a:endParaRPr>
          </a:p>
          <a:p>
            <a:pPr marL="742950" lvl="1" indent="-285750">
              <a:buFont typeface="Arial"/>
              <a:buChar char="•"/>
            </a:pPr>
            <a:r>
              <a:rPr lang="fr-FR" dirty="0"/>
              <a:t>Quid du rôle de LCB dans le contrôle de la mise en </a:t>
            </a:r>
            <a:r>
              <a:rPr lang="fr-FR" dirty="0" err="1"/>
              <a:t>oeuvre</a:t>
            </a:r>
            <a:r>
              <a:rPr lang="fr-FR" dirty="0"/>
              <a:t> du SDR?</a:t>
            </a:r>
            <a:endParaRPr lang="fr-FR" dirty="0">
              <a:cs typeface="Arial"/>
            </a:endParaRPr>
          </a:p>
        </p:txBody>
      </p:sp>
      <p:sp>
        <p:nvSpPr>
          <p:cNvPr id="4" name="ZoneTexte 3">
            <a:extLst>
              <a:ext uri="{FF2B5EF4-FFF2-40B4-BE49-F238E27FC236}">
                <a16:creationId xmlns:a16="http://schemas.microsoft.com/office/drawing/2014/main" id="{4B3FD741-BC2B-90B3-3CC6-6E157A0DEE2A}"/>
              </a:ext>
            </a:extLst>
          </p:cNvPr>
          <p:cNvSpPr txBox="1"/>
          <p:nvPr/>
        </p:nvSpPr>
        <p:spPr>
          <a:xfrm>
            <a:off x="861391" y="4505738"/>
            <a:ext cx="841513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fr-FR" dirty="0">
                <a:cs typeface="Arial"/>
              </a:rPr>
              <a:t>Concernant le SDR de LCB:</a:t>
            </a:r>
            <a:endParaRPr lang="fr-FR" dirty="0"/>
          </a:p>
          <a:p>
            <a:pPr marL="742950" lvl="1" indent="-285750">
              <a:buFont typeface="Arial"/>
              <a:buChar char="•"/>
            </a:pPr>
            <a:r>
              <a:rPr lang="fr-FR" dirty="0">
                <a:cs typeface="Arial"/>
              </a:rPr>
              <a:t>très bonne base à actualiser</a:t>
            </a:r>
          </a:p>
          <a:p>
            <a:pPr marL="742950" lvl="1" indent="-285750">
              <a:buFont typeface="Arial"/>
              <a:buChar char="•"/>
            </a:pPr>
            <a:r>
              <a:rPr lang="fr-FR" dirty="0">
                <a:cs typeface="Arial"/>
              </a:rPr>
              <a:t>clarifier les obligations opérateurs/commerçants, PME/Non PME</a:t>
            </a:r>
          </a:p>
          <a:p>
            <a:pPr marL="742950" lvl="1" indent="-285750">
              <a:buFont typeface="Arial"/>
              <a:buChar char="•"/>
            </a:pPr>
            <a:r>
              <a:rPr lang="fr-FR" dirty="0">
                <a:cs typeface="Arial"/>
              </a:rPr>
              <a:t>préciser le rôle et les limites de la certification</a:t>
            </a:r>
          </a:p>
          <a:p>
            <a:pPr marL="742950" lvl="1" indent="-285750">
              <a:buFont typeface="Arial"/>
              <a:buChar char="•"/>
            </a:pPr>
            <a:r>
              <a:rPr lang="fr-FR" dirty="0">
                <a:cs typeface="Arial"/>
              </a:rPr>
              <a:t>Insister sur l'importance du suivi-gestion des plaintes</a:t>
            </a:r>
          </a:p>
          <a:p>
            <a:r>
              <a:rPr lang="fr-FR" dirty="0">
                <a:cs typeface="Arial"/>
              </a:rPr>
              <a:t> </a:t>
            </a:r>
          </a:p>
          <a:p>
            <a:endParaRPr lang="fr-FR" dirty="0">
              <a:cs typeface="Arial"/>
            </a:endParaRPr>
          </a:p>
        </p:txBody>
      </p:sp>
    </p:spTree>
    <p:extLst>
      <p:ext uri="{BB962C8B-B14F-4D97-AF65-F5344CB8AC3E}">
        <p14:creationId xmlns:p14="http://schemas.microsoft.com/office/powerpoint/2010/main" val="489253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normAutofit fontScale="90000"/>
          </a:bodyPr>
          <a:lstStyle/>
          <a:p>
            <a:r>
              <a:rPr lang="fr-FR" sz="3600"/>
              <a:t>Comptes-rendus des consultations</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75</a:t>
            </a:fld>
            <a:endParaRPr lang="en-US" sz="768" b="1">
              <a:solidFill>
                <a:prstClr val="black"/>
              </a:solidFill>
              <a:latin typeface="Arial"/>
            </a:endParaRPr>
          </a:p>
        </p:txBody>
      </p:sp>
    </p:spTree>
    <p:extLst>
      <p:ext uri="{BB962C8B-B14F-4D97-AF65-F5344CB8AC3E}">
        <p14:creationId xmlns:p14="http://schemas.microsoft.com/office/powerpoint/2010/main" val="23058637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AB22A51-D40D-37AD-E887-3DDC7BC32848}"/>
              </a:ext>
            </a:extLst>
          </p:cNvPr>
          <p:cNvSpPr>
            <a:spLocks noGrp="1"/>
          </p:cNvSpPr>
          <p:nvPr>
            <p:ph type="body" sz="quarter" idx="10"/>
          </p:nvPr>
        </p:nvSpPr>
        <p:spPr/>
        <p:txBody>
          <a:bodyPr/>
          <a:lstStyle/>
          <a:p>
            <a:r>
              <a:rPr lang="fr-FR"/>
              <a:t>Compte-rendu de la consultation avec le WWF</a:t>
            </a:r>
          </a:p>
        </p:txBody>
      </p:sp>
      <p:sp>
        <p:nvSpPr>
          <p:cNvPr id="3" name="Espace réservé du numéro de diapositive 2">
            <a:extLst>
              <a:ext uri="{FF2B5EF4-FFF2-40B4-BE49-F238E27FC236}">
                <a16:creationId xmlns:a16="http://schemas.microsoft.com/office/drawing/2014/main" id="{AA045AEE-9F81-1732-5D1D-120F1360A9EF}"/>
              </a:ext>
            </a:extLst>
          </p:cNvPr>
          <p:cNvSpPr>
            <a:spLocks noGrp="1"/>
          </p:cNvSpPr>
          <p:nvPr>
            <p:ph type="sldNum" sz="quarter" idx="11"/>
          </p:nvPr>
        </p:nvSpPr>
        <p:spPr/>
        <p:txBody>
          <a:bodyPr/>
          <a:lstStyle/>
          <a:p>
            <a:fld id="{BC5AE530-CE4F-F946-8AAD-BAE6C29BB4F9}" type="slidenum">
              <a:rPr lang="en-GB" smtClean="0"/>
              <a:pPr/>
              <a:t>76</a:t>
            </a:fld>
            <a:endParaRPr lang="en-GB"/>
          </a:p>
        </p:txBody>
      </p:sp>
      <p:sp>
        <p:nvSpPr>
          <p:cNvPr id="4" name="Rectangle 3">
            <a:extLst>
              <a:ext uri="{FF2B5EF4-FFF2-40B4-BE49-F238E27FC236}">
                <a16:creationId xmlns:a16="http://schemas.microsoft.com/office/drawing/2014/main" id="{593F3592-3E7D-80FF-3FD0-5F7913E4FFD3}"/>
              </a:ext>
            </a:extLst>
          </p:cNvPr>
          <p:cNvSpPr/>
          <p:nvPr/>
        </p:nvSpPr>
        <p:spPr>
          <a:xfrm>
            <a:off x="67377" y="1813190"/>
            <a:ext cx="12192000" cy="2414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Ellipse 5">
            <a:extLst>
              <a:ext uri="{FF2B5EF4-FFF2-40B4-BE49-F238E27FC236}">
                <a16:creationId xmlns:a16="http://schemas.microsoft.com/office/drawing/2014/main" id="{DBEFCA93-1206-9EC8-C527-96E68EE73FF2}"/>
              </a:ext>
            </a:extLst>
          </p:cNvPr>
          <p:cNvSpPr/>
          <p:nvPr/>
        </p:nvSpPr>
        <p:spPr>
          <a:xfrm>
            <a:off x="396770" y="1502351"/>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원형: 비어 있음 252">
            <a:extLst>
              <a:ext uri="{FF2B5EF4-FFF2-40B4-BE49-F238E27FC236}">
                <a16:creationId xmlns:a16="http://schemas.microsoft.com/office/drawing/2014/main" id="{F8F5282C-154C-F6E2-8204-4F1C1DC3A5D5}"/>
              </a:ext>
            </a:extLst>
          </p:cNvPr>
          <p:cNvSpPr/>
          <p:nvPr/>
        </p:nvSpPr>
        <p:spPr>
          <a:xfrm>
            <a:off x="269875" y="1371918"/>
            <a:ext cx="1123950" cy="1123950"/>
          </a:xfrm>
          <a:prstGeom prst="donut">
            <a:avLst>
              <a:gd name="adj" fmla="val 156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직선 연결선 269">
            <a:extLst>
              <a:ext uri="{FF2B5EF4-FFF2-40B4-BE49-F238E27FC236}">
                <a16:creationId xmlns:a16="http://schemas.microsoft.com/office/drawing/2014/main" id="{E9B89874-B983-63BD-41CF-0AA59E812DA1}"/>
              </a:ext>
            </a:extLst>
          </p:cNvPr>
          <p:cNvCxnSpPr>
            <a:cxnSpLocks/>
          </p:cNvCxnSpPr>
          <p:nvPr/>
        </p:nvCxnSpPr>
        <p:spPr>
          <a:xfrm>
            <a:off x="855083" y="2359585"/>
            <a:ext cx="0" cy="406425"/>
          </a:xfrm>
          <a:prstGeom prst="line">
            <a:avLst/>
          </a:prstGeom>
          <a:ln w="38100">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283">
            <a:extLst>
              <a:ext uri="{FF2B5EF4-FFF2-40B4-BE49-F238E27FC236}">
                <a16:creationId xmlns:a16="http://schemas.microsoft.com/office/drawing/2014/main" id="{811B066A-2525-0DB1-084F-A7E9A1977199}"/>
              </a:ext>
            </a:extLst>
          </p:cNvPr>
          <p:cNvSpPr txBox="1"/>
          <p:nvPr/>
        </p:nvSpPr>
        <p:spPr>
          <a:xfrm>
            <a:off x="936967" y="2510312"/>
            <a:ext cx="435817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ko-KR" b="1">
                <a:solidFill>
                  <a:srgbClr val="70BDBD">
                    <a:lumMod val="75000"/>
                  </a:srgbClr>
                </a:solidFill>
                <a:latin typeface="Arial"/>
                <a:cs typeface="Arial" pitchFamily="34" charset="0"/>
              </a:rPr>
              <a:t>Présentation</a:t>
            </a:r>
            <a:endParaRPr kumimoji="0" lang="fr-FR" altLang="ko-KR" b="1" i="0" u="none" strike="noStrike" kern="1200" cap="none" spc="0" normalizeH="0" baseline="0" noProof="0">
              <a:ln>
                <a:noFill/>
              </a:ln>
              <a:solidFill>
                <a:srgbClr val="70BDBD">
                  <a:lumMod val="75000"/>
                </a:srgbClr>
              </a:solidFill>
              <a:effectLst/>
              <a:uLnTx/>
              <a:uFillTx/>
              <a:latin typeface="Arial"/>
              <a:ea typeface="+mn-ea"/>
              <a:cs typeface="Arial" pitchFamily="34" charset="0"/>
            </a:endParaRPr>
          </a:p>
        </p:txBody>
      </p:sp>
      <p:sp>
        <p:nvSpPr>
          <p:cNvPr id="14" name="TextBox 282">
            <a:extLst>
              <a:ext uri="{FF2B5EF4-FFF2-40B4-BE49-F238E27FC236}">
                <a16:creationId xmlns:a16="http://schemas.microsoft.com/office/drawing/2014/main" id="{7F46EEBA-54CF-B322-DF1C-DB4B47CF2EA7}"/>
              </a:ext>
            </a:extLst>
          </p:cNvPr>
          <p:cNvSpPr txBox="1"/>
          <p:nvPr/>
        </p:nvSpPr>
        <p:spPr>
          <a:xfrm>
            <a:off x="748145" y="3169889"/>
            <a:ext cx="2031569" cy="19543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endParaRPr kumimoji="0" lang="fr-FR" altLang="ko-KR" sz="110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Julie Marsaud (WWF France) </a:t>
            </a:r>
            <a:r>
              <a:rPr lang="fr-FR" altLang="ko-KR" sz="1100">
                <a:solidFill>
                  <a:prstClr val="black">
                    <a:lumMod val="75000"/>
                    <a:lumOff val="25000"/>
                  </a:prstClr>
                </a:solidFill>
                <a:latin typeface="Arial"/>
                <a:cs typeface="Arial" pitchFamily="34" charset="0"/>
              </a:rPr>
              <a:t>: Ecologue spécialisée en dynamique des populations et des écosystèmes forestiers, en charge du plaidoyer sur les questions forestières. </a:t>
            </a: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kumimoji="0" lang="fr-FR" altLang="ko-KR" sz="110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grpSp>
        <p:nvGrpSpPr>
          <p:cNvPr id="35" name="Groupe 34">
            <a:extLst>
              <a:ext uri="{FF2B5EF4-FFF2-40B4-BE49-F238E27FC236}">
                <a16:creationId xmlns:a16="http://schemas.microsoft.com/office/drawing/2014/main" id="{8E40BDA5-7161-BD2B-4883-22436DCDA41A}"/>
              </a:ext>
            </a:extLst>
          </p:cNvPr>
          <p:cNvGrpSpPr/>
          <p:nvPr/>
        </p:nvGrpSpPr>
        <p:grpSpPr>
          <a:xfrm>
            <a:off x="2828541" y="1371918"/>
            <a:ext cx="5036980" cy="1804634"/>
            <a:chOff x="3760766" y="1365866"/>
            <a:chExt cx="5036980" cy="1804634"/>
          </a:xfrm>
        </p:grpSpPr>
        <p:cxnSp>
          <p:nvCxnSpPr>
            <p:cNvPr id="23" name="직선 연결선 268">
              <a:extLst>
                <a:ext uri="{FF2B5EF4-FFF2-40B4-BE49-F238E27FC236}">
                  <a16:creationId xmlns:a16="http://schemas.microsoft.com/office/drawing/2014/main" id="{017E76B9-8FC7-CDC4-DA1A-3DBD20DF8EC8}"/>
                </a:ext>
              </a:extLst>
            </p:cNvPr>
            <p:cNvCxnSpPr>
              <a:cxnSpLocks/>
              <a:stCxn id="26" idx="4"/>
            </p:cNvCxnSpPr>
            <p:nvPr/>
          </p:nvCxnSpPr>
          <p:spPr>
            <a:xfrm>
              <a:off x="4322741" y="2489816"/>
              <a:ext cx="0" cy="275607"/>
            </a:xfrm>
            <a:prstGeom prst="line">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E5C0554F-136D-B2AE-682D-50BA5B00997B}"/>
                </a:ext>
              </a:extLst>
            </p:cNvPr>
            <p:cNvSpPr/>
            <p:nvPr/>
          </p:nvSpPr>
          <p:spPr>
            <a:xfrm>
              <a:off x="3905093" y="1509218"/>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원형: 비어 있음 251">
              <a:extLst>
                <a:ext uri="{FF2B5EF4-FFF2-40B4-BE49-F238E27FC236}">
                  <a16:creationId xmlns:a16="http://schemas.microsoft.com/office/drawing/2014/main" id="{2DE32A49-BCAC-078B-3F4E-C58B49CD8054}"/>
                </a:ext>
              </a:extLst>
            </p:cNvPr>
            <p:cNvSpPr/>
            <p:nvPr/>
          </p:nvSpPr>
          <p:spPr>
            <a:xfrm>
              <a:off x="3760766" y="1365866"/>
              <a:ext cx="1123950" cy="1123950"/>
            </a:xfrm>
            <a:prstGeom prst="donut">
              <a:avLst>
                <a:gd name="adj" fmla="val 156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4">
              <a:extLst>
                <a:ext uri="{FF2B5EF4-FFF2-40B4-BE49-F238E27FC236}">
                  <a16:creationId xmlns:a16="http://schemas.microsoft.com/office/drawing/2014/main" id="{FB884A15-CE1A-6DC6-B96C-63C13AEDE231}"/>
                </a:ext>
              </a:extLst>
            </p:cNvPr>
            <p:cNvSpPr txBox="1"/>
            <p:nvPr/>
          </p:nvSpPr>
          <p:spPr>
            <a:xfrm>
              <a:off x="4439574" y="2524169"/>
              <a:ext cx="435817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rPr>
                <a:t>Attentes vis-à-vis RDUE </a:t>
              </a:r>
            </a:p>
            <a:p>
              <a:pPr marL="0" marR="0" lvl="0" indent="0" defTabSz="914400" rtl="0" eaLnBrk="1" fontAlgn="auto" latinLnBrk="0" hangingPunct="1">
                <a:lnSpc>
                  <a:spcPct val="100000"/>
                </a:lnSpc>
                <a:spcBef>
                  <a:spcPts val="0"/>
                </a:spcBef>
                <a:spcAft>
                  <a:spcPts val="0"/>
                </a:spcAft>
                <a:buClrTx/>
                <a:buSzTx/>
                <a:buFontTx/>
                <a:buNone/>
                <a:tabLst/>
                <a:defRPr/>
              </a:pPr>
              <a:r>
                <a:rPr lang="fr-FR" altLang="ko-KR" b="1">
                  <a:solidFill>
                    <a:srgbClr val="70BDBD"/>
                  </a:solidFill>
                  <a:latin typeface="Arial"/>
                  <a:cs typeface="Arial" pitchFamily="34" charset="0"/>
                </a:rPr>
                <a:t>&amp; sa mise en application par LCB</a:t>
              </a:r>
              <a:endPar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endParaRPr>
            </a:p>
          </p:txBody>
        </p:sp>
      </p:grpSp>
      <p:sp>
        <p:nvSpPr>
          <p:cNvPr id="31" name="TextBox 282">
            <a:extLst>
              <a:ext uri="{FF2B5EF4-FFF2-40B4-BE49-F238E27FC236}">
                <a16:creationId xmlns:a16="http://schemas.microsoft.com/office/drawing/2014/main" id="{73E87D6E-BAE9-7865-D2A6-1FB0125AB9A8}"/>
              </a:ext>
            </a:extLst>
          </p:cNvPr>
          <p:cNvSpPr txBox="1"/>
          <p:nvPr/>
        </p:nvSpPr>
        <p:spPr>
          <a:xfrm>
            <a:off x="3297384" y="3227191"/>
            <a:ext cx="5149396" cy="3985706"/>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Soutien total au RDUE </a:t>
            </a:r>
            <a:r>
              <a:rPr lang="fr-FR" altLang="ko-KR" sz="1100">
                <a:solidFill>
                  <a:prstClr val="black">
                    <a:lumMod val="75000"/>
                    <a:lumOff val="25000"/>
                  </a:prstClr>
                </a:solidFill>
                <a:latin typeface="Arial"/>
                <a:cs typeface="Arial" pitchFamily="34" charset="0"/>
              </a:rPr>
              <a:t>: Malgré quelques lacunes (notamment concernant les périmètres des espaces couverts comme le </a:t>
            </a:r>
            <a:r>
              <a:rPr lang="fr-FR" altLang="ko-KR" sz="1100" err="1">
                <a:solidFill>
                  <a:prstClr val="black">
                    <a:lumMod val="75000"/>
                    <a:lumOff val="25000"/>
                  </a:prstClr>
                </a:solidFill>
                <a:latin typeface="Arial"/>
                <a:cs typeface="Arial" pitchFamily="34" charset="0"/>
              </a:rPr>
              <a:t>cerrado</a:t>
            </a:r>
            <a:r>
              <a:rPr lang="fr-FR" altLang="ko-KR" sz="1100">
                <a:solidFill>
                  <a:prstClr val="black">
                    <a:lumMod val="75000"/>
                    <a:lumOff val="25000"/>
                  </a:prstClr>
                </a:solidFill>
                <a:latin typeface="Arial"/>
                <a:cs typeface="Arial" pitchFamily="34" charset="0"/>
              </a:rPr>
              <a:t>) WWF a eu une implication forte dans l’élaboration du règlement et soutien le texte qui, selon eux, répond aux faiblesses du RBUE</a:t>
            </a:r>
          </a:p>
          <a:p>
            <a:pPr marL="171450" indent="-171450" algn="just">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Défavorable au report de l’entrée en vigueur </a:t>
            </a:r>
            <a:r>
              <a:rPr lang="fr-FR" altLang="ko-KR" sz="1100">
                <a:solidFill>
                  <a:prstClr val="black">
                    <a:lumMod val="75000"/>
                    <a:lumOff val="25000"/>
                  </a:prstClr>
                </a:solidFill>
                <a:latin typeface="Arial"/>
                <a:cs typeface="Arial" pitchFamily="34" charset="0"/>
              </a:rPr>
              <a:t>du RDUE</a:t>
            </a: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lgn="just">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Conscience des difficultés </a:t>
            </a:r>
            <a:r>
              <a:rPr lang="fr-FR" altLang="ko-KR" sz="1100">
                <a:solidFill>
                  <a:prstClr val="black">
                    <a:lumMod val="75000"/>
                    <a:lumOff val="25000"/>
                  </a:prstClr>
                </a:solidFill>
                <a:latin typeface="Arial"/>
                <a:cs typeface="Arial" pitchFamily="34" charset="0"/>
              </a:rPr>
              <a:t>: les exigences du RDUE impliquent une complexité forte et nouvelle, sans appui opérationnel des autorités européennes</a:t>
            </a:r>
          </a:p>
          <a:p>
            <a:pPr marL="171450" indent="-171450" algn="just">
              <a:buFont typeface="Arial" panose="020B0604020202020204" pitchFamily="34" charset="0"/>
              <a:buChar char="•"/>
              <a:defRPr/>
            </a:pPr>
            <a:endParaRPr lang="fr-FR" altLang="ko-KR" sz="1100" b="1">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Attente d’un engagement collectif </a:t>
            </a:r>
            <a:r>
              <a:rPr lang="fr-FR" altLang="ko-KR" sz="1100">
                <a:solidFill>
                  <a:prstClr val="black">
                    <a:lumMod val="75000"/>
                    <a:lumOff val="25000"/>
                  </a:prstClr>
                </a:solidFill>
                <a:latin typeface="Arial"/>
                <a:cs typeface="Arial" pitchFamily="34" charset="0"/>
              </a:rPr>
              <a:t>des acteurs dans une </a:t>
            </a:r>
            <a:r>
              <a:rPr lang="fr-FR" altLang="ko-KR" sz="1100" b="1">
                <a:solidFill>
                  <a:prstClr val="black">
                    <a:lumMod val="75000"/>
                    <a:lumOff val="25000"/>
                  </a:prstClr>
                </a:solidFill>
                <a:latin typeface="Arial"/>
                <a:cs typeface="Arial" pitchFamily="34" charset="0"/>
              </a:rPr>
              <a:t>démarche d’amélioration permanente</a:t>
            </a:r>
            <a:r>
              <a:rPr lang="fr-FR" altLang="ko-KR" sz="1100">
                <a:solidFill>
                  <a:prstClr val="black">
                    <a:lumMod val="75000"/>
                    <a:lumOff val="25000"/>
                  </a:prstClr>
                </a:solidFill>
                <a:latin typeface="Arial"/>
                <a:cs typeface="Arial" pitchFamily="34" charset="0"/>
              </a:rPr>
              <a:t> : Le WWF ne s’attend pas à ce que tous les acteurs puissent suivre toutes les exigences du RDUE dès son entrée en vigueur, mais souhaite voir un engagement des acteurs privés pour améliorer leurs processus d’approvisionnement </a:t>
            </a:r>
            <a:r>
              <a:rPr lang="fr-FR" altLang="ko-KR" sz="1100">
                <a:solidFill>
                  <a:prstClr val="black">
                    <a:lumMod val="75000"/>
                    <a:lumOff val="25000"/>
                  </a:prstClr>
                </a:solidFill>
                <a:cs typeface="Arial" pitchFamily="34" charset="0"/>
              </a:rPr>
              <a:t>au fur et à mesure. Le système de diligence raisonnée peut être compatible avec le droit des affaires.</a:t>
            </a: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b="1">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pic>
        <p:nvPicPr>
          <p:cNvPr id="37" name="Graphique 36" descr="Badge 1 contour">
            <a:extLst>
              <a:ext uri="{FF2B5EF4-FFF2-40B4-BE49-F238E27FC236}">
                <a16:creationId xmlns:a16="http://schemas.microsoft.com/office/drawing/2014/main" id="{4E6E0696-4D35-893E-D2BB-193FBFA73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345" y="1554923"/>
            <a:ext cx="747010" cy="747010"/>
          </a:xfrm>
          <a:prstGeom prst="rect">
            <a:avLst/>
          </a:prstGeom>
        </p:spPr>
      </p:pic>
      <p:pic>
        <p:nvPicPr>
          <p:cNvPr id="39" name="Graphique 38" descr="Badge contour">
            <a:extLst>
              <a:ext uri="{FF2B5EF4-FFF2-40B4-BE49-F238E27FC236}">
                <a16:creationId xmlns:a16="http://schemas.microsoft.com/office/drawing/2014/main" id="{DC8CAA99-533A-0DE5-9CC6-38CC6FEE5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15" y="1567842"/>
            <a:ext cx="747010" cy="747010"/>
          </a:xfrm>
          <a:prstGeom prst="rect">
            <a:avLst/>
          </a:prstGeom>
        </p:spPr>
      </p:pic>
      <p:cxnSp>
        <p:nvCxnSpPr>
          <p:cNvPr id="8" name="직선 연결선 268">
            <a:extLst>
              <a:ext uri="{FF2B5EF4-FFF2-40B4-BE49-F238E27FC236}">
                <a16:creationId xmlns:a16="http://schemas.microsoft.com/office/drawing/2014/main" id="{3D65D791-223B-9DC4-6952-7BBAEF791C23}"/>
              </a:ext>
            </a:extLst>
          </p:cNvPr>
          <p:cNvCxnSpPr>
            <a:cxnSpLocks/>
            <a:stCxn id="12" idx="4"/>
          </p:cNvCxnSpPr>
          <p:nvPr/>
        </p:nvCxnSpPr>
        <p:spPr>
          <a:xfrm>
            <a:off x="9235205" y="2495868"/>
            <a:ext cx="0" cy="275607"/>
          </a:xfrm>
          <a:prstGeom prst="line">
            <a:avLst/>
          </a:prstGeom>
          <a:ln w="38100">
            <a:solidFill>
              <a:srgbClr val="A3DEC0"/>
            </a:solidFill>
            <a:tailEnd type="ova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AA8B70D-0DAB-94F4-93DF-083470810794}"/>
              </a:ext>
            </a:extLst>
          </p:cNvPr>
          <p:cNvSpPr/>
          <p:nvPr/>
        </p:nvSpPr>
        <p:spPr>
          <a:xfrm>
            <a:off x="8817557" y="1515270"/>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3DEC0"/>
              </a:solidFill>
              <a:effectLst/>
              <a:uLnTx/>
              <a:uFillTx/>
              <a:latin typeface="Arial"/>
              <a:ea typeface="+mn-ea"/>
              <a:cs typeface="+mn-cs"/>
            </a:endParaRPr>
          </a:p>
        </p:txBody>
      </p:sp>
      <p:sp>
        <p:nvSpPr>
          <p:cNvPr id="12" name="원형: 비어 있음 251">
            <a:extLst>
              <a:ext uri="{FF2B5EF4-FFF2-40B4-BE49-F238E27FC236}">
                <a16:creationId xmlns:a16="http://schemas.microsoft.com/office/drawing/2014/main" id="{96F95BE1-7036-664B-573E-EC24100894EB}"/>
              </a:ext>
            </a:extLst>
          </p:cNvPr>
          <p:cNvSpPr/>
          <p:nvPr/>
        </p:nvSpPr>
        <p:spPr>
          <a:xfrm>
            <a:off x="8673230" y="1371918"/>
            <a:ext cx="1123950" cy="1123950"/>
          </a:xfrm>
          <a:prstGeom prst="donut">
            <a:avLst>
              <a:gd name="adj" fmla="val 15668"/>
            </a:avLst>
          </a:prstGeom>
          <a:solidFill>
            <a:srgbClr val="A3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A3DEC0"/>
              </a:solidFill>
              <a:effectLst/>
              <a:uLnTx/>
              <a:uFillTx/>
              <a:latin typeface="Arial"/>
              <a:ea typeface="+mn-ea"/>
              <a:cs typeface="+mn-cs"/>
            </a:endParaRPr>
          </a:p>
        </p:txBody>
      </p:sp>
      <p:sp>
        <p:nvSpPr>
          <p:cNvPr id="13" name="TextBox 274">
            <a:extLst>
              <a:ext uri="{FF2B5EF4-FFF2-40B4-BE49-F238E27FC236}">
                <a16:creationId xmlns:a16="http://schemas.microsoft.com/office/drawing/2014/main" id="{7B4B748E-23A3-3EF5-E1E6-F9065A8EFBDA}"/>
              </a:ext>
            </a:extLst>
          </p:cNvPr>
          <p:cNvSpPr txBox="1"/>
          <p:nvPr/>
        </p:nvSpPr>
        <p:spPr>
          <a:xfrm>
            <a:off x="9352037" y="2530221"/>
            <a:ext cx="7550231"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rPr>
              <a:t>Points de vigilances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rPr>
              <a:t>techniques</a:t>
            </a:r>
          </a:p>
        </p:txBody>
      </p:sp>
      <p:sp>
        <p:nvSpPr>
          <p:cNvPr id="16" name="TextBox 282">
            <a:extLst>
              <a:ext uri="{FF2B5EF4-FFF2-40B4-BE49-F238E27FC236}">
                <a16:creationId xmlns:a16="http://schemas.microsoft.com/office/drawing/2014/main" id="{D8B8F784-4037-7E6D-ED29-A101B2ECE832}"/>
              </a:ext>
            </a:extLst>
          </p:cNvPr>
          <p:cNvSpPr txBox="1"/>
          <p:nvPr/>
        </p:nvSpPr>
        <p:spPr>
          <a:xfrm>
            <a:off x="9105678" y="3247100"/>
            <a:ext cx="3008702" cy="313932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Le </a:t>
            </a:r>
            <a:r>
              <a:rPr lang="fr-FR" altLang="ko-KR" sz="1100" b="1">
                <a:solidFill>
                  <a:prstClr val="black">
                    <a:lumMod val="75000"/>
                    <a:lumOff val="25000"/>
                  </a:prstClr>
                </a:solidFill>
                <a:latin typeface="Arial"/>
                <a:cs typeface="Arial" pitchFamily="34" charset="0"/>
              </a:rPr>
              <a:t>mass balance n’est plus possible </a:t>
            </a:r>
            <a:r>
              <a:rPr lang="fr-FR" altLang="ko-KR" sz="1100">
                <a:solidFill>
                  <a:prstClr val="black">
                    <a:lumMod val="75000"/>
                    <a:lumOff val="25000"/>
                  </a:prstClr>
                </a:solidFill>
                <a:latin typeface="Arial"/>
                <a:cs typeface="Arial" pitchFamily="34" charset="0"/>
              </a:rPr>
              <a:t>: contrainte importante pour les importateurs</a:t>
            </a: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cs typeface="Arial" pitchFamily="34" charset="0"/>
              </a:rPr>
              <a:t>Nécessité de développer un </a:t>
            </a:r>
            <a:r>
              <a:rPr lang="fr-FR" altLang="ko-KR" sz="1100" b="1">
                <a:solidFill>
                  <a:prstClr val="black">
                    <a:lumMod val="75000"/>
                    <a:lumOff val="25000"/>
                  </a:prstClr>
                </a:solidFill>
                <a:cs typeface="Arial" pitchFamily="34" charset="0"/>
              </a:rPr>
              <a:t>outil propre à la traçabilité </a:t>
            </a:r>
            <a:r>
              <a:rPr lang="fr-FR" altLang="ko-KR" sz="1100">
                <a:solidFill>
                  <a:prstClr val="black">
                    <a:lumMod val="75000"/>
                    <a:lumOff val="25000"/>
                  </a:prstClr>
                </a:solidFill>
                <a:cs typeface="Arial" pitchFamily="34" charset="0"/>
              </a:rPr>
              <a:t>ou d’associer plusieurs outils :</a:t>
            </a:r>
          </a:p>
          <a:p>
            <a:pPr marL="628650" lvl="1" indent="-171450" algn="just">
              <a:buFont typeface="Arial" panose="020B0604020202020204" pitchFamily="34" charset="0"/>
              <a:buChar char="•"/>
              <a:defRPr/>
            </a:pPr>
            <a:r>
              <a:rPr lang="fr-FR" altLang="ko-KR" sz="1100">
                <a:solidFill>
                  <a:prstClr val="black">
                    <a:lumMod val="75000"/>
                    <a:lumOff val="25000"/>
                  </a:prstClr>
                </a:solidFill>
                <a:cs typeface="Arial" pitchFamily="34" charset="0"/>
              </a:rPr>
              <a:t>Base documentaire : La commission travaille sur des guidelines pour sélectionner les documents.</a:t>
            </a:r>
          </a:p>
          <a:p>
            <a:pPr marL="628650" lvl="1" indent="-171450" algn="just">
              <a:buFont typeface="Arial" panose="020B0604020202020204" pitchFamily="34" charset="0"/>
              <a:buChar char="•"/>
              <a:defRPr/>
            </a:pPr>
            <a:r>
              <a:rPr lang="fr-FR" altLang="ko-KR" sz="1100">
                <a:solidFill>
                  <a:prstClr val="black">
                    <a:lumMod val="75000"/>
                    <a:lumOff val="25000"/>
                  </a:prstClr>
                </a:solidFill>
                <a:cs typeface="Arial" pitchFamily="34" charset="0"/>
              </a:rPr>
              <a:t>Certification : FSC, malgré des lacunes, est la seule considéré comme crédible.</a:t>
            </a:r>
          </a:p>
          <a:p>
            <a:pPr marL="628650" lvl="1" indent="-171450" algn="just">
              <a:buFont typeface="Arial" panose="020B0604020202020204" pitchFamily="34" charset="0"/>
              <a:buChar char="•"/>
              <a:defRPr/>
            </a:pPr>
            <a:r>
              <a:rPr lang="fr-FR" altLang="ko-KR" sz="1100" b="1">
                <a:solidFill>
                  <a:prstClr val="black">
                    <a:lumMod val="75000"/>
                    <a:lumOff val="25000"/>
                  </a:prstClr>
                </a:solidFill>
                <a:cs typeface="Arial" pitchFamily="34" charset="0"/>
              </a:rPr>
              <a:t>Blockchain</a:t>
            </a: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pic>
        <p:nvPicPr>
          <p:cNvPr id="18" name="Graphique 17" descr="Badge 3 contour">
            <a:extLst>
              <a:ext uri="{FF2B5EF4-FFF2-40B4-BE49-F238E27FC236}">
                <a16:creationId xmlns:a16="http://schemas.microsoft.com/office/drawing/2014/main" id="{19E070B5-F10D-282D-3B73-58C8942058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4539" y="1572977"/>
            <a:ext cx="736740" cy="736740"/>
          </a:xfrm>
          <a:prstGeom prst="rect">
            <a:avLst/>
          </a:prstGeom>
        </p:spPr>
      </p:pic>
    </p:spTree>
    <p:extLst>
      <p:ext uri="{BB962C8B-B14F-4D97-AF65-F5344CB8AC3E}">
        <p14:creationId xmlns:p14="http://schemas.microsoft.com/office/powerpoint/2010/main" val="317424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AB22A51-D40D-37AD-E887-3DDC7BC32848}"/>
              </a:ext>
            </a:extLst>
          </p:cNvPr>
          <p:cNvSpPr>
            <a:spLocks noGrp="1"/>
          </p:cNvSpPr>
          <p:nvPr>
            <p:ph type="body" sz="quarter" idx="10"/>
          </p:nvPr>
        </p:nvSpPr>
        <p:spPr/>
        <p:txBody>
          <a:bodyPr/>
          <a:lstStyle/>
          <a:p>
            <a:r>
              <a:rPr lang="fr-FR"/>
              <a:t>Compte-rendu de la consultation avec Julien Tavernier</a:t>
            </a:r>
          </a:p>
        </p:txBody>
      </p:sp>
      <p:sp>
        <p:nvSpPr>
          <p:cNvPr id="3" name="Espace réservé du numéro de diapositive 2">
            <a:extLst>
              <a:ext uri="{FF2B5EF4-FFF2-40B4-BE49-F238E27FC236}">
                <a16:creationId xmlns:a16="http://schemas.microsoft.com/office/drawing/2014/main" id="{AA045AEE-9F81-1732-5D1D-120F1360A9EF}"/>
              </a:ext>
            </a:extLst>
          </p:cNvPr>
          <p:cNvSpPr>
            <a:spLocks noGrp="1"/>
          </p:cNvSpPr>
          <p:nvPr>
            <p:ph type="sldNum" sz="quarter" idx="11"/>
          </p:nvPr>
        </p:nvSpPr>
        <p:spPr/>
        <p:txBody>
          <a:bodyPr/>
          <a:lstStyle/>
          <a:p>
            <a:fld id="{BC5AE530-CE4F-F946-8AAD-BAE6C29BB4F9}" type="slidenum">
              <a:rPr lang="en-GB" smtClean="0"/>
              <a:pPr/>
              <a:t>77</a:t>
            </a:fld>
            <a:endParaRPr lang="en-GB"/>
          </a:p>
        </p:txBody>
      </p:sp>
      <p:sp>
        <p:nvSpPr>
          <p:cNvPr id="4" name="Rectangle 3">
            <a:extLst>
              <a:ext uri="{FF2B5EF4-FFF2-40B4-BE49-F238E27FC236}">
                <a16:creationId xmlns:a16="http://schemas.microsoft.com/office/drawing/2014/main" id="{593F3592-3E7D-80FF-3FD0-5F7913E4FFD3}"/>
              </a:ext>
            </a:extLst>
          </p:cNvPr>
          <p:cNvSpPr/>
          <p:nvPr/>
        </p:nvSpPr>
        <p:spPr>
          <a:xfrm>
            <a:off x="67377" y="1813190"/>
            <a:ext cx="12192000" cy="2414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Ellipse 5">
            <a:extLst>
              <a:ext uri="{FF2B5EF4-FFF2-40B4-BE49-F238E27FC236}">
                <a16:creationId xmlns:a16="http://schemas.microsoft.com/office/drawing/2014/main" id="{DBEFCA93-1206-9EC8-C527-96E68EE73FF2}"/>
              </a:ext>
            </a:extLst>
          </p:cNvPr>
          <p:cNvSpPr/>
          <p:nvPr/>
        </p:nvSpPr>
        <p:spPr>
          <a:xfrm>
            <a:off x="248486" y="1502351"/>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원형: 비어 있음 252">
            <a:extLst>
              <a:ext uri="{FF2B5EF4-FFF2-40B4-BE49-F238E27FC236}">
                <a16:creationId xmlns:a16="http://schemas.microsoft.com/office/drawing/2014/main" id="{F8F5282C-154C-F6E2-8204-4F1C1DC3A5D5}"/>
              </a:ext>
            </a:extLst>
          </p:cNvPr>
          <p:cNvSpPr/>
          <p:nvPr/>
        </p:nvSpPr>
        <p:spPr>
          <a:xfrm>
            <a:off x="121591" y="1371918"/>
            <a:ext cx="1123950" cy="1123950"/>
          </a:xfrm>
          <a:prstGeom prst="donut">
            <a:avLst>
              <a:gd name="adj" fmla="val 156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직선 연결선 269">
            <a:extLst>
              <a:ext uri="{FF2B5EF4-FFF2-40B4-BE49-F238E27FC236}">
                <a16:creationId xmlns:a16="http://schemas.microsoft.com/office/drawing/2014/main" id="{E9B89874-B983-63BD-41CF-0AA59E812DA1}"/>
              </a:ext>
            </a:extLst>
          </p:cNvPr>
          <p:cNvCxnSpPr>
            <a:cxnSpLocks/>
          </p:cNvCxnSpPr>
          <p:nvPr/>
        </p:nvCxnSpPr>
        <p:spPr>
          <a:xfrm>
            <a:off x="706799" y="2359585"/>
            <a:ext cx="0" cy="406425"/>
          </a:xfrm>
          <a:prstGeom prst="line">
            <a:avLst/>
          </a:prstGeom>
          <a:ln w="38100">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283">
            <a:extLst>
              <a:ext uri="{FF2B5EF4-FFF2-40B4-BE49-F238E27FC236}">
                <a16:creationId xmlns:a16="http://schemas.microsoft.com/office/drawing/2014/main" id="{811B066A-2525-0DB1-084F-A7E9A1977199}"/>
              </a:ext>
            </a:extLst>
          </p:cNvPr>
          <p:cNvSpPr txBox="1"/>
          <p:nvPr/>
        </p:nvSpPr>
        <p:spPr>
          <a:xfrm>
            <a:off x="788683" y="2510312"/>
            <a:ext cx="435817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ko-KR" b="1">
                <a:solidFill>
                  <a:srgbClr val="70BDBD">
                    <a:lumMod val="75000"/>
                  </a:srgbClr>
                </a:solidFill>
                <a:latin typeface="Arial"/>
                <a:cs typeface="Arial" pitchFamily="34" charset="0"/>
              </a:rPr>
              <a:t>Présentation</a:t>
            </a:r>
            <a:endParaRPr kumimoji="0" lang="fr-FR" altLang="ko-KR" b="1" i="0" u="none" strike="noStrike" kern="1200" cap="none" spc="0" normalizeH="0" baseline="0" noProof="0">
              <a:ln>
                <a:noFill/>
              </a:ln>
              <a:solidFill>
                <a:srgbClr val="70BDBD">
                  <a:lumMod val="75000"/>
                </a:srgbClr>
              </a:solidFill>
              <a:effectLst/>
              <a:uLnTx/>
              <a:uFillTx/>
              <a:latin typeface="Arial"/>
              <a:ea typeface="+mn-ea"/>
              <a:cs typeface="Arial" pitchFamily="34" charset="0"/>
            </a:endParaRPr>
          </a:p>
        </p:txBody>
      </p:sp>
      <p:grpSp>
        <p:nvGrpSpPr>
          <p:cNvPr id="35" name="Groupe 34">
            <a:extLst>
              <a:ext uri="{FF2B5EF4-FFF2-40B4-BE49-F238E27FC236}">
                <a16:creationId xmlns:a16="http://schemas.microsoft.com/office/drawing/2014/main" id="{8E40BDA5-7161-BD2B-4883-22436DCDA41A}"/>
              </a:ext>
            </a:extLst>
          </p:cNvPr>
          <p:cNvGrpSpPr/>
          <p:nvPr/>
        </p:nvGrpSpPr>
        <p:grpSpPr>
          <a:xfrm>
            <a:off x="2248152" y="1371918"/>
            <a:ext cx="4458886" cy="1804634"/>
            <a:chOff x="3760766" y="1365866"/>
            <a:chExt cx="4458886" cy="1804634"/>
          </a:xfrm>
        </p:grpSpPr>
        <p:cxnSp>
          <p:nvCxnSpPr>
            <p:cNvPr id="23" name="직선 연결선 268">
              <a:extLst>
                <a:ext uri="{FF2B5EF4-FFF2-40B4-BE49-F238E27FC236}">
                  <a16:creationId xmlns:a16="http://schemas.microsoft.com/office/drawing/2014/main" id="{017E76B9-8FC7-CDC4-DA1A-3DBD20DF8EC8}"/>
                </a:ext>
              </a:extLst>
            </p:cNvPr>
            <p:cNvCxnSpPr>
              <a:cxnSpLocks/>
              <a:stCxn id="26" idx="4"/>
            </p:cNvCxnSpPr>
            <p:nvPr/>
          </p:nvCxnSpPr>
          <p:spPr>
            <a:xfrm>
              <a:off x="4322741" y="2489816"/>
              <a:ext cx="0" cy="275607"/>
            </a:xfrm>
            <a:prstGeom prst="line">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E5C0554F-136D-B2AE-682D-50BA5B00997B}"/>
                </a:ext>
              </a:extLst>
            </p:cNvPr>
            <p:cNvSpPr/>
            <p:nvPr/>
          </p:nvSpPr>
          <p:spPr>
            <a:xfrm>
              <a:off x="3905093" y="1509218"/>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원형: 비어 있음 251">
              <a:extLst>
                <a:ext uri="{FF2B5EF4-FFF2-40B4-BE49-F238E27FC236}">
                  <a16:creationId xmlns:a16="http://schemas.microsoft.com/office/drawing/2014/main" id="{2DE32A49-BCAC-078B-3F4E-C58B49CD8054}"/>
                </a:ext>
              </a:extLst>
            </p:cNvPr>
            <p:cNvSpPr/>
            <p:nvPr/>
          </p:nvSpPr>
          <p:spPr>
            <a:xfrm>
              <a:off x="3760766" y="1365866"/>
              <a:ext cx="1123950" cy="1123950"/>
            </a:xfrm>
            <a:prstGeom prst="donut">
              <a:avLst>
                <a:gd name="adj" fmla="val 156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4">
              <a:extLst>
                <a:ext uri="{FF2B5EF4-FFF2-40B4-BE49-F238E27FC236}">
                  <a16:creationId xmlns:a16="http://schemas.microsoft.com/office/drawing/2014/main" id="{FB884A15-CE1A-6DC6-B96C-63C13AEDE231}"/>
                </a:ext>
              </a:extLst>
            </p:cNvPr>
            <p:cNvSpPr txBox="1"/>
            <p:nvPr/>
          </p:nvSpPr>
          <p:spPr>
            <a:xfrm>
              <a:off x="4439574" y="2524169"/>
              <a:ext cx="3780078"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rPr>
                <a:t>Attentes vis-à-vis RDUE </a:t>
              </a:r>
              <a:r>
                <a:rPr lang="fr-FR" altLang="ko-KR" b="1">
                  <a:solidFill>
                    <a:srgbClr val="70BDBD"/>
                  </a:solidFill>
                  <a:latin typeface="Arial"/>
                  <a:cs typeface="Arial" pitchFamily="34" charset="0"/>
                </a:rPr>
                <a:t>&amp; sa mise en application par LCB</a:t>
              </a:r>
              <a:endPar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endParaRPr>
            </a:p>
          </p:txBody>
        </p:sp>
      </p:grpSp>
      <p:pic>
        <p:nvPicPr>
          <p:cNvPr id="37" name="Graphique 36" descr="Badge 1 contour">
            <a:extLst>
              <a:ext uri="{FF2B5EF4-FFF2-40B4-BE49-F238E27FC236}">
                <a16:creationId xmlns:a16="http://schemas.microsoft.com/office/drawing/2014/main" id="{4E6E0696-4D35-893E-D2BB-193FBFA73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061" y="1554923"/>
            <a:ext cx="747010" cy="747010"/>
          </a:xfrm>
          <a:prstGeom prst="rect">
            <a:avLst/>
          </a:prstGeom>
        </p:spPr>
      </p:pic>
      <p:pic>
        <p:nvPicPr>
          <p:cNvPr id="39" name="Graphique 38" descr="Badge contour">
            <a:extLst>
              <a:ext uri="{FF2B5EF4-FFF2-40B4-BE49-F238E27FC236}">
                <a16:creationId xmlns:a16="http://schemas.microsoft.com/office/drawing/2014/main" id="{DC8CAA99-533A-0DE5-9CC6-38CC6FEE5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4326" y="1567842"/>
            <a:ext cx="747010" cy="747010"/>
          </a:xfrm>
          <a:prstGeom prst="rect">
            <a:avLst/>
          </a:prstGeom>
        </p:spPr>
      </p:pic>
      <p:cxnSp>
        <p:nvCxnSpPr>
          <p:cNvPr id="8" name="직선 연결선 268">
            <a:extLst>
              <a:ext uri="{FF2B5EF4-FFF2-40B4-BE49-F238E27FC236}">
                <a16:creationId xmlns:a16="http://schemas.microsoft.com/office/drawing/2014/main" id="{3D65D791-223B-9DC4-6952-7BBAEF791C23}"/>
              </a:ext>
            </a:extLst>
          </p:cNvPr>
          <p:cNvCxnSpPr>
            <a:cxnSpLocks/>
            <a:stCxn id="12" idx="4"/>
          </p:cNvCxnSpPr>
          <p:nvPr/>
        </p:nvCxnSpPr>
        <p:spPr>
          <a:xfrm>
            <a:off x="6958932" y="2495868"/>
            <a:ext cx="0" cy="275607"/>
          </a:xfrm>
          <a:prstGeom prst="line">
            <a:avLst/>
          </a:prstGeom>
          <a:ln w="38100">
            <a:solidFill>
              <a:srgbClr val="A3DEC0"/>
            </a:solidFill>
            <a:tailEnd type="ova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AA8B70D-0DAB-94F4-93DF-083470810794}"/>
              </a:ext>
            </a:extLst>
          </p:cNvPr>
          <p:cNvSpPr/>
          <p:nvPr/>
        </p:nvSpPr>
        <p:spPr>
          <a:xfrm>
            <a:off x="6541284" y="1515270"/>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3DEC0"/>
              </a:solidFill>
              <a:effectLst/>
              <a:uLnTx/>
              <a:uFillTx/>
              <a:latin typeface="Arial"/>
              <a:ea typeface="+mn-ea"/>
              <a:cs typeface="+mn-cs"/>
            </a:endParaRPr>
          </a:p>
        </p:txBody>
      </p:sp>
      <p:sp>
        <p:nvSpPr>
          <p:cNvPr id="12" name="원형: 비어 있음 251">
            <a:extLst>
              <a:ext uri="{FF2B5EF4-FFF2-40B4-BE49-F238E27FC236}">
                <a16:creationId xmlns:a16="http://schemas.microsoft.com/office/drawing/2014/main" id="{96F95BE1-7036-664B-573E-EC24100894EB}"/>
              </a:ext>
            </a:extLst>
          </p:cNvPr>
          <p:cNvSpPr/>
          <p:nvPr/>
        </p:nvSpPr>
        <p:spPr>
          <a:xfrm>
            <a:off x="6396957" y="1371918"/>
            <a:ext cx="1123950" cy="1123950"/>
          </a:xfrm>
          <a:prstGeom prst="donut">
            <a:avLst>
              <a:gd name="adj" fmla="val 15668"/>
            </a:avLst>
          </a:prstGeom>
          <a:solidFill>
            <a:srgbClr val="A3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A3DEC0"/>
              </a:solidFill>
              <a:effectLst/>
              <a:uLnTx/>
              <a:uFillTx/>
              <a:latin typeface="Arial"/>
              <a:ea typeface="+mn-ea"/>
              <a:cs typeface="+mn-cs"/>
            </a:endParaRPr>
          </a:p>
        </p:txBody>
      </p:sp>
      <p:sp>
        <p:nvSpPr>
          <p:cNvPr id="13" name="TextBox 274">
            <a:extLst>
              <a:ext uri="{FF2B5EF4-FFF2-40B4-BE49-F238E27FC236}">
                <a16:creationId xmlns:a16="http://schemas.microsoft.com/office/drawing/2014/main" id="{7B4B748E-23A3-3EF5-E1E6-F9065A8EFBDA}"/>
              </a:ext>
            </a:extLst>
          </p:cNvPr>
          <p:cNvSpPr txBox="1"/>
          <p:nvPr/>
        </p:nvSpPr>
        <p:spPr>
          <a:xfrm>
            <a:off x="7075764" y="2530221"/>
            <a:ext cx="514939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rPr>
              <a:t>Points de vigilances </a:t>
            </a:r>
            <a:r>
              <a:rPr lang="fr-FR" altLang="ko-KR" b="1">
                <a:solidFill>
                  <a:srgbClr val="A3DEC0"/>
                </a:solidFill>
                <a:latin typeface="Arial"/>
                <a:cs typeface="Arial" pitchFamily="34" charset="0"/>
              </a:rPr>
              <a:t>techniques concernant le système de diligence raisonnée de LCB</a:t>
            </a:r>
            <a:endPar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endParaRPr>
          </a:p>
        </p:txBody>
      </p:sp>
      <p:pic>
        <p:nvPicPr>
          <p:cNvPr id="18" name="Graphique 17" descr="Badge 3 contour">
            <a:extLst>
              <a:ext uri="{FF2B5EF4-FFF2-40B4-BE49-F238E27FC236}">
                <a16:creationId xmlns:a16="http://schemas.microsoft.com/office/drawing/2014/main" id="{19E070B5-F10D-282D-3B73-58C8942058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8266" y="1572977"/>
            <a:ext cx="736740" cy="736740"/>
          </a:xfrm>
          <a:prstGeom prst="rect">
            <a:avLst/>
          </a:prstGeom>
        </p:spPr>
      </p:pic>
      <p:sp>
        <p:nvSpPr>
          <p:cNvPr id="14" name="ZoneTexte 13">
            <a:extLst>
              <a:ext uri="{FF2B5EF4-FFF2-40B4-BE49-F238E27FC236}">
                <a16:creationId xmlns:a16="http://schemas.microsoft.com/office/drawing/2014/main" id="{4E645DD3-D0F0-B430-2D5F-98330A91FFF1}"/>
              </a:ext>
            </a:extLst>
          </p:cNvPr>
          <p:cNvSpPr txBox="1"/>
          <p:nvPr/>
        </p:nvSpPr>
        <p:spPr>
          <a:xfrm>
            <a:off x="269875" y="3429000"/>
            <a:ext cx="1836713" cy="2436564"/>
          </a:xfrm>
          <a:prstGeom prst="rect">
            <a:avLst/>
          </a:prstGeom>
          <a:noFill/>
        </p:spPr>
        <p:txBody>
          <a:bodyPr wrap="square">
            <a:spAutoFit/>
          </a:bodyPr>
          <a:lstStyle/>
          <a:p>
            <a:pPr marL="171450" marR="0" lvl="3" indent="-171450" fontAlgn="auto">
              <a:lnSpc>
                <a:spcPct val="100000"/>
              </a:lnSpc>
              <a:spcBef>
                <a:spcPts val="0"/>
              </a:spcBef>
              <a:spcAft>
                <a:spcPts val="200"/>
              </a:spcAft>
              <a:buClrTx/>
              <a:buSzTx/>
              <a:buFont typeface="Arial" panose="020B0604020202020204" pitchFamily="34" charset="0"/>
              <a:buChar char="•"/>
              <a:tabLst/>
              <a:defRPr/>
            </a:pPr>
            <a:r>
              <a:rPr lang="fr-FR" sz="1100" b="1">
                <a:solidFill>
                  <a:prstClr val="black">
                    <a:lumMod val="75000"/>
                    <a:lumOff val="25000"/>
                  </a:prstClr>
                </a:solidFill>
                <a:latin typeface="Arial"/>
                <a:cs typeface="Arial" pitchFamily="34" charset="0"/>
              </a:rPr>
              <a:t>Julien Tavernier (expert indépendant) : </a:t>
            </a:r>
            <a:r>
              <a:rPr lang="fr-FR" sz="1100">
                <a:solidFill>
                  <a:prstClr val="black">
                    <a:lumMod val="75000"/>
                    <a:lumOff val="25000"/>
                  </a:prstClr>
                </a:solidFill>
                <a:latin typeface="Arial"/>
                <a:cs typeface="Arial" pitchFamily="34" charset="0"/>
              </a:rPr>
              <a:t>Expert en gouvernance  forestière et approvisionnement responsable en produits du bois.</a:t>
            </a:r>
          </a:p>
          <a:p>
            <a:pPr marL="12700" marR="0" lvl="3" defTabSz="914400" rtl="0" eaLnBrk="1" fontAlgn="auto" latinLnBrk="0" hangingPunct="1">
              <a:lnSpc>
                <a:spcPct val="100000"/>
              </a:lnSpc>
              <a:spcBef>
                <a:spcPts val="0"/>
              </a:spcBef>
              <a:spcAft>
                <a:spcPts val="200"/>
              </a:spcAft>
              <a:buClrTx/>
              <a:buSzTx/>
              <a:tabLst/>
              <a:defRPr/>
            </a:pPr>
            <a:endParaRPr kumimoji="0" lang="fr-FR" sz="1800" i="0" u="none" strike="noStrike" kern="1200" cap="none" spc="0" normalizeH="0" baseline="0" noProof="0">
              <a:ln>
                <a:noFill/>
              </a:ln>
              <a:solidFill>
                <a:schemeClr val="tx1"/>
              </a:solidFill>
              <a:effectLst/>
              <a:uLnTx/>
              <a:uFillTx/>
              <a:latin typeface="Arial"/>
              <a:cs typeface="Arial"/>
            </a:endParaRPr>
          </a:p>
          <a:p>
            <a:pPr marL="12700" marR="0" lvl="3" indent="0"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fr-FR" sz="1800" b="1" i="0" u="none" strike="noStrike" kern="1200" cap="none" spc="0" normalizeH="0" baseline="0" noProof="0">
                <a:ln>
                  <a:noFill/>
                </a:ln>
                <a:solidFill>
                  <a:srgbClr val="F7C92E"/>
                </a:solidFill>
                <a:effectLst/>
                <a:uLnTx/>
                <a:uFillTx/>
                <a:latin typeface="Arial"/>
                <a:cs typeface="Arial"/>
              </a:rPr>
            </a:br>
            <a:br>
              <a:rPr kumimoji="0" lang="fr-FR" sz="1800" b="1" i="0" u="none" strike="noStrike" kern="1200" cap="none" spc="0" normalizeH="0" baseline="0" noProof="0">
                <a:ln>
                  <a:noFill/>
                </a:ln>
                <a:solidFill>
                  <a:srgbClr val="F7C92E"/>
                </a:solidFill>
                <a:effectLst/>
                <a:uLnTx/>
                <a:uFillTx/>
                <a:latin typeface="Arial" panose="020B0604020202020204" pitchFamily="34" charset="0"/>
                <a:cs typeface="Arial" panose="020B0604020202020204" pitchFamily="34" charset="0"/>
              </a:rPr>
            </a:br>
            <a:endParaRPr kumimoji="0" lang="fr-FR" sz="1800" b="1" i="0" u="none" strike="noStrike" kern="1200" cap="none" spc="0" normalizeH="0" baseline="0" noProof="0">
              <a:ln>
                <a:noFill/>
              </a:ln>
              <a:solidFill>
                <a:prstClr val="black"/>
              </a:solidFill>
              <a:effectLst/>
              <a:uLnTx/>
              <a:uFillTx/>
              <a:latin typeface="Arial"/>
              <a:cs typeface="Arial"/>
            </a:endParaRPr>
          </a:p>
        </p:txBody>
      </p:sp>
      <p:sp>
        <p:nvSpPr>
          <p:cNvPr id="16" name="TextBox 282">
            <a:extLst>
              <a:ext uri="{FF2B5EF4-FFF2-40B4-BE49-F238E27FC236}">
                <a16:creationId xmlns:a16="http://schemas.microsoft.com/office/drawing/2014/main" id="{DDAD0D6F-231A-8CBF-DE4B-81B19FB49104}"/>
              </a:ext>
            </a:extLst>
          </p:cNvPr>
          <p:cNvSpPr txBox="1"/>
          <p:nvPr/>
        </p:nvSpPr>
        <p:spPr>
          <a:xfrm>
            <a:off x="2195077" y="3210905"/>
            <a:ext cx="4219844" cy="4154984"/>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Le document de DDS de LCB constitue une </a:t>
            </a:r>
            <a:r>
              <a:rPr lang="fr-FR" altLang="ko-KR" sz="1100" b="1">
                <a:solidFill>
                  <a:prstClr val="black">
                    <a:lumMod val="75000"/>
                    <a:lumOff val="25000"/>
                  </a:prstClr>
                </a:solidFill>
                <a:latin typeface="Arial"/>
                <a:cs typeface="Arial" pitchFamily="34" charset="0"/>
              </a:rPr>
              <a:t>bonne base de travail </a:t>
            </a:r>
            <a:r>
              <a:rPr lang="fr-FR" altLang="ko-KR" sz="1100">
                <a:solidFill>
                  <a:prstClr val="black">
                    <a:lumMod val="75000"/>
                    <a:lumOff val="25000"/>
                  </a:prstClr>
                </a:solidFill>
                <a:latin typeface="Arial"/>
                <a:cs typeface="Arial" pitchFamily="34" charset="0"/>
              </a:rPr>
              <a:t>pour l’établissement d’un système compatible avec la RDUE, malgré la nécessité évidente d’y apporter des </a:t>
            </a:r>
            <a:r>
              <a:rPr lang="fr-FR" altLang="ko-KR" sz="1100" b="1">
                <a:solidFill>
                  <a:prstClr val="black">
                    <a:lumMod val="75000"/>
                    <a:lumOff val="25000"/>
                  </a:prstClr>
                </a:solidFill>
                <a:latin typeface="Arial"/>
                <a:cs typeface="Arial" pitchFamily="34" charset="0"/>
              </a:rPr>
              <a:t>modifications</a:t>
            </a:r>
            <a:r>
              <a:rPr lang="fr-FR" altLang="ko-KR" sz="1100">
                <a:solidFill>
                  <a:prstClr val="black">
                    <a:lumMod val="75000"/>
                    <a:lumOff val="25000"/>
                  </a:prstClr>
                </a:solidFill>
                <a:latin typeface="Arial"/>
                <a:cs typeface="Arial" pitchFamily="34" charset="0"/>
              </a:rPr>
              <a:t> afin de répondre aux exigences du RDUE.</a:t>
            </a:r>
          </a:p>
          <a:p>
            <a:pPr algn="just">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Les </a:t>
            </a:r>
            <a:r>
              <a:rPr lang="fr-FR" altLang="ko-KR" sz="1100" b="1">
                <a:solidFill>
                  <a:prstClr val="black">
                    <a:lumMod val="75000"/>
                    <a:lumOff val="25000"/>
                  </a:prstClr>
                </a:solidFill>
                <a:latin typeface="Arial"/>
                <a:cs typeface="Arial" pitchFamily="34" charset="0"/>
              </a:rPr>
              <a:t>modalités de la mise en place de la loi sont toujours en train d’être discutées et définies </a:t>
            </a:r>
            <a:r>
              <a:rPr lang="fr-FR" altLang="ko-KR" sz="1100">
                <a:solidFill>
                  <a:prstClr val="black">
                    <a:lumMod val="75000"/>
                    <a:lumOff val="25000"/>
                  </a:prstClr>
                </a:solidFill>
                <a:latin typeface="Arial"/>
                <a:cs typeface="Arial" pitchFamily="34" charset="0"/>
              </a:rPr>
              <a:t>(notamment entre la Commission et les parties prenantes). Le “comment” de la mise en œuvre de certaines obligations légales du texte sera précisé dans la prochaine version de la FAQ ainsi que dans le document de guidance de la CE, tous deux à venir.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Il est pertinent </a:t>
            </a:r>
            <a:r>
              <a:rPr lang="fr-FR" altLang="ko-KR" sz="1100" b="1">
                <a:solidFill>
                  <a:prstClr val="black">
                    <a:lumMod val="75000"/>
                    <a:lumOff val="25000"/>
                  </a:prstClr>
                </a:solidFill>
                <a:latin typeface="Arial"/>
                <a:cs typeface="Arial" pitchFamily="34" charset="0"/>
              </a:rPr>
              <a:t>d’avancer sans attendre</a:t>
            </a:r>
            <a:r>
              <a:rPr lang="fr-FR" altLang="ko-KR" sz="1100">
                <a:solidFill>
                  <a:prstClr val="black">
                    <a:lumMod val="75000"/>
                    <a:lumOff val="25000"/>
                  </a:prstClr>
                </a:solidFill>
                <a:latin typeface="Arial"/>
                <a:cs typeface="Arial" pitchFamily="34" charset="0"/>
              </a:rPr>
              <a:t> afin de réfléchir et proposer le système de DDS le plus robuste possible, tout en gardant en tête que des changements seront à apporter afin de prendre en compte au mieux les nouvelles indications rendues publiques par la CE au cours de l’année 2024.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sp>
        <p:nvSpPr>
          <p:cNvPr id="19" name="TextBox 282">
            <a:extLst>
              <a:ext uri="{FF2B5EF4-FFF2-40B4-BE49-F238E27FC236}">
                <a16:creationId xmlns:a16="http://schemas.microsoft.com/office/drawing/2014/main" id="{A06D5EFA-C6E4-0985-08D2-3D85FF6F00E1}"/>
              </a:ext>
            </a:extLst>
          </p:cNvPr>
          <p:cNvSpPr txBox="1"/>
          <p:nvPr/>
        </p:nvSpPr>
        <p:spPr>
          <a:xfrm>
            <a:off x="6707042" y="3176552"/>
            <a:ext cx="5335999" cy="4154984"/>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Mettre à jour des </a:t>
            </a:r>
            <a:r>
              <a:rPr lang="fr-FR" altLang="ko-KR" sz="1100" b="1">
                <a:solidFill>
                  <a:prstClr val="black">
                    <a:lumMod val="75000"/>
                    <a:lumOff val="25000"/>
                  </a:prstClr>
                </a:solidFill>
                <a:latin typeface="Arial"/>
                <a:cs typeface="Arial" pitchFamily="34" charset="0"/>
              </a:rPr>
              <a:t>termes nouveaux </a:t>
            </a:r>
            <a:r>
              <a:rPr lang="fr-FR" altLang="ko-KR" sz="1100">
                <a:solidFill>
                  <a:prstClr val="black">
                    <a:lumMod val="75000"/>
                    <a:lumOff val="25000"/>
                  </a:prstClr>
                </a:solidFill>
                <a:latin typeface="Arial"/>
                <a:cs typeface="Arial" pitchFamily="34" charset="0"/>
              </a:rPr>
              <a:t>qui n'apparaissent pas encore (dégradation, géolocalisation etc.)</a:t>
            </a:r>
          </a:p>
          <a:p>
            <a:pPr algn="just">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Des mises à jour sont nécessaires dans </a:t>
            </a:r>
            <a:r>
              <a:rPr lang="fr-FR" altLang="ko-KR" sz="1100" b="1">
                <a:solidFill>
                  <a:prstClr val="black">
                    <a:lumMod val="75000"/>
                    <a:lumOff val="25000"/>
                  </a:prstClr>
                </a:solidFill>
                <a:latin typeface="Arial"/>
                <a:cs typeface="Arial" pitchFamily="34" charset="0"/>
              </a:rPr>
              <a:t>l’arbre de décision </a:t>
            </a:r>
            <a:r>
              <a:rPr lang="fr-FR" altLang="ko-KR" sz="1100">
                <a:solidFill>
                  <a:prstClr val="black">
                    <a:lumMod val="75000"/>
                    <a:lumOff val="25000"/>
                  </a:prstClr>
                </a:solidFill>
                <a:latin typeface="Arial"/>
                <a:cs typeface="Arial" pitchFamily="34" charset="0"/>
              </a:rPr>
              <a:t>(FLEGT ne devrait pas donner de passe-droit sous la RDUE).</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Important de </a:t>
            </a:r>
            <a:r>
              <a:rPr lang="fr-FR" altLang="ko-KR" sz="1100" b="1">
                <a:solidFill>
                  <a:prstClr val="black">
                    <a:lumMod val="75000"/>
                    <a:lumOff val="25000"/>
                  </a:prstClr>
                </a:solidFill>
                <a:latin typeface="Arial"/>
                <a:cs typeface="Arial" pitchFamily="34" charset="0"/>
              </a:rPr>
              <a:t>séparer les parties évaluation du risque et atténuation</a:t>
            </a:r>
            <a:r>
              <a:rPr lang="fr-FR" altLang="ko-KR" sz="1100">
                <a:solidFill>
                  <a:prstClr val="black">
                    <a:lumMod val="75000"/>
                    <a:lumOff val="25000"/>
                  </a:prstClr>
                </a:solidFill>
                <a:latin typeface="Arial"/>
                <a:cs typeface="Arial" pitchFamily="34" charset="0"/>
              </a:rPr>
              <a:t>, par souci de clarté vis-à-vis des obligations légales du texte.</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Nécessité d’</a:t>
            </a:r>
            <a:r>
              <a:rPr lang="fr-FR" altLang="ko-KR" sz="1100" b="1">
                <a:solidFill>
                  <a:prstClr val="black">
                    <a:lumMod val="75000"/>
                    <a:lumOff val="25000"/>
                  </a:prstClr>
                </a:solidFill>
                <a:latin typeface="Arial"/>
                <a:cs typeface="Arial" pitchFamily="34" charset="0"/>
              </a:rPr>
              <a:t>intégrer la </a:t>
            </a:r>
            <a:r>
              <a:rPr lang="fr-FR" altLang="ko-KR" sz="1100" b="1" err="1">
                <a:solidFill>
                  <a:prstClr val="black">
                    <a:lumMod val="75000"/>
                    <a:lumOff val="25000"/>
                  </a:prstClr>
                </a:solidFill>
                <a:latin typeface="Arial"/>
                <a:cs typeface="Arial" pitchFamily="34" charset="0"/>
              </a:rPr>
              <a:t>cut</a:t>
            </a:r>
            <a:r>
              <a:rPr lang="fr-FR" altLang="ko-KR" sz="1100" b="1">
                <a:solidFill>
                  <a:prstClr val="black">
                    <a:lumMod val="75000"/>
                    <a:lumOff val="25000"/>
                  </a:prstClr>
                </a:solidFill>
                <a:latin typeface="Arial"/>
                <a:cs typeface="Arial" pitchFamily="34" charset="0"/>
              </a:rPr>
              <a:t>-off date </a:t>
            </a:r>
            <a:r>
              <a:rPr lang="fr-FR" altLang="ko-KR" sz="1100">
                <a:solidFill>
                  <a:prstClr val="black">
                    <a:lumMod val="75000"/>
                    <a:lumOff val="25000"/>
                  </a:prstClr>
                </a:solidFill>
                <a:latin typeface="Arial"/>
                <a:cs typeface="Arial" pitchFamily="34" charset="0"/>
              </a:rPr>
              <a:t>RDUE et mettre à jour le périmètre du RBUE vers celui du RDUE.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Intégrer une partie dédiée ou des encarts distincts pour les gros opérateurs/gros commerçants, et séparer les </a:t>
            </a:r>
            <a:r>
              <a:rPr lang="fr-FR" altLang="ko-KR" sz="1100" b="1">
                <a:solidFill>
                  <a:prstClr val="black">
                    <a:lumMod val="75000"/>
                    <a:lumOff val="25000"/>
                  </a:prstClr>
                </a:solidFill>
                <a:latin typeface="Arial"/>
                <a:cs typeface="Arial" pitchFamily="34" charset="0"/>
              </a:rPr>
              <a:t>exceptions</a:t>
            </a:r>
            <a:r>
              <a:rPr lang="fr-FR" altLang="ko-KR" sz="1100">
                <a:solidFill>
                  <a:prstClr val="black">
                    <a:lumMod val="75000"/>
                    <a:lumOff val="25000"/>
                  </a:prstClr>
                </a:solidFill>
                <a:latin typeface="Arial"/>
                <a:cs typeface="Arial" pitchFamily="34" charset="0"/>
              </a:rPr>
              <a:t> à retenir pour les PMEs.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Définir et expliquer le rôle des certifications succinctement dans leur appui à la DDS, tout en précisant qu’ils n’exonèrent pas l’opérateur de réaliser sa DDS.</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algn="just">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spTree>
    <p:extLst>
      <p:ext uri="{BB962C8B-B14F-4D97-AF65-F5344CB8AC3E}">
        <p14:creationId xmlns:p14="http://schemas.microsoft.com/office/powerpoint/2010/main" val="3469934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12A03E-AFBB-0578-7C70-0B4D8F70B53D}"/>
              </a:ext>
            </a:extLst>
          </p:cNvPr>
          <p:cNvSpPr>
            <a:spLocks noGrp="1"/>
          </p:cNvSpPr>
          <p:nvPr>
            <p:ph type="body" sz="quarter" idx="13"/>
          </p:nvPr>
        </p:nvSpPr>
        <p:spPr/>
        <p:txBody>
          <a:bodyPr/>
          <a:lstStyle/>
          <a:p>
            <a:r>
              <a:rPr lang="fr-FR"/>
              <a:t>Consultations parties prenantes à venir</a:t>
            </a:r>
          </a:p>
        </p:txBody>
      </p:sp>
      <p:sp>
        <p:nvSpPr>
          <p:cNvPr id="17" name="Espace réservé du texte 16">
            <a:extLst>
              <a:ext uri="{FF2B5EF4-FFF2-40B4-BE49-F238E27FC236}">
                <a16:creationId xmlns:a16="http://schemas.microsoft.com/office/drawing/2014/main" id="{84D56245-61F8-8C32-A98A-2F582CA6701E}"/>
              </a:ext>
            </a:extLst>
          </p:cNvPr>
          <p:cNvSpPr>
            <a:spLocks noGrp="1"/>
          </p:cNvSpPr>
          <p:nvPr>
            <p:ph type="body" sz="quarter" idx="14"/>
          </p:nvPr>
        </p:nvSpPr>
        <p:spPr/>
        <p:txBody>
          <a:bodyPr>
            <a:normAutofit fontScale="85000" lnSpcReduction="20000"/>
          </a:bodyPr>
          <a:lstStyle/>
          <a:p>
            <a:r>
              <a:rPr lang="fr-FR"/>
              <a:t>Pour des raisons de disponibilité, ou de niveau d’incertitude qui demeure sur la mise en œuvre opérationnelle du RDUE, ces acteurs ont préféré tenir les consultations dans un second temps</a:t>
            </a:r>
          </a:p>
          <a:p>
            <a:endParaRPr lang="fr-FR"/>
          </a:p>
          <a:p>
            <a:endParaRPr lang="fr-FR"/>
          </a:p>
        </p:txBody>
      </p:sp>
      <p:sp>
        <p:nvSpPr>
          <p:cNvPr id="3" name="Espace réservé du numéro de diapositive 2">
            <a:extLst>
              <a:ext uri="{FF2B5EF4-FFF2-40B4-BE49-F238E27FC236}">
                <a16:creationId xmlns:a16="http://schemas.microsoft.com/office/drawing/2014/main" id="{4A303F1B-E5F5-0550-CC44-33B75EF85B8E}"/>
              </a:ext>
            </a:extLst>
          </p:cNvPr>
          <p:cNvSpPr>
            <a:spLocks noGrp="1"/>
          </p:cNvSpPr>
          <p:nvPr>
            <p:ph type="sldNum" sz="quarter" idx="4"/>
          </p:nvPr>
        </p:nvSpPr>
        <p:spPr/>
        <p:txBody>
          <a:bodyPr/>
          <a:lstStyle/>
          <a:p>
            <a:fld id="{BC5AE530-CE4F-F946-8AAD-BAE6C29BB4F9}" type="slidenum">
              <a:rPr lang="en-GB" smtClean="0"/>
              <a:pPr/>
              <a:t>78</a:t>
            </a:fld>
            <a:endParaRPr lang="en-GB"/>
          </a:p>
        </p:txBody>
      </p:sp>
      <p:grpSp>
        <p:nvGrpSpPr>
          <p:cNvPr id="18" name="Groupe 17">
            <a:extLst>
              <a:ext uri="{FF2B5EF4-FFF2-40B4-BE49-F238E27FC236}">
                <a16:creationId xmlns:a16="http://schemas.microsoft.com/office/drawing/2014/main" id="{628CB6B2-47C3-5D08-B54D-DEF69E1313AF}"/>
              </a:ext>
            </a:extLst>
          </p:cNvPr>
          <p:cNvGrpSpPr/>
          <p:nvPr/>
        </p:nvGrpSpPr>
        <p:grpSpPr>
          <a:xfrm>
            <a:off x="2152892" y="2326512"/>
            <a:ext cx="7882362" cy="2916820"/>
            <a:chOff x="2745909" y="2671475"/>
            <a:chExt cx="6446272" cy="1704646"/>
          </a:xfrm>
        </p:grpSpPr>
        <p:sp>
          <p:nvSpPr>
            <p:cNvPr id="11" name="Espace réservé du texte 2">
              <a:extLst>
                <a:ext uri="{FF2B5EF4-FFF2-40B4-BE49-F238E27FC236}">
                  <a16:creationId xmlns:a16="http://schemas.microsoft.com/office/drawing/2014/main" id="{618C8F4C-E292-2332-4588-628B1ED76788}"/>
                </a:ext>
              </a:extLst>
            </p:cNvPr>
            <p:cNvSpPr txBox="1">
              <a:spLocks/>
            </p:cNvSpPr>
            <p:nvPr/>
          </p:nvSpPr>
          <p:spPr>
            <a:xfrm>
              <a:off x="2745909" y="2671475"/>
              <a:ext cx="1980678" cy="1695348"/>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lvl="3" indent="-171450">
                <a:spcAft>
                  <a:spcPts val="200"/>
                </a:spcAft>
                <a:buFont typeface="Arial" panose="020B0604020202020204" pitchFamily="34" charset="0"/>
                <a:buChar char="•"/>
                <a:defRPr/>
              </a:pPr>
              <a:r>
                <a:rPr lang="fr-FR" sz="1100" b="1" cap="none">
                  <a:solidFill>
                    <a:prstClr val="black"/>
                  </a:solidFill>
                  <a:latin typeface="Arial"/>
                  <a:cs typeface="Arial"/>
                </a:rPr>
                <a:t>Alexandra Benjamin </a:t>
              </a:r>
              <a:endParaRPr kumimoji="0" lang="fr-FR" sz="1100" b="1" i="0" u="none" strike="noStrike" kern="1200" cap="none" spc="0" normalizeH="0" baseline="0" noProof="0">
                <a:ln>
                  <a:noFill/>
                </a:ln>
                <a:solidFill>
                  <a:prstClr val="black"/>
                </a:solidFill>
                <a:effectLst/>
                <a:uLnTx/>
                <a:uFillTx/>
                <a:latin typeface="Arial"/>
                <a:cs typeface="Arial"/>
              </a:endParaRPr>
            </a:p>
          </p:txBody>
        </p:sp>
        <p:sp>
          <p:nvSpPr>
            <p:cNvPr id="12" name="Espace réservé du texte 2">
              <a:extLst>
                <a:ext uri="{FF2B5EF4-FFF2-40B4-BE49-F238E27FC236}">
                  <a16:creationId xmlns:a16="http://schemas.microsoft.com/office/drawing/2014/main" id="{3DB82A6B-06CB-2DE4-DA26-1EAEF865A524}"/>
                </a:ext>
              </a:extLst>
            </p:cNvPr>
            <p:cNvSpPr txBox="1">
              <a:spLocks/>
            </p:cNvSpPr>
            <p:nvPr/>
          </p:nvSpPr>
          <p:spPr>
            <a:xfrm>
              <a:off x="4978706" y="2671475"/>
              <a:ext cx="1980678" cy="1695348"/>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marR="0" lvl="3" indent="-171450"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fr-FR" sz="1100" b="1" i="0" u="none" strike="noStrike" kern="1200" cap="none" spc="0" normalizeH="0" baseline="0" noProof="0">
                  <a:ln>
                    <a:noFill/>
                  </a:ln>
                  <a:solidFill>
                    <a:prstClr val="black"/>
                  </a:solidFill>
                  <a:effectLst/>
                  <a:uLnTx/>
                  <a:uFillTx/>
                  <a:latin typeface="Arial"/>
                  <a:cs typeface="Arial"/>
                </a:rPr>
                <a:t>Marine Reboul</a:t>
              </a:r>
            </a:p>
          </p:txBody>
        </p:sp>
        <p:sp>
          <p:nvSpPr>
            <p:cNvPr id="16" name="Espace réservé du texte 2">
              <a:extLst>
                <a:ext uri="{FF2B5EF4-FFF2-40B4-BE49-F238E27FC236}">
                  <a16:creationId xmlns:a16="http://schemas.microsoft.com/office/drawing/2014/main" id="{338D80F1-CA15-062D-AB52-8C343DA07CCC}"/>
                </a:ext>
              </a:extLst>
            </p:cNvPr>
            <p:cNvSpPr txBox="1">
              <a:spLocks/>
            </p:cNvSpPr>
            <p:nvPr/>
          </p:nvSpPr>
          <p:spPr>
            <a:xfrm>
              <a:off x="7211503" y="2680773"/>
              <a:ext cx="1980678" cy="1695348"/>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lvl="3" indent="-171450">
                <a:spcAft>
                  <a:spcPts val="200"/>
                </a:spcAft>
                <a:buFont typeface="Arial" panose="020B0604020202020204" pitchFamily="34" charset="0"/>
                <a:buChar char="•"/>
                <a:defRPr/>
              </a:pPr>
              <a:r>
                <a:rPr lang="fr-FR" sz="1100" b="1" cap="none" err="1">
                  <a:solidFill>
                    <a:prstClr val="black"/>
                  </a:solidFill>
                  <a:latin typeface="Arial"/>
                  <a:cs typeface="Arial"/>
                </a:rPr>
                <a:t>Loic</a:t>
              </a:r>
              <a:r>
                <a:rPr lang="fr-FR" sz="1100" b="1" cap="none">
                  <a:solidFill>
                    <a:prstClr val="black"/>
                  </a:solidFill>
                  <a:latin typeface="Arial"/>
                  <a:cs typeface="Arial"/>
                </a:rPr>
                <a:t> </a:t>
              </a:r>
              <a:r>
                <a:rPr lang="fr-FR" sz="1100" b="1" cap="none" err="1">
                  <a:solidFill>
                    <a:prstClr val="black"/>
                  </a:solidFill>
                  <a:latin typeface="Arial"/>
                  <a:cs typeface="Arial"/>
                </a:rPr>
                <a:t>Oblet</a:t>
              </a:r>
              <a:endParaRPr kumimoji="0" lang="fr-FR" sz="1100" b="1" i="0" u="none" strike="noStrike" kern="1200" cap="none" spc="0" normalizeH="0" baseline="0" noProof="0">
                <a:ln>
                  <a:noFill/>
                </a:ln>
                <a:solidFill>
                  <a:prstClr val="black"/>
                </a:solidFill>
                <a:effectLst/>
                <a:uLnTx/>
                <a:uFillTx/>
                <a:latin typeface="Arial"/>
                <a:cs typeface="Arial"/>
              </a:endParaRPr>
            </a:p>
          </p:txBody>
        </p:sp>
      </p:grpSp>
      <p:pic>
        <p:nvPicPr>
          <p:cNvPr id="1026" name="Picture 2">
            <a:extLst>
              <a:ext uri="{FF2B5EF4-FFF2-40B4-BE49-F238E27FC236}">
                <a16:creationId xmlns:a16="http://schemas.microsoft.com/office/drawing/2014/main" id="{8769CAB5-81B4-D1B3-69A4-69A78EBA3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729" y="3429000"/>
            <a:ext cx="1566921" cy="1099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995683A-DA7A-47A8-C74F-D0F959C90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754" y="3359663"/>
            <a:ext cx="1609877" cy="1168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ffice français de la biodiversité — Wikipédia">
            <a:extLst>
              <a:ext uri="{FF2B5EF4-FFF2-40B4-BE49-F238E27FC236}">
                <a16:creationId xmlns:a16="http://schemas.microsoft.com/office/drawing/2014/main" id="{619FF429-8835-B0DF-D84A-586E8FDE2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307" y="3219957"/>
            <a:ext cx="1436808" cy="144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66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Analyse et recommandations</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79</a:t>
            </a:fld>
            <a:endParaRPr lang="en-US" sz="768" b="1">
              <a:solidFill>
                <a:prstClr val="black"/>
              </a:solidFill>
              <a:latin typeface="Arial"/>
            </a:endParaRPr>
          </a:p>
        </p:txBody>
      </p:sp>
    </p:spTree>
    <p:extLst>
      <p:ext uri="{BB962C8B-B14F-4D97-AF65-F5344CB8AC3E}">
        <p14:creationId xmlns:p14="http://schemas.microsoft.com/office/powerpoint/2010/main" val="148240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7627057" y="579145"/>
            <a:ext cx="9364011"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2023</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2 310 000 m3</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-17 % / 2022 et -28 % / 2021</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Principaux fournisseurs</a:t>
            </a: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Allemagne (-21 %)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Finlande (+13 %)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Suède (+7 %)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Benelux (-45 %)</a:t>
            </a:r>
          </a:p>
        </p:txBody>
      </p:sp>
      <p:sp>
        <p:nvSpPr>
          <p:cNvPr id="2" name="ZoneTexte 1">
            <a:extLst>
              <a:ext uri="{FF2B5EF4-FFF2-40B4-BE49-F238E27FC236}">
                <a16:creationId xmlns:a16="http://schemas.microsoft.com/office/drawing/2014/main" id="{33736470-9D1B-E038-3E5A-F66A0F0D3392}"/>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pic>
        <p:nvPicPr>
          <p:cNvPr id="7" name="Image 6" descr="Une image contenant texte, capture d’écran, nombre, ligne&#10;&#10;Description générée automatiquement">
            <a:extLst>
              <a:ext uri="{FF2B5EF4-FFF2-40B4-BE49-F238E27FC236}">
                <a16:creationId xmlns:a16="http://schemas.microsoft.com/office/drawing/2014/main" id="{45E06D67-1D12-8583-DFD3-F87FF888D0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552" y="1010796"/>
            <a:ext cx="7150100" cy="5232400"/>
          </a:xfrm>
          <a:prstGeom prst="rect">
            <a:avLst/>
          </a:prstGeom>
        </p:spPr>
      </p:pic>
    </p:spTree>
    <p:extLst>
      <p:ext uri="{BB962C8B-B14F-4D97-AF65-F5344CB8AC3E}">
        <p14:creationId xmlns:p14="http://schemas.microsoft.com/office/powerpoint/2010/main" val="29241880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E7EC279-B108-F926-4669-DEE1AD412B7A}"/>
              </a:ext>
            </a:extLst>
          </p:cNvPr>
          <p:cNvGraphicFramePr>
            <a:graphicFrameLocks noGrp="1"/>
          </p:cNvGraphicFramePr>
          <p:nvPr/>
        </p:nvGraphicFramePr>
        <p:xfrm>
          <a:off x="113122" y="1417481"/>
          <a:ext cx="11962613" cy="4405781"/>
        </p:xfrm>
        <a:graphic>
          <a:graphicData uri="http://schemas.openxmlformats.org/drawingml/2006/table">
            <a:tbl>
              <a:tblPr firstRow="1" bandRow="1">
                <a:tableStyleId>{073A0DAA-6AF3-43AB-8588-CEC1D06C72B9}</a:tableStyleId>
              </a:tblPr>
              <a:tblGrid>
                <a:gridCol w="6616528">
                  <a:extLst>
                    <a:ext uri="{9D8B030D-6E8A-4147-A177-3AD203B41FA5}">
                      <a16:colId xmlns:a16="http://schemas.microsoft.com/office/drawing/2014/main" val="4073985015"/>
                    </a:ext>
                  </a:extLst>
                </a:gridCol>
                <a:gridCol w="1226635">
                  <a:extLst>
                    <a:ext uri="{9D8B030D-6E8A-4147-A177-3AD203B41FA5}">
                      <a16:colId xmlns:a16="http://schemas.microsoft.com/office/drawing/2014/main" val="3335820330"/>
                    </a:ext>
                  </a:extLst>
                </a:gridCol>
                <a:gridCol w="4119450">
                  <a:extLst>
                    <a:ext uri="{9D8B030D-6E8A-4147-A177-3AD203B41FA5}">
                      <a16:colId xmlns:a16="http://schemas.microsoft.com/office/drawing/2014/main" val="1165549010"/>
                    </a:ext>
                  </a:extLst>
                </a:gridCol>
              </a:tblGrid>
              <a:tr h="590701">
                <a:tc>
                  <a:txBody>
                    <a:bodyPr/>
                    <a:lstStyle/>
                    <a:p>
                      <a:r>
                        <a:rPr lang="fr-FR" sz="2000" dirty="0">
                          <a:latin typeface="Arial"/>
                          <a:cs typeface="Arial"/>
                        </a:rPr>
                        <a:t>Exigences principales du RDUE</a:t>
                      </a:r>
                      <a:endParaRPr lang="fr-FR" dirty="0"/>
                    </a:p>
                  </a:txBody>
                  <a:tcPr anchor="ctr"/>
                </a:tc>
                <a:tc>
                  <a:txBody>
                    <a:bodyPr/>
                    <a:lstStyle/>
                    <a:p>
                      <a:endParaRPr lang="fr-FR">
                        <a:latin typeface="Arial" panose="020B0604020202020204" pitchFamily="34" charset="0"/>
                        <a:cs typeface="Arial" panose="020B0604020202020204" pitchFamily="34" charset="0"/>
                      </a:endParaRPr>
                    </a:p>
                  </a:txBody>
                  <a:tcPr anchor="ctr"/>
                </a:tc>
                <a:tc>
                  <a:txBody>
                    <a:bodyPr/>
                    <a:lstStyle/>
                    <a:p>
                      <a:pPr algn="ctr"/>
                      <a:r>
                        <a:rPr lang="fr-FR">
                          <a:latin typeface="Arial"/>
                          <a:cs typeface="Arial"/>
                        </a:rPr>
                        <a:t>Recommandations</a:t>
                      </a:r>
                    </a:p>
                  </a:txBody>
                  <a:tcPr anchor="ctr"/>
                </a:tc>
                <a:extLst>
                  <a:ext uri="{0D108BD9-81ED-4DB2-BD59-A6C34878D82A}">
                    <a16:rowId xmlns:a16="http://schemas.microsoft.com/office/drawing/2014/main" val="3358677102"/>
                  </a:ext>
                </a:extLst>
              </a:tr>
              <a:tr h="370840">
                <a:tc gridSpan="3">
                  <a:txBody>
                    <a:bodyPr/>
                    <a:lstStyle/>
                    <a:p>
                      <a:r>
                        <a:rPr lang="fr-FR" sz="1600">
                          <a:latin typeface="Arial" panose="020B0604020202020204" pitchFamily="34" charset="0"/>
                          <a:cs typeface="Arial" panose="020B0604020202020204" pitchFamily="34" charset="0"/>
                        </a:rPr>
                        <a:t>Chaque produit/lot de produits mis sur le marché UE ou exporté depuis ce marché doit: </a:t>
                      </a: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658452405"/>
                  </a:ext>
                </a:extLst>
              </a:tr>
              <a:tr h="370840">
                <a:tc>
                  <a:txBody>
                    <a:bodyPr/>
                    <a:lstStyle/>
                    <a:p>
                      <a:pPr marL="285750" indent="-285750">
                        <a:buFont typeface="Arial" panose="020B0604020202020204" pitchFamily="34" charset="0"/>
                        <a:buChar char="•"/>
                      </a:pPr>
                      <a:r>
                        <a:rPr lang="fr-FR" sz="1600">
                          <a:latin typeface="Arial" panose="020B0604020202020204" pitchFamily="34" charset="0"/>
                          <a:cs typeface="Arial" panose="020B0604020202020204" pitchFamily="34" charset="0"/>
                        </a:rPr>
                        <a:t>Avoir été produit de manière légale selon les lois en vigueur dans le pays de production et les conventions internationales ratifiées par ce pays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Le respect des lois nationales et conventions internationales en vigueur liées aux </a:t>
                      </a:r>
                      <a:r>
                        <a:rPr lang="fr-FR" sz="1600" b="1">
                          <a:latin typeface="Arial" panose="020B0604020202020204" pitchFamily="34" charset="0"/>
                          <a:cs typeface="Arial" panose="020B0604020202020204" pitchFamily="34" charset="0"/>
                        </a:rPr>
                        <a:t>droits humains et sociaux </a:t>
                      </a:r>
                      <a:r>
                        <a:rPr lang="fr-FR" sz="1600">
                          <a:latin typeface="Arial" panose="020B0604020202020204" pitchFamily="34" charset="0"/>
                          <a:cs typeface="Arial" panose="020B0604020202020204" pitchFamily="34" charset="0"/>
                        </a:rPr>
                        <a:t>est à ajouter dans le périmètre de la gestion du risque lié à la légalité dans le système de diligence raisonnée de LCB</a:t>
                      </a:r>
                    </a:p>
                  </a:txBody>
                  <a:tcPr marL="90000" anchor="ctr"/>
                </a:tc>
                <a:extLst>
                  <a:ext uri="{0D108BD9-81ED-4DB2-BD59-A6C34878D82A}">
                    <a16:rowId xmlns:a16="http://schemas.microsoft.com/office/drawing/2014/main" val="2421426640"/>
                  </a:ext>
                </a:extLst>
              </a:tr>
              <a:tr h="370840">
                <a:tc>
                  <a:txBody>
                    <a:bodyPr/>
                    <a:lstStyle/>
                    <a:p>
                      <a:pPr marL="285750" indent="-285750">
                        <a:buFont typeface="Arial" panose="020B0604020202020204" pitchFamily="34" charset="0"/>
                        <a:buChar char="•"/>
                      </a:pPr>
                      <a:r>
                        <a:rPr lang="fr-FR" sz="1600">
                          <a:latin typeface="Arial"/>
                          <a:cs typeface="Arial"/>
                        </a:rPr>
                        <a:t>Ne pas être associé à de la déforestation ou dégradation des forêts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Exigence plus large du RDUE à refléter dans le système de diligence raisonnée de LCB</a:t>
                      </a:r>
                    </a:p>
                  </a:txBody>
                  <a:tcPr marL="90000" anchor="ctr"/>
                </a:tc>
                <a:extLst>
                  <a:ext uri="{0D108BD9-81ED-4DB2-BD59-A6C34878D82A}">
                    <a16:rowId xmlns:a16="http://schemas.microsoft.com/office/drawing/2014/main" val="2822072798"/>
                  </a:ext>
                </a:extLst>
              </a:tr>
              <a:tr h="370840">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fr-FR" sz="1600" dirty="0">
                          <a:latin typeface="Arial"/>
                          <a:cs typeface="Arial"/>
                        </a:rPr>
                        <a:t>Être accompagné/fournir une déclaration de diligence raisonnée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dirty="0">
                          <a:latin typeface="Arial" panose="020B0604020202020204" pitchFamily="34" charset="0"/>
                          <a:cs typeface="Arial" panose="020B0604020202020204" pitchFamily="34" charset="0"/>
                        </a:rPr>
                        <a:t>La déclaration de diligence raisonnée (dans le système IT) doit maintenant compléter l’existence et la mise en œuvre d’un système de diligence raisonnée</a:t>
                      </a:r>
                    </a:p>
                  </a:txBody>
                  <a:tcPr marL="90000" anchor="ctr"/>
                </a:tc>
                <a:extLst>
                  <a:ext uri="{0D108BD9-81ED-4DB2-BD59-A6C34878D82A}">
                    <a16:rowId xmlns:a16="http://schemas.microsoft.com/office/drawing/2014/main" val="3638854058"/>
                  </a:ext>
                </a:extLst>
              </a:tr>
            </a:tbl>
          </a:graphicData>
        </a:graphic>
      </p:graphicFrame>
      <p:pic>
        <p:nvPicPr>
          <p:cNvPr id="3" name="Graphique 2" descr="Coche avec un remplissage uni">
            <a:extLst>
              <a:ext uri="{FF2B5EF4-FFF2-40B4-BE49-F238E27FC236}">
                <a16:creationId xmlns:a16="http://schemas.microsoft.com/office/drawing/2014/main" id="{1F5A0FE9-25E0-04C5-48AF-E1C84742EE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484" y="1542442"/>
            <a:ext cx="360000" cy="360000"/>
          </a:xfrm>
          <a:prstGeom prst="rect">
            <a:avLst/>
          </a:prstGeom>
        </p:spPr>
      </p:pic>
      <p:pic>
        <p:nvPicPr>
          <p:cNvPr id="4" name="Graphique 3" descr="Fermer avec un remplissage uni">
            <a:extLst>
              <a:ext uri="{FF2B5EF4-FFF2-40B4-BE49-F238E27FC236}">
                <a16:creationId xmlns:a16="http://schemas.microsoft.com/office/drawing/2014/main" id="{F90DA847-7081-DCD5-EDED-833C62AAD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1807" y="1562462"/>
            <a:ext cx="360000" cy="360000"/>
          </a:xfrm>
          <a:prstGeom prst="rect">
            <a:avLst/>
          </a:prstGeom>
        </p:spPr>
      </p:pic>
      <p:cxnSp>
        <p:nvCxnSpPr>
          <p:cNvPr id="5" name="Connecteur droit 4">
            <a:extLst>
              <a:ext uri="{FF2B5EF4-FFF2-40B4-BE49-F238E27FC236}">
                <a16:creationId xmlns:a16="http://schemas.microsoft.com/office/drawing/2014/main" id="{DE57D919-7F8A-3D28-866D-4BA0F2DE333D}"/>
              </a:ext>
            </a:extLst>
          </p:cNvPr>
          <p:cNvCxnSpPr/>
          <p:nvPr/>
        </p:nvCxnSpPr>
        <p:spPr>
          <a:xfrm flipH="1">
            <a:off x="7203206" y="1542442"/>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6" descr="Fermer avec un remplissage uni">
            <a:extLst>
              <a:ext uri="{FF2B5EF4-FFF2-40B4-BE49-F238E27FC236}">
                <a16:creationId xmlns:a16="http://schemas.microsoft.com/office/drawing/2014/main" id="{B36EE9DA-54B3-C294-8B3E-E94FF8275B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0908" y="4126651"/>
            <a:ext cx="360000" cy="360000"/>
          </a:xfrm>
          <a:prstGeom prst="rect">
            <a:avLst/>
          </a:prstGeom>
        </p:spPr>
      </p:pic>
      <p:pic>
        <p:nvPicPr>
          <p:cNvPr id="8" name="Graphique 7" descr="Fermer avec un remplissage uni">
            <a:extLst>
              <a:ext uri="{FF2B5EF4-FFF2-40B4-BE49-F238E27FC236}">
                <a16:creationId xmlns:a16="http://schemas.microsoft.com/office/drawing/2014/main" id="{AED7B92E-C0C6-2250-39EA-42235A3555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9033" y="2916763"/>
            <a:ext cx="360000" cy="360000"/>
          </a:xfrm>
          <a:prstGeom prst="rect">
            <a:avLst/>
          </a:prstGeom>
        </p:spPr>
      </p:pic>
      <p:pic>
        <p:nvPicPr>
          <p:cNvPr id="9" name="Graphique 2" descr="Fermer avec un remplissage uni">
            <a:extLst>
              <a:ext uri="{FF2B5EF4-FFF2-40B4-BE49-F238E27FC236}">
                <a16:creationId xmlns:a16="http://schemas.microsoft.com/office/drawing/2014/main" id="{9AF56899-55A9-B2BE-CA37-62C842ADD5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0726" y="5047572"/>
            <a:ext cx="360000" cy="360000"/>
          </a:xfrm>
          <a:prstGeom prst="rect">
            <a:avLst/>
          </a:prstGeom>
        </p:spPr>
      </p:pic>
      <p:sp>
        <p:nvSpPr>
          <p:cNvPr id="10" name="Titre 9">
            <a:extLst>
              <a:ext uri="{FF2B5EF4-FFF2-40B4-BE49-F238E27FC236}">
                <a16:creationId xmlns:a16="http://schemas.microsoft.com/office/drawing/2014/main" id="{E845B4E4-3B5F-D08F-7ABA-DEAFC7488D7F}"/>
              </a:ext>
            </a:extLst>
          </p:cNvPr>
          <p:cNvSpPr>
            <a:spLocks noGrp="1"/>
          </p:cNvSpPr>
          <p:nvPr>
            <p:ph type="title"/>
          </p:nvPr>
        </p:nvSpPr>
        <p:spPr>
          <a:xfrm>
            <a:off x="1316181" y="602808"/>
            <a:ext cx="10023763" cy="633984"/>
          </a:xfrm>
          <a:noFill/>
          <a:ln>
            <a:noFill/>
          </a:ln>
        </p:spPr>
        <p:txBody>
          <a:bodyPr spcFirstLastPara="1" vert="horz" wrap="square" lIns="0" tIns="0" rIns="0" bIns="0" rtlCol="0" anchor="b" anchorCtr="0">
            <a:noAutofit/>
          </a:bodyPr>
          <a:lstStyle/>
          <a:p>
            <a:pPr marL="172857" indent="-172857">
              <a:lnSpc>
                <a:spcPct val="100000"/>
              </a:lnSpc>
              <a:spcAft>
                <a:spcPts val="1345"/>
              </a:spcAft>
              <a:buFont typeface="Arial" pitchFamily="34" charset="0"/>
            </a:pPr>
            <a:r>
              <a:rPr lang="fr-FR">
                <a:solidFill>
                  <a:schemeClr val="tx1">
                    <a:lumMod val="75000"/>
                    <a:lumOff val="25000"/>
                  </a:schemeClr>
                </a:solidFill>
                <a:latin typeface="+mn-lt"/>
                <a:ea typeface="+mn-ea"/>
                <a:cs typeface="+mn-cs"/>
              </a:rPr>
              <a:t>Le SDR LCB vis-à-vis des trois grandes exigences du RDUE</a:t>
            </a:r>
          </a:p>
        </p:txBody>
      </p:sp>
    </p:spTree>
    <p:extLst>
      <p:ext uri="{BB962C8B-B14F-4D97-AF65-F5344CB8AC3E}">
        <p14:creationId xmlns:p14="http://schemas.microsoft.com/office/powerpoint/2010/main" val="3211156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E7EC279-B108-F926-4669-DEE1AD412B7A}"/>
              </a:ext>
            </a:extLst>
          </p:cNvPr>
          <p:cNvGraphicFramePr>
            <a:graphicFrameLocks noGrp="1"/>
          </p:cNvGraphicFramePr>
          <p:nvPr/>
        </p:nvGraphicFramePr>
        <p:xfrm>
          <a:off x="113122" y="1417481"/>
          <a:ext cx="11962613" cy="3303421"/>
        </p:xfrm>
        <a:graphic>
          <a:graphicData uri="http://schemas.openxmlformats.org/drawingml/2006/table">
            <a:tbl>
              <a:tblPr firstRow="1" bandRow="1">
                <a:tableStyleId>{073A0DAA-6AF3-43AB-8588-CEC1D06C72B9}</a:tableStyleId>
              </a:tblPr>
              <a:tblGrid>
                <a:gridCol w="6616528">
                  <a:extLst>
                    <a:ext uri="{9D8B030D-6E8A-4147-A177-3AD203B41FA5}">
                      <a16:colId xmlns:a16="http://schemas.microsoft.com/office/drawing/2014/main" val="4073985015"/>
                    </a:ext>
                  </a:extLst>
                </a:gridCol>
                <a:gridCol w="1226635">
                  <a:extLst>
                    <a:ext uri="{9D8B030D-6E8A-4147-A177-3AD203B41FA5}">
                      <a16:colId xmlns:a16="http://schemas.microsoft.com/office/drawing/2014/main" val="3335820330"/>
                    </a:ext>
                  </a:extLst>
                </a:gridCol>
                <a:gridCol w="4119450">
                  <a:extLst>
                    <a:ext uri="{9D8B030D-6E8A-4147-A177-3AD203B41FA5}">
                      <a16:colId xmlns:a16="http://schemas.microsoft.com/office/drawing/2014/main" val="1165549010"/>
                    </a:ext>
                  </a:extLst>
                </a:gridCol>
              </a:tblGrid>
              <a:tr h="590701">
                <a:tc>
                  <a:txBody>
                    <a:bodyPr/>
                    <a:lstStyle/>
                    <a:p>
                      <a:r>
                        <a:rPr lang="fr-FR" sz="2000">
                          <a:latin typeface="Arial"/>
                          <a:cs typeface="Arial"/>
                        </a:rPr>
                        <a:t>Portée du RDUE</a:t>
                      </a:r>
                      <a:endParaRPr lang="fr-FR"/>
                    </a:p>
                  </a:txBody>
                  <a:tcPr anchor="ctr"/>
                </a:tc>
                <a:tc>
                  <a:txBody>
                    <a:bodyPr/>
                    <a:lstStyle/>
                    <a:p>
                      <a:endParaRPr lang="fr-FR">
                        <a:latin typeface="Arial" panose="020B0604020202020204" pitchFamily="34" charset="0"/>
                        <a:cs typeface="Arial" panose="020B0604020202020204" pitchFamily="34" charset="0"/>
                      </a:endParaRPr>
                    </a:p>
                  </a:txBody>
                  <a:tcPr anchor="ctr"/>
                </a:tc>
                <a:tc>
                  <a:txBody>
                    <a:bodyPr/>
                    <a:lstStyle/>
                    <a:p>
                      <a:pPr algn="ctr"/>
                      <a:r>
                        <a:rPr lang="fr-FR">
                          <a:latin typeface="Arial"/>
                          <a:cs typeface="Arial"/>
                        </a:rPr>
                        <a:t>Recommandations</a:t>
                      </a:r>
                    </a:p>
                  </a:txBody>
                  <a:tcPr anchor="ctr"/>
                </a:tc>
                <a:extLst>
                  <a:ext uri="{0D108BD9-81ED-4DB2-BD59-A6C34878D82A}">
                    <a16:rowId xmlns:a16="http://schemas.microsoft.com/office/drawing/2014/main" val="3358677102"/>
                  </a:ext>
                </a:extLst>
              </a:tr>
              <a:tr h="410119">
                <a:tc>
                  <a:txBody>
                    <a:bodyPr/>
                    <a:lstStyle/>
                    <a:p>
                      <a:pPr marL="0" indent="0">
                        <a:buFont typeface="Arial" panose="020B0604020202020204" pitchFamily="34" charset="0"/>
                        <a:buNone/>
                      </a:pPr>
                      <a:r>
                        <a:rPr lang="fr-FR" sz="1600">
                          <a:latin typeface="Arial" panose="020B0604020202020204" pitchFamily="34" charset="0"/>
                          <a:cs typeface="Arial" panose="020B0604020202020204" pitchFamily="34" charset="0"/>
                        </a:rPr>
                        <a:t>La liste des produits bois couverts (codes douaniers en annexe 1) a été étendue par rapport à celle du RBUE (ex. livres, charbon, cercueils…) </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Amender le section B « périmètre du RDUE » du référentiel LCB</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Préciser l’utilisation de l’annexe 1 du RDUE, dans un arbre de décision?</a:t>
                      </a:r>
                    </a:p>
                  </a:txBody>
                  <a:tcPr marL="90000" anchor="ctr"/>
                </a:tc>
                <a:extLst>
                  <a:ext uri="{0D108BD9-81ED-4DB2-BD59-A6C34878D82A}">
                    <a16:rowId xmlns:a16="http://schemas.microsoft.com/office/drawing/2014/main" val="2421426640"/>
                  </a:ext>
                </a:extLst>
              </a:tr>
              <a:tr h="370840">
                <a:tc>
                  <a:txBody>
                    <a:bodyPr/>
                    <a:lstStyle/>
                    <a:p>
                      <a:pPr marL="0" indent="0">
                        <a:buFont typeface="Arial" panose="020B0604020202020204" pitchFamily="34" charset="0"/>
                        <a:buNone/>
                      </a:pPr>
                      <a:r>
                        <a:rPr lang="fr-FR" sz="1600">
                          <a:latin typeface="Arial"/>
                          <a:cs typeface="Arial"/>
                        </a:rPr>
                        <a:t>L’export depuis le marché UE est également couvert (obligation de diligence raisonnée et de déclaration associée)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Exigence plus large du RDUE à refléter dans cette section « périmètre du RDUE »</a:t>
                      </a:r>
                    </a:p>
                  </a:txBody>
                  <a:tcPr marL="90000" anchor="ctr"/>
                </a:tc>
                <a:extLst>
                  <a:ext uri="{0D108BD9-81ED-4DB2-BD59-A6C34878D82A}">
                    <a16:rowId xmlns:a16="http://schemas.microsoft.com/office/drawing/2014/main" val="2822072798"/>
                  </a:ext>
                </a:extLst>
              </a:tr>
              <a:tr h="37084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fr-FR" sz="1600">
                          <a:latin typeface="Arial"/>
                          <a:cs typeface="Arial"/>
                        </a:rPr>
                        <a:t>Les activités d’achat-revente sur le marché </a:t>
                      </a:r>
                      <a:r>
                        <a:rPr lang="fr-FR" sz="1600">
                          <a:latin typeface="+mn-lt"/>
                          <a:cs typeface="Arial"/>
                        </a:rPr>
                        <a:t>UE sont également couvertes (obligations différenciées PME/Non PME)</a:t>
                      </a:r>
                      <a:endParaRPr lang="fr-FR" sz="1600">
                        <a:latin typeface="Arial"/>
                        <a:cs typeface="Arial"/>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dirty="0">
                          <a:latin typeface="Arial" panose="020B0604020202020204" pitchFamily="34" charset="0"/>
                          <a:cs typeface="Arial" panose="020B0604020202020204" pitchFamily="34" charset="0"/>
                        </a:rPr>
                        <a:t>Détailler également les obligations des rôles « d’opérateur » et de « commerçant » en différenciant les cas PME/non PME (section E)</a:t>
                      </a:r>
                    </a:p>
                  </a:txBody>
                  <a:tcPr marL="90000" anchor="ctr"/>
                </a:tc>
                <a:extLst>
                  <a:ext uri="{0D108BD9-81ED-4DB2-BD59-A6C34878D82A}">
                    <a16:rowId xmlns:a16="http://schemas.microsoft.com/office/drawing/2014/main" val="3638854058"/>
                  </a:ext>
                </a:extLst>
              </a:tr>
            </a:tbl>
          </a:graphicData>
        </a:graphic>
      </p:graphicFrame>
      <p:pic>
        <p:nvPicPr>
          <p:cNvPr id="3" name="Graphique 2" descr="Coche avec un remplissage uni">
            <a:extLst>
              <a:ext uri="{FF2B5EF4-FFF2-40B4-BE49-F238E27FC236}">
                <a16:creationId xmlns:a16="http://schemas.microsoft.com/office/drawing/2014/main" id="{1F5A0FE9-25E0-04C5-48AF-E1C84742E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484" y="1542442"/>
            <a:ext cx="360000" cy="360000"/>
          </a:xfrm>
          <a:prstGeom prst="rect">
            <a:avLst/>
          </a:prstGeom>
        </p:spPr>
      </p:pic>
      <p:pic>
        <p:nvPicPr>
          <p:cNvPr id="4" name="Graphique 3" descr="Fermer avec un remplissage uni">
            <a:extLst>
              <a:ext uri="{FF2B5EF4-FFF2-40B4-BE49-F238E27FC236}">
                <a16:creationId xmlns:a16="http://schemas.microsoft.com/office/drawing/2014/main" id="{F90DA847-7081-DCD5-EDED-833C62AAD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1807" y="1562462"/>
            <a:ext cx="360000" cy="360000"/>
          </a:xfrm>
          <a:prstGeom prst="rect">
            <a:avLst/>
          </a:prstGeom>
        </p:spPr>
      </p:pic>
      <p:cxnSp>
        <p:nvCxnSpPr>
          <p:cNvPr id="5" name="Connecteur droit 4">
            <a:extLst>
              <a:ext uri="{FF2B5EF4-FFF2-40B4-BE49-F238E27FC236}">
                <a16:creationId xmlns:a16="http://schemas.microsoft.com/office/drawing/2014/main" id="{DE57D919-7F8A-3D28-866D-4BA0F2DE333D}"/>
              </a:ext>
            </a:extLst>
          </p:cNvPr>
          <p:cNvCxnSpPr/>
          <p:nvPr/>
        </p:nvCxnSpPr>
        <p:spPr>
          <a:xfrm flipH="1">
            <a:off x="7203206" y="1542442"/>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6" descr="Fermer avec un remplissage uni">
            <a:extLst>
              <a:ext uri="{FF2B5EF4-FFF2-40B4-BE49-F238E27FC236}">
                <a16:creationId xmlns:a16="http://schemas.microsoft.com/office/drawing/2014/main" id="{B36EE9DA-54B3-C294-8B3E-E94FF8275B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9478" y="3199252"/>
            <a:ext cx="360000" cy="360000"/>
          </a:xfrm>
          <a:prstGeom prst="rect">
            <a:avLst/>
          </a:prstGeom>
        </p:spPr>
      </p:pic>
      <p:pic>
        <p:nvPicPr>
          <p:cNvPr id="9" name="Graphique 2" descr="Fermer avec un remplissage uni">
            <a:extLst>
              <a:ext uri="{FF2B5EF4-FFF2-40B4-BE49-F238E27FC236}">
                <a16:creationId xmlns:a16="http://schemas.microsoft.com/office/drawing/2014/main" id="{9AF56899-55A9-B2BE-CA37-62C842ADD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9478" y="3858008"/>
            <a:ext cx="360000" cy="360000"/>
          </a:xfrm>
          <a:prstGeom prst="rect">
            <a:avLst/>
          </a:prstGeom>
        </p:spPr>
      </p:pic>
      <p:sp>
        <p:nvSpPr>
          <p:cNvPr id="10" name="Titre 9">
            <a:extLst>
              <a:ext uri="{FF2B5EF4-FFF2-40B4-BE49-F238E27FC236}">
                <a16:creationId xmlns:a16="http://schemas.microsoft.com/office/drawing/2014/main" id="{E845B4E4-3B5F-D08F-7ABA-DEAFC7488D7F}"/>
              </a:ext>
            </a:extLst>
          </p:cNvPr>
          <p:cNvSpPr>
            <a:spLocks noGrp="1"/>
          </p:cNvSpPr>
          <p:nvPr>
            <p:ph type="title"/>
          </p:nvPr>
        </p:nvSpPr>
        <p:spPr>
          <a:xfrm>
            <a:off x="1316181" y="602808"/>
            <a:ext cx="10023763" cy="633984"/>
          </a:xfrm>
          <a:noFill/>
          <a:ln>
            <a:noFill/>
          </a:ln>
        </p:spPr>
        <p:txBody>
          <a:bodyPr spcFirstLastPara="1" vert="horz" wrap="square" lIns="0" tIns="0" rIns="0" bIns="0" rtlCol="0" anchor="b" anchorCtr="0">
            <a:noAutofit/>
          </a:bodyPr>
          <a:lstStyle/>
          <a:p>
            <a:pPr marL="172857" indent="-172857">
              <a:lnSpc>
                <a:spcPct val="100000"/>
              </a:lnSpc>
              <a:spcAft>
                <a:spcPts val="1345"/>
              </a:spcAft>
              <a:buFont typeface="Arial" pitchFamily="34" charset="0"/>
            </a:pPr>
            <a:r>
              <a:rPr lang="fr-FR">
                <a:solidFill>
                  <a:schemeClr val="tx1">
                    <a:lumMod val="75000"/>
                    <a:lumOff val="25000"/>
                  </a:schemeClr>
                </a:solidFill>
                <a:latin typeface="+mn-lt"/>
                <a:ea typeface="+mn-ea"/>
                <a:cs typeface="+mn-cs"/>
              </a:rPr>
              <a:t>Le SDR LCB vis-à-vis du périmètre du RDUE</a:t>
            </a:r>
          </a:p>
        </p:txBody>
      </p:sp>
      <p:sp>
        <p:nvSpPr>
          <p:cNvPr id="6" name="ZoneTexte 5">
            <a:extLst>
              <a:ext uri="{FF2B5EF4-FFF2-40B4-BE49-F238E27FC236}">
                <a16:creationId xmlns:a16="http://schemas.microsoft.com/office/drawing/2014/main" id="{7DDD7B2E-6120-2748-0E7C-EF697515C414}"/>
              </a:ext>
            </a:extLst>
          </p:cNvPr>
          <p:cNvSpPr txBox="1"/>
          <p:nvPr/>
        </p:nvSpPr>
        <p:spPr>
          <a:xfrm>
            <a:off x="113122" y="5127162"/>
            <a:ext cx="11962612" cy="1015663"/>
          </a:xfrm>
          <a:prstGeom prst="rect">
            <a:avLst/>
          </a:prstGeom>
          <a:noFill/>
        </p:spPr>
        <p:txBody>
          <a:bodyPr wrap="square" rtlCol="0">
            <a:spAutoFit/>
          </a:bodyPr>
          <a:lstStyle/>
          <a:p>
            <a:r>
              <a:rPr lang="fr-FR" sz="1200" i="1"/>
              <a:t>Définition d’une PME dans le RDUE : celle de la directive 2013/34/EU : une PME est une entreprise qui ne dépasse pas les limites chiffrées d’au moins deux des trois critères suivants:</a:t>
            </a:r>
          </a:p>
          <a:p>
            <a:r>
              <a:rPr lang="fr-FR" sz="1200" i="1"/>
              <a:t>• total du bilan: 20 000 000 EUR</a:t>
            </a:r>
          </a:p>
          <a:p>
            <a:r>
              <a:rPr lang="fr-FR" sz="1200" i="1"/>
              <a:t>• chiffre d’affaires net: 40 000 000 EUR</a:t>
            </a:r>
          </a:p>
          <a:p>
            <a:r>
              <a:rPr lang="fr-FR" sz="1200" i="1"/>
              <a:t>• nombre moyen de salariés au cours de l’exercice: 250 </a:t>
            </a:r>
            <a:endParaRPr lang="fr-FR" sz="1600" i="1"/>
          </a:p>
        </p:txBody>
      </p:sp>
      <p:pic>
        <p:nvPicPr>
          <p:cNvPr id="11" name="Graphique 10" descr="Fermer avec un remplissage uni">
            <a:extLst>
              <a:ext uri="{FF2B5EF4-FFF2-40B4-BE49-F238E27FC236}">
                <a16:creationId xmlns:a16="http://schemas.microsoft.com/office/drawing/2014/main" id="{0B6365D3-01C5-88CF-0C23-5A7E32CE5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9722" y="2370847"/>
            <a:ext cx="360000" cy="360000"/>
          </a:xfrm>
          <a:prstGeom prst="rect">
            <a:avLst/>
          </a:prstGeom>
        </p:spPr>
      </p:pic>
    </p:spTree>
    <p:extLst>
      <p:ext uri="{BB962C8B-B14F-4D97-AF65-F5344CB8AC3E}">
        <p14:creationId xmlns:p14="http://schemas.microsoft.com/office/powerpoint/2010/main" val="3368365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nvGraphicFramePr>
        <p:xfrm>
          <a:off x="103695" y="540723"/>
          <a:ext cx="11972042" cy="5203341"/>
        </p:xfrm>
        <a:graphic>
          <a:graphicData uri="http://schemas.openxmlformats.org/drawingml/2006/table">
            <a:tbl>
              <a:tblPr firstRow="1" bandRow="1">
                <a:tableStyleId>{5C22544A-7EE6-4342-B048-85BDC9FD1C3A}</a:tableStyleId>
              </a:tblPr>
              <a:tblGrid>
                <a:gridCol w="6479308">
                  <a:extLst>
                    <a:ext uri="{9D8B030D-6E8A-4147-A177-3AD203B41FA5}">
                      <a16:colId xmlns:a16="http://schemas.microsoft.com/office/drawing/2014/main" val="4073985015"/>
                    </a:ext>
                  </a:extLst>
                </a:gridCol>
                <a:gridCol w="1202530">
                  <a:extLst>
                    <a:ext uri="{9D8B030D-6E8A-4147-A177-3AD203B41FA5}">
                      <a16:colId xmlns:a16="http://schemas.microsoft.com/office/drawing/2014/main" val="3335820330"/>
                    </a:ext>
                  </a:extLst>
                </a:gridCol>
                <a:gridCol w="4290204">
                  <a:extLst>
                    <a:ext uri="{9D8B030D-6E8A-4147-A177-3AD203B41FA5}">
                      <a16:colId xmlns:a16="http://schemas.microsoft.com/office/drawing/2014/main" val="1165549010"/>
                    </a:ext>
                  </a:extLst>
                </a:gridCol>
              </a:tblGrid>
              <a:tr h="590701">
                <a:tc>
                  <a:txBody>
                    <a:bodyPr/>
                    <a:lstStyle/>
                    <a:p>
                      <a:r>
                        <a:rPr lang="fr-FR" sz="2000">
                          <a:latin typeface="Arial" panose="020B0604020202020204" pitchFamily="34" charset="0"/>
                          <a:cs typeface="Arial" panose="020B0604020202020204" pitchFamily="34" charset="0"/>
                        </a:rPr>
                        <a:t>            1/ Collecte d’informations </a:t>
                      </a:r>
                      <a:r>
                        <a:rPr lang="fr-FR" sz="1800" b="0">
                          <a:latin typeface="Arial" panose="020B0604020202020204" pitchFamily="34" charset="0"/>
                          <a:cs typeface="Arial" panose="020B0604020202020204" pitchFamily="34" charset="0"/>
                        </a:rPr>
                        <a:t>(cf. art. 9 et Annexe II)</a:t>
                      </a:r>
                      <a:endParaRPr lang="fr-FR" sz="2000" b="0">
                        <a:latin typeface="Arial" panose="020B0604020202020204" pitchFamily="34" charset="0"/>
                        <a:cs typeface="Arial" panose="020B0604020202020204" pitchFamily="34" charset="0"/>
                      </a:endParaRPr>
                    </a:p>
                  </a:txBody>
                  <a:tcPr anchor="ctr">
                    <a:solidFill>
                      <a:srgbClr val="A3DEC0"/>
                    </a:solidFill>
                  </a:tcPr>
                </a:tc>
                <a:tc>
                  <a:txBody>
                    <a:bodyPr/>
                    <a:lstStyle/>
                    <a:p>
                      <a:endParaRPr lang="fr-FR">
                        <a:latin typeface="Arial" panose="020B0604020202020204" pitchFamily="34" charset="0"/>
                        <a:cs typeface="Arial" panose="020B0604020202020204" pitchFamily="34" charset="0"/>
                      </a:endParaRPr>
                    </a:p>
                  </a:txBody>
                  <a:tcPr anchor="ctr">
                    <a:solidFill>
                      <a:srgbClr val="A3DEC0"/>
                    </a:solidFill>
                  </a:tcPr>
                </a:tc>
                <a:tc>
                  <a:txBody>
                    <a:bodyPr/>
                    <a:lstStyle/>
                    <a:p>
                      <a:pPr algn="ctr"/>
                      <a:r>
                        <a:rPr lang="fr-FR">
                          <a:latin typeface="Arial" panose="020B0604020202020204" pitchFamily="34" charset="0"/>
                          <a:cs typeface="Arial" panose="020B0604020202020204" pitchFamily="34" charset="0"/>
                        </a:rPr>
                        <a:t>Recommandations</a:t>
                      </a:r>
                    </a:p>
                  </a:txBody>
                  <a:tcPr anchor="ctr">
                    <a:solidFill>
                      <a:srgbClr val="A3DEC0"/>
                    </a:solidFill>
                  </a:tcPr>
                </a:tc>
                <a:extLst>
                  <a:ext uri="{0D108BD9-81ED-4DB2-BD59-A6C34878D82A}">
                    <a16:rowId xmlns:a16="http://schemas.microsoft.com/office/drawing/2014/main" val="3358677102"/>
                  </a:ext>
                </a:extLst>
              </a:tr>
              <a:tr h="370840">
                <a:tc>
                  <a:txBody>
                    <a:bodyPr/>
                    <a:lstStyle/>
                    <a:p>
                      <a:r>
                        <a:rPr lang="fr-FR" sz="1600">
                          <a:latin typeface="Arial" panose="020B0604020202020204" pitchFamily="34" charset="0"/>
                          <a:cs typeface="Arial" panose="020B0604020202020204" pitchFamily="34" charset="0"/>
                        </a:rPr>
                        <a:t>Description du produit (code douanier, nom commercial, nom scientifique complet de l’essence, type, composition)</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Doit inclure les matières premières et/ou </a:t>
                      </a:r>
                      <a:r>
                        <a:rPr lang="fr-FR" sz="1600" b="0" i="0" u="none" strike="noStrike" noProof="0">
                          <a:latin typeface="Arial" panose="020B0604020202020204" pitchFamily="34" charset="0"/>
                          <a:cs typeface="Arial" panose="020B0604020202020204" pitchFamily="34" charset="0"/>
                        </a:rPr>
                        <a:t>produits couverts par le RDUE contenus/utilisés pour fabriquer ce produit</a:t>
                      </a:r>
                      <a:endParaRPr lang="fr-FR"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658452405"/>
                  </a:ext>
                </a:extLst>
              </a:tr>
              <a:tr h="370840">
                <a:tc>
                  <a:txBody>
                    <a:bodyPr/>
                    <a:lstStyle/>
                    <a:p>
                      <a:r>
                        <a:rPr lang="fr-FR" sz="1600">
                          <a:latin typeface="Arial" panose="020B0604020202020204" pitchFamily="34" charset="0"/>
                          <a:cs typeface="Arial" panose="020B0604020202020204" pitchFamily="34" charset="0"/>
                        </a:rPr>
                        <a:t>Quantité (kg ou m3)</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421426640"/>
                  </a:ext>
                </a:extLst>
              </a:tr>
              <a:tr h="370840">
                <a:tc>
                  <a:txBody>
                    <a:bodyPr/>
                    <a:lstStyle/>
                    <a:p>
                      <a:r>
                        <a:rPr lang="fr-FR" sz="1600">
                          <a:latin typeface="Arial" panose="020B0604020202020204" pitchFamily="34" charset="0"/>
                          <a:cs typeface="Arial" panose="020B0604020202020204" pitchFamily="34" charset="0"/>
                        </a:rPr>
                        <a:t>Pays d’origine (ou région quand pertinent)</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822072798"/>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fr-FR" sz="1600">
                          <a:latin typeface="Arial" panose="020B0604020202020204" pitchFamily="34" charset="0"/>
                          <a:cs typeface="Arial" panose="020B0604020202020204" pitchFamily="34" charset="0"/>
                        </a:rPr>
                        <a:t>Géolocalisation de la zone de production (coordonnées GPS du/des polygone(s) correspondant à la/les parcelles de récolte concernées) </a:t>
                      </a:r>
                      <a:r>
                        <a:rPr lang="fr-FR" sz="1600" kern="1200">
                          <a:solidFill>
                            <a:schemeClr val="dk1"/>
                          </a:solidFill>
                          <a:latin typeface="Arial" panose="020B0604020202020204" pitchFamily="34" charset="0"/>
                          <a:ea typeface="+mn-ea"/>
                          <a:cs typeface="Arial" panose="020B0604020202020204" pitchFamily="34" charset="0"/>
                        </a:rPr>
                        <a:t>et </a:t>
                      </a:r>
                      <a:r>
                        <a:rPr lang="fr-FR" sz="1600" kern="1200" noProof="0">
                          <a:solidFill>
                            <a:schemeClr val="dk1"/>
                          </a:solidFill>
                          <a:latin typeface="Arial" panose="020B0604020202020204" pitchFamily="34" charset="0"/>
                          <a:ea typeface="+mn-ea"/>
                          <a:cs typeface="Arial" panose="020B0604020202020204" pitchFamily="34" charset="0"/>
                        </a:rPr>
                        <a:t>date ou temporalité de la production</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Nouvelle exigence à intégrer dans la section 5 du référentiel</a:t>
                      </a:r>
                    </a:p>
                  </a:txBody>
                  <a:tcPr marL="90000" anchor="ctr"/>
                </a:tc>
                <a:extLst>
                  <a:ext uri="{0D108BD9-81ED-4DB2-BD59-A6C34878D82A}">
                    <a16:rowId xmlns:a16="http://schemas.microsoft.com/office/drawing/2014/main" val="3638854058"/>
                  </a:ext>
                </a:extLst>
              </a:tr>
              <a:tr h="370840">
                <a:tc>
                  <a:txBody>
                    <a:bodyPr/>
                    <a:lstStyle/>
                    <a:p>
                      <a:r>
                        <a:rPr lang="fr-FR" sz="1600">
                          <a:latin typeface="Arial" panose="020B0604020202020204" pitchFamily="34" charset="0"/>
                          <a:cs typeface="Arial" panose="020B0604020202020204" pitchFamily="34" charset="0"/>
                        </a:rPr>
                        <a:t>Identité/contact du fournisseur et de l’acheteur (nom, adresse postale, courriel, EORI pour les importateurs et exportateurs)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La liste pourrait être plus précise et mentionner l’acheteur (section 5) </a:t>
                      </a:r>
                    </a:p>
                  </a:txBody>
                  <a:tcPr marL="90000" anchor="ctr"/>
                </a:tc>
                <a:extLst>
                  <a:ext uri="{0D108BD9-81ED-4DB2-BD59-A6C34878D82A}">
                    <a16:rowId xmlns:a16="http://schemas.microsoft.com/office/drawing/2014/main" val="4206616183"/>
                  </a:ext>
                </a:extLst>
              </a:tr>
              <a:tr h="370840">
                <a:tc>
                  <a:txBody>
                    <a:bodyPr/>
                    <a:lstStyle/>
                    <a:p>
                      <a:r>
                        <a:rPr lang="fr-FR" sz="1600" kern="1200">
                          <a:solidFill>
                            <a:schemeClr val="dk1"/>
                          </a:solidFill>
                          <a:effectLst/>
                          <a:latin typeface="Arial" panose="020B0604020202020204" pitchFamily="34" charset="0"/>
                          <a:ea typeface="+mn-ea"/>
                          <a:cs typeface="Arial" panose="020B0604020202020204" pitchFamily="34" charset="0"/>
                        </a:rPr>
                        <a:t>Numéro(s) de la/des déclaration(s) de diligence raisonnée réalisée(s) en amont (le cas échéant)</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Nouvelle exigence à intégrer </a:t>
                      </a:r>
                      <a:r>
                        <a:rPr lang="fr-FR" sz="1600">
                          <a:latin typeface="Arial" panose="020B0604020202020204" pitchFamily="34" charset="0"/>
                          <a:cs typeface="Arial" panose="020B0604020202020204" pitchFamily="34" charset="0"/>
                        </a:rPr>
                        <a:t>dans la section 5 du référentiel</a:t>
                      </a:r>
                      <a:endParaRPr lang="en-US" sz="1600" b="0" i="0" u="none" strike="noStrike" noProof="0">
                        <a:solidFill>
                          <a:srgbClr val="000000"/>
                        </a:solidFill>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976525264"/>
                  </a:ext>
                </a:extLst>
              </a:tr>
              <a:tr h="370840">
                <a:tc>
                  <a:txBody>
                    <a:bodyPr/>
                    <a:lstStyle/>
                    <a:p>
                      <a:r>
                        <a:rPr lang="fr-FR" sz="1600" kern="1200">
                          <a:solidFill>
                            <a:schemeClr val="dk1"/>
                          </a:solidFill>
                          <a:effectLst/>
                          <a:latin typeface="Arial" panose="020B0604020202020204" pitchFamily="34" charset="0"/>
                          <a:ea typeface="+mn-ea"/>
                          <a:cs typeface="Arial" panose="020B0604020202020204" pitchFamily="34" charset="0"/>
                        </a:rPr>
                        <a:t>Toute preuve vérifiable de la légalité et du caractère Zéro déforestation/dégradation de la production (ex. permit, contrat, rapport d’audit, décision judiciaire, étude d’impact…)</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Mettre à jour avec preuves du respect de l'obligation de non déforestation (en plus de la légalité) et non dégradation (cf. doc d’orientation de la CE)</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397294929"/>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7906" y="652616"/>
            <a:ext cx="360000" cy="360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4639" y="672636"/>
            <a:ext cx="360000" cy="360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7067992" y="652616"/>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que 2" descr="Fermer avec un remplissage uni">
            <a:extLst>
              <a:ext uri="{FF2B5EF4-FFF2-40B4-BE49-F238E27FC236}">
                <a16:creationId xmlns:a16="http://schemas.microsoft.com/office/drawing/2014/main" id="{BAEED23A-A495-B642-DBE2-8EB91D3699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6635" y="2931771"/>
            <a:ext cx="360000" cy="360000"/>
          </a:xfrm>
          <a:prstGeom prst="rect">
            <a:avLst/>
          </a:prstGeom>
        </p:spPr>
      </p:pic>
      <p:pic>
        <p:nvPicPr>
          <p:cNvPr id="9" name="Graphique 4" descr="Fermer avec un remplissage uni">
            <a:extLst>
              <a:ext uri="{FF2B5EF4-FFF2-40B4-BE49-F238E27FC236}">
                <a16:creationId xmlns:a16="http://schemas.microsoft.com/office/drawing/2014/main" id="{B8FCE1B2-DE41-4C8A-8D01-FE40F17A56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5566" y="1352611"/>
            <a:ext cx="360000" cy="360000"/>
          </a:xfrm>
          <a:prstGeom prst="rect">
            <a:avLst/>
          </a:prstGeom>
        </p:spPr>
      </p:pic>
      <p:pic>
        <p:nvPicPr>
          <p:cNvPr id="14" name="Graphique 4" descr="Fermer avec un remplissage uni">
            <a:extLst>
              <a:ext uri="{FF2B5EF4-FFF2-40B4-BE49-F238E27FC236}">
                <a16:creationId xmlns:a16="http://schemas.microsoft.com/office/drawing/2014/main" id="{42AD6910-104F-7AC6-1AAD-C2188FFA9A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5374" y="4921596"/>
            <a:ext cx="360000" cy="360000"/>
          </a:xfrm>
          <a:prstGeom prst="rect">
            <a:avLst/>
          </a:prstGeom>
        </p:spPr>
      </p:pic>
      <p:pic>
        <p:nvPicPr>
          <p:cNvPr id="15" name="Graphique 2" descr="Fermer avec un remplissage uni">
            <a:extLst>
              <a:ext uri="{FF2B5EF4-FFF2-40B4-BE49-F238E27FC236}">
                <a16:creationId xmlns:a16="http://schemas.microsoft.com/office/drawing/2014/main" id="{BD8FDC18-E5E8-4B7A-3295-0FEF4E5F08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9930" y="4155405"/>
            <a:ext cx="360000" cy="360000"/>
          </a:xfrm>
          <a:prstGeom prst="rect">
            <a:avLst/>
          </a:prstGeom>
        </p:spPr>
      </p:pic>
      <p:pic>
        <p:nvPicPr>
          <p:cNvPr id="2" name="Graphique 1" descr="Coche avec un remplissage uni">
            <a:extLst>
              <a:ext uri="{FF2B5EF4-FFF2-40B4-BE49-F238E27FC236}">
                <a16:creationId xmlns:a16="http://schemas.microsoft.com/office/drawing/2014/main" id="{5BF9C106-2C26-D5D8-EFB5-D5EFEEE897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56895" y="1960706"/>
            <a:ext cx="360000" cy="360000"/>
          </a:xfrm>
          <a:prstGeom prst="rect">
            <a:avLst/>
          </a:prstGeom>
        </p:spPr>
      </p:pic>
      <p:pic>
        <p:nvPicPr>
          <p:cNvPr id="7" name="Graphique 6" descr="Coche avec un remplissage uni">
            <a:extLst>
              <a:ext uri="{FF2B5EF4-FFF2-40B4-BE49-F238E27FC236}">
                <a16:creationId xmlns:a16="http://schemas.microsoft.com/office/drawing/2014/main" id="{465FF074-3075-E393-D369-3C27E40862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60016" y="2324976"/>
            <a:ext cx="360000" cy="360000"/>
          </a:xfrm>
          <a:prstGeom prst="rect">
            <a:avLst/>
          </a:prstGeom>
        </p:spPr>
      </p:pic>
      <p:pic>
        <p:nvPicPr>
          <p:cNvPr id="17" name="Graphique 4" descr="Fermer avec un remplissage uni">
            <a:extLst>
              <a:ext uri="{FF2B5EF4-FFF2-40B4-BE49-F238E27FC236}">
                <a16:creationId xmlns:a16="http://schemas.microsoft.com/office/drawing/2014/main" id="{A2A3CEA3-9930-C4FE-E7D8-2FF5ACDEF0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40751" y="3592314"/>
            <a:ext cx="360000" cy="360000"/>
          </a:xfrm>
          <a:prstGeom prst="rect">
            <a:avLst/>
          </a:prstGeom>
        </p:spPr>
      </p:pic>
      <p:grpSp>
        <p:nvGrpSpPr>
          <p:cNvPr id="11" name="Groupe 10">
            <a:extLst>
              <a:ext uri="{FF2B5EF4-FFF2-40B4-BE49-F238E27FC236}">
                <a16:creationId xmlns:a16="http://schemas.microsoft.com/office/drawing/2014/main" id="{566B801E-1D18-4AD4-9392-42744B2EA0B6}"/>
              </a:ext>
            </a:extLst>
          </p:cNvPr>
          <p:cNvGrpSpPr>
            <a:grpSpLocks noChangeAspect="1"/>
          </p:cNvGrpSpPr>
          <p:nvPr/>
        </p:nvGrpSpPr>
        <p:grpSpPr>
          <a:xfrm>
            <a:off x="116758" y="50593"/>
            <a:ext cx="954396" cy="954396"/>
            <a:chOff x="4805594" y="3103999"/>
            <a:chExt cx="1123950" cy="1123950"/>
          </a:xfrm>
        </p:grpSpPr>
        <p:sp>
          <p:nvSpPr>
            <p:cNvPr id="12" name="Ellipse 11">
              <a:extLst>
                <a:ext uri="{FF2B5EF4-FFF2-40B4-BE49-F238E27FC236}">
                  <a16:creationId xmlns:a16="http://schemas.microsoft.com/office/drawing/2014/main" id="{3F3C9DA8-7F70-076D-CCFB-5702671C5F05}"/>
                </a:ext>
              </a:extLst>
            </p:cNvPr>
            <p:cNvSpPr/>
            <p:nvPr/>
          </p:nvSpPr>
          <p:spPr>
            <a:xfrm>
              <a:off x="4932489" y="3234432"/>
              <a:ext cx="830704" cy="852155"/>
            </a:xfrm>
            <a:prstGeom prst="ellipse">
              <a:avLst/>
            </a:prstGeom>
            <a:solidFill>
              <a:schemeClr val="bg1"/>
            </a:solidFill>
            <a:ln>
              <a:solidFill>
                <a:srgbClr val="A3DE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원형: 비어 있음 252">
              <a:extLst>
                <a:ext uri="{FF2B5EF4-FFF2-40B4-BE49-F238E27FC236}">
                  <a16:creationId xmlns:a16="http://schemas.microsoft.com/office/drawing/2014/main" id="{18A3E9AA-E0F8-383A-16F0-379617B61DC7}"/>
                </a:ext>
              </a:extLst>
            </p:cNvPr>
            <p:cNvSpPr/>
            <p:nvPr/>
          </p:nvSpPr>
          <p:spPr>
            <a:xfrm>
              <a:off x="4805594" y="3103999"/>
              <a:ext cx="1123950" cy="1123950"/>
            </a:xfrm>
            <a:prstGeom prst="donut">
              <a:avLst>
                <a:gd name="adj" fmla="val 15668"/>
              </a:avLst>
            </a:prstGeom>
            <a:solidFill>
              <a:srgbClr val="A3DEC0"/>
            </a:solidFill>
            <a:ln>
              <a:solidFill>
                <a:srgbClr val="A3D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Graphique 17" descr="Presse-papiers mixte avec un remplissage uni">
              <a:extLst>
                <a:ext uri="{FF2B5EF4-FFF2-40B4-BE49-F238E27FC236}">
                  <a16:creationId xmlns:a16="http://schemas.microsoft.com/office/drawing/2014/main" id="{D5E3C3F2-B4E4-0907-977E-313812F3C6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93191" y="3377733"/>
              <a:ext cx="553821" cy="553821"/>
            </a:xfrm>
            <a:prstGeom prst="rect">
              <a:avLst/>
            </a:prstGeom>
          </p:spPr>
        </p:pic>
      </p:grpSp>
    </p:spTree>
    <p:extLst>
      <p:ext uri="{BB962C8B-B14F-4D97-AF65-F5344CB8AC3E}">
        <p14:creationId xmlns:p14="http://schemas.microsoft.com/office/powerpoint/2010/main" val="2183651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nvGraphicFramePr>
        <p:xfrm>
          <a:off x="103695" y="423873"/>
          <a:ext cx="11972042" cy="5284621"/>
        </p:xfrm>
        <a:graphic>
          <a:graphicData uri="http://schemas.openxmlformats.org/drawingml/2006/table">
            <a:tbl>
              <a:tblPr firstRow="1" bandRow="1">
                <a:tableStyleId>{00A15C55-8517-42AA-B614-E9B94910E393}</a:tableStyleId>
              </a:tblPr>
              <a:tblGrid>
                <a:gridCol w="6633281">
                  <a:extLst>
                    <a:ext uri="{9D8B030D-6E8A-4147-A177-3AD203B41FA5}">
                      <a16:colId xmlns:a16="http://schemas.microsoft.com/office/drawing/2014/main" val="4073985015"/>
                    </a:ext>
                  </a:extLst>
                </a:gridCol>
                <a:gridCol w="1102659">
                  <a:extLst>
                    <a:ext uri="{9D8B030D-6E8A-4147-A177-3AD203B41FA5}">
                      <a16:colId xmlns:a16="http://schemas.microsoft.com/office/drawing/2014/main" val="3335820330"/>
                    </a:ext>
                  </a:extLst>
                </a:gridCol>
                <a:gridCol w="4236102">
                  <a:extLst>
                    <a:ext uri="{9D8B030D-6E8A-4147-A177-3AD203B41FA5}">
                      <a16:colId xmlns:a16="http://schemas.microsoft.com/office/drawing/2014/main" val="1165549010"/>
                    </a:ext>
                  </a:extLst>
                </a:gridCol>
              </a:tblGrid>
              <a:tr h="590701">
                <a:tc>
                  <a:txBody>
                    <a:bodyPr/>
                    <a:lstStyle/>
                    <a:p>
                      <a:r>
                        <a:rPr lang="fr-FR" sz="2000">
                          <a:latin typeface="Arial" panose="020B0604020202020204" pitchFamily="34" charset="0"/>
                          <a:cs typeface="Arial" panose="020B0604020202020204" pitchFamily="34" charset="0"/>
                        </a:rPr>
                        <a:t>             2/ Evaluation du risque </a:t>
                      </a:r>
                      <a:r>
                        <a:rPr lang="fr-FR" sz="1800" b="0">
                          <a:latin typeface="Arial" panose="020B0604020202020204" pitchFamily="34" charset="0"/>
                          <a:cs typeface="Arial" panose="020B0604020202020204" pitchFamily="34" charset="0"/>
                        </a:rPr>
                        <a:t>(cf. art. 10)</a:t>
                      </a:r>
                      <a:endParaRPr lang="fr-FR" sz="2000" b="0">
                        <a:latin typeface="Arial" panose="020B0604020202020204" pitchFamily="34" charset="0"/>
                        <a:cs typeface="Arial" panose="020B0604020202020204" pitchFamily="34" charset="0"/>
                      </a:endParaRPr>
                    </a:p>
                  </a:txBody>
                  <a:tcPr anchor="ctr">
                    <a:solidFill>
                      <a:srgbClr val="66C996"/>
                    </a:solidFill>
                  </a:tcPr>
                </a:tc>
                <a:tc>
                  <a:txBody>
                    <a:bodyPr/>
                    <a:lstStyle/>
                    <a:p>
                      <a:endParaRPr lang="fr-FR">
                        <a:latin typeface="Arial" panose="020B0604020202020204" pitchFamily="34" charset="0"/>
                        <a:cs typeface="Arial" panose="020B0604020202020204" pitchFamily="34" charset="0"/>
                      </a:endParaRPr>
                    </a:p>
                  </a:txBody>
                  <a:tcPr anchor="ctr">
                    <a:solidFill>
                      <a:srgbClr val="66C996"/>
                    </a:solidFill>
                  </a:tcPr>
                </a:tc>
                <a:tc>
                  <a:txBody>
                    <a:bodyPr/>
                    <a:lstStyle/>
                    <a:p>
                      <a:pPr algn="ctr"/>
                      <a:r>
                        <a:rPr lang="fr-FR">
                          <a:latin typeface="Arial" panose="020B0604020202020204" pitchFamily="34" charset="0"/>
                          <a:cs typeface="Arial" panose="020B0604020202020204" pitchFamily="34" charset="0"/>
                        </a:rPr>
                        <a:t>Recommandations</a:t>
                      </a:r>
                    </a:p>
                  </a:txBody>
                  <a:tcPr anchor="ctr">
                    <a:solidFill>
                      <a:srgbClr val="66C996"/>
                    </a:solidFill>
                  </a:tcPr>
                </a:tc>
                <a:extLst>
                  <a:ext uri="{0D108BD9-81ED-4DB2-BD59-A6C34878D82A}">
                    <a16:rowId xmlns:a16="http://schemas.microsoft.com/office/drawing/2014/main" val="3358677102"/>
                  </a:ext>
                </a:extLst>
              </a:tr>
              <a:tr h="370840">
                <a:tc>
                  <a:txBody>
                    <a:bodyPr/>
                    <a:lstStyle/>
                    <a:p>
                      <a:r>
                        <a:rPr lang="fr-FR" sz="1600">
                          <a:latin typeface="Arial" panose="020B0604020202020204" pitchFamily="34" charset="0"/>
                          <a:cs typeface="Arial" panose="020B0604020202020204" pitchFamily="34" charset="0"/>
                        </a:rPr>
                        <a:t>Classement pays par niveau de risque de l’UE (cf. art. 29)*</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 dans la section 6 et l’annexe 9 du référentiel</a:t>
                      </a:r>
                    </a:p>
                  </a:txBody>
                  <a:tcPr marL="90000" anchor="ctr"/>
                </a:tc>
                <a:extLst>
                  <a:ext uri="{0D108BD9-81ED-4DB2-BD59-A6C34878D82A}">
                    <a16:rowId xmlns:a16="http://schemas.microsoft.com/office/drawing/2014/main" val="658452405"/>
                  </a:ext>
                </a:extLst>
              </a:tr>
              <a:tr h="370840">
                <a:tc>
                  <a:txBody>
                    <a:bodyPr/>
                    <a:lstStyle/>
                    <a:p>
                      <a:r>
                        <a:rPr lang="fr-FR" sz="1600">
                          <a:latin typeface="Arial" panose="020B0604020202020204" pitchFamily="34" charset="0"/>
                          <a:cs typeface="Arial" panose="020B0604020202020204" pitchFamily="34" charset="0"/>
                        </a:rPr>
                        <a:t>Présence de forêt (et statut de cette forêt)</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A intégrer dans la section 6 et l’annexe 9 du référentiel</a:t>
                      </a:r>
                    </a:p>
                  </a:txBody>
                  <a:tcPr marL="90000" anchor="ctr"/>
                </a:tc>
                <a:extLst>
                  <a:ext uri="{0D108BD9-81ED-4DB2-BD59-A6C34878D82A}">
                    <a16:rowId xmlns:a16="http://schemas.microsoft.com/office/drawing/2014/main" val="2421426640"/>
                  </a:ext>
                </a:extLst>
              </a:tr>
              <a:tr h="370840">
                <a:tc>
                  <a:txBody>
                    <a:bodyPr/>
                    <a:lstStyle/>
                    <a:p>
                      <a:r>
                        <a:rPr lang="fr-FR" sz="1600">
                          <a:latin typeface="Arial" panose="020B0604020202020204" pitchFamily="34" charset="0"/>
                          <a:cs typeface="Arial" panose="020B0604020202020204" pitchFamily="34" charset="0"/>
                        </a:rPr>
                        <a:t>Présence de populations autochtones et mécanismes de consultation/coopération le cas échéant, état des relations, plaintes éventuelles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 dans la section 6 et l’annexe 9 du référentiel en faisant référence aux résultats du </a:t>
                      </a:r>
                      <a:r>
                        <a:rPr lang="fr-FR" sz="1600" b="1">
                          <a:latin typeface="Arial" panose="020B0604020202020204" pitchFamily="34" charset="0"/>
                          <a:cs typeface="Arial" panose="020B0604020202020204" pitchFamily="34" charset="0"/>
                        </a:rPr>
                        <a:t>suivi/gestion des plaintes</a:t>
                      </a:r>
                    </a:p>
                  </a:txBody>
                  <a:tcPr marL="90000" anchor="ctr"/>
                </a:tc>
                <a:extLst>
                  <a:ext uri="{0D108BD9-81ED-4DB2-BD59-A6C34878D82A}">
                    <a16:rowId xmlns:a16="http://schemas.microsoft.com/office/drawing/2014/main" val="28220727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cs typeface="Arial" panose="020B0604020202020204" pitchFamily="34" charset="0"/>
                        </a:rPr>
                        <a:t>Ampleur de la </a:t>
                      </a:r>
                      <a:r>
                        <a:rPr lang="fr-FR" sz="1600" kern="1200" err="1">
                          <a:solidFill>
                            <a:schemeClr val="dk1"/>
                          </a:solidFill>
                          <a:effectLst/>
                          <a:latin typeface="Arial" panose="020B0604020202020204" pitchFamily="34" charset="0"/>
                          <a:cs typeface="Arial" panose="020B0604020202020204" pitchFamily="34" charset="0"/>
                        </a:rPr>
                        <a:t>déforestation</a:t>
                      </a:r>
                      <a:r>
                        <a:rPr lang="fr-FR" sz="1600" kern="1200">
                          <a:solidFill>
                            <a:schemeClr val="dk1"/>
                          </a:solidFill>
                          <a:effectLst/>
                          <a:latin typeface="Arial" panose="020B0604020202020204" pitchFamily="34" charset="0"/>
                          <a:cs typeface="Arial" panose="020B0604020202020204" pitchFamily="34" charset="0"/>
                        </a:rPr>
                        <a:t> ou de la </a:t>
                      </a:r>
                      <a:r>
                        <a:rPr lang="fr-FR" sz="1600" kern="1200" err="1">
                          <a:solidFill>
                            <a:schemeClr val="dk1"/>
                          </a:solidFill>
                          <a:effectLst/>
                          <a:latin typeface="Arial" panose="020B0604020202020204" pitchFamily="34" charset="0"/>
                          <a:cs typeface="Arial" panose="020B0604020202020204" pitchFamily="34" charset="0"/>
                        </a:rPr>
                        <a:t>dégradation</a:t>
                      </a:r>
                      <a:r>
                        <a:rPr lang="fr-FR" sz="1600" kern="1200">
                          <a:solidFill>
                            <a:schemeClr val="dk1"/>
                          </a:solidFill>
                          <a:effectLst/>
                          <a:latin typeface="Arial" panose="020B0604020202020204" pitchFamily="34" charset="0"/>
                          <a:cs typeface="Arial" panose="020B0604020202020204" pitchFamily="34" charset="0"/>
                        </a:rPr>
                        <a:t> des </a:t>
                      </a:r>
                      <a:r>
                        <a:rPr lang="fr-FR" sz="1600" kern="1200" err="1">
                          <a:solidFill>
                            <a:schemeClr val="dk1"/>
                          </a:solidFill>
                          <a:effectLst/>
                          <a:latin typeface="Arial" panose="020B0604020202020204" pitchFamily="34" charset="0"/>
                          <a:cs typeface="Arial" panose="020B0604020202020204" pitchFamily="34" charset="0"/>
                        </a:rPr>
                        <a:t>forêts</a:t>
                      </a:r>
                      <a:r>
                        <a:rPr lang="fr-FR" sz="1600" kern="1200">
                          <a:solidFill>
                            <a:schemeClr val="dk1"/>
                          </a:solidFill>
                          <a:effectLst/>
                          <a:latin typeface="Arial" panose="020B0604020202020204" pitchFamily="34" charset="0"/>
                          <a:cs typeface="Arial" panose="020B0604020202020204" pitchFamily="34" charset="0"/>
                        </a:rPr>
                        <a:t> </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 dans la section 6 et l’annexe 9 du référentiel</a:t>
                      </a:r>
                    </a:p>
                  </a:txBody>
                  <a:tcPr marL="90000" anchor="ctr"/>
                </a:tc>
                <a:extLst>
                  <a:ext uri="{0D108BD9-81ED-4DB2-BD59-A6C34878D82A}">
                    <a16:rowId xmlns:a16="http://schemas.microsoft.com/office/drawing/2014/main" val="3638854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cs typeface="Arial" panose="020B0604020202020204" pitchFamily="34" charset="0"/>
                        </a:rPr>
                        <a:t>Source, fiabilité et validité des informations collectées (en étape 1)</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Abordé dans §6.5 du référentiel</a:t>
                      </a:r>
                    </a:p>
                    <a:p>
                      <a:r>
                        <a:rPr lang="fr-FR" sz="1600">
                          <a:latin typeface="Arial" panose="020B0604020202020204" pitchFamily="34" charset="0"/>
                          <a:cs typeface="Arial" panose="020B0604020202020204" pitchFamily="34" charset="0"/>
                        </a:rPr>
                        <a:t>A compléter avec prise en compte des résultats du suivi/gestion des plaintes (annexe 12 du référentiel)</a:t>
                      </a:r>
                    </a:p>
                  </a:txBody>
                  <a:tcPr marL="90000" anchor="ctr"/>
                </a:tc>
                <a:extLst>
                  <a:ext uri="{0D108BD9-81ED-4DB2-BD59-A6C34878D82A}">
                    <a16:rowId xmlns:a16="http://schemas.microsoft.com/office/drawing/2014/main" val="4206616183"/>
                  </a:ext>
                </a:extLst>
              </a:tr>
              <a:tr h="370840">
                <a:tc>
                  <a:txBody>
                    <a:bodyPr/>
                    <a:lstStyle/>
                    <a:p>
                      <a:r>
                        <a:rPr lang="fr-FR" sz="1600">
                          <a:latin typeface="Arial" panose="020B0604020202020204" pitchFamily="34" charset="0"/>
                          <a:cs typeface="Arial" panose="020B0604020202020204" pitchFamily="34" charset="0"/>
                        </a:rPr>
                        <a:t>Niveau de corruption, falsification de documents, violations de droits humains, conflits armés, sanctions ONU…</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§6.2 et 6.5 du référentiel et dans annexe 9</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latin typeface="Arial" panose="020B0604020202020204" pitchFamily="34" charset="0"/>
                          <a:cs typeface="Arial" panose="020B0604020202020204" pitchFamily="34" charset="0"/>
                        </a:rPr>
                        <a:t>A compléter avec prise en compte des résultats du suivi/gestion des plaintes</a:t>
                      </a:r>
                    </a:p>
                  </a:txBody>
                  <a:tcPr marL="90000" anchor="ctr"/>
                </a:tc>
                <a:extLst>
                  <a:ext uri="{0D108BD9-81ED-4DB2-BD59-A6C34878D82A}">
                    <a16:rowId xmlns:a16="http://schemas.microsoft.com/office/drawing/2014/main" val="3976525264"/>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6594" y="539457"/>
            <a:ext cx="288000" cy="288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9917" y="559477"/>
            <a:ext cx="288000" cy="288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7231316" y="539457"/>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que 2" descr="Fermer avec un remplissage uni">
            <a:extLst>
              <a:ext uri="{FF2B5EF4-FFF2-40B4-BE49-F238E27FC236}">
                <a16:creationId xmlns:a16="http://schemas.microsoft.com/office/drawing/2014/main" id="{F21CB28F-E805-5CCF-E9F3-7329230621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4746" y="1137582"/>
            <a:ext cx="360000" cy="360000"/>
          </a:xfrm>
          <a:prstGeom prst="rect">
            <a:avLst/>
          </a:prstGeom>
        </p:spPr>
      </p:pic>
      <p:pic>
        <p:nvPicPr>
          <p:cNvPr id="11" name="Graphique 2" descr="Fermer avec un remplissage uni">
            <a:extLst>
              <a:ext uri="{FF2B5EF4-FFF2-40B4-BE49-F238E27FC236}">
                <a16:creationId xmlns:a16="http://schemas.microsoft.com/office/drawing/2014/main" id="{186DEF95-DB33-212A-60C3-67888A4E9C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8809" y="2419305"/>
            <a:ext cx="360000" cy="360000"/>
          </a:xfrm>
          <a:prstGeom prst="rect">
            <a:avLst/>
          </a:prstGeom>
        </p:spPr>
      </p:pic>
      <p:pic>
        <p:nvPicPr>
          <p:cNvPr id="22" name="Graphique 2" descr="Fermer avec un remplissage uni">
            <a:extLst>
              <a:ext uri="{FF2B5EF4-FFF2-40B4-BE49-F238E27FC236}">
                <a16:creationId xmlns:a16="http://schemas.microsoft.com/office/drawing/2014/main" id="{3F646FCB-B696-4E6F-29A9-ADA6C97E07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8808" y="3152859"/>
            <a:ext cx="360000" cy="360000"/>
          </a:xfrm>
          <a:prstGeom prst="rect">
            <a:avLst/>
          </a:prstGeom>
        </p:spPr>
      </p:pic>
      <p:pic>
        <p:nvPicPr>
          <p:cNvPr id="16" name="Graphique 4" descr="Fermer avec un remplissage uni">
            <a:extLst>
              <a:ext uri="{FF2B5EF4-FFF2-40B4-BE49-F238E27FC236}">
                <a16:creationId xmlns:a16="http://schemas.microsoft.com/office/drawing/2014/main" id="{7F826D60-91C5-3DC7-7102-1A415641AD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4254" y="3940175"/>
            <a:ext cx="360000" cy="360000"/>
          </a:xfrm>
          <a:prstGeom prst="rect">
            <a:avLst/>
          </a:prstGeom>
        </p:spPr>
      </p:pic>
      <p:pic>
        <p:nvPicPr>
          <p:cNvPr id="18" name="Graphique 4" descr="Fermer avec un remplissage uni">
            <a:extLst>
              <a:ext uri="{FF2B5EF4-FFF2-40B4-BE49-F238E27FC236}">
                <a16:creationId xmlns:a16="http://schemas.microsoft.com/office/drawing/2014/main" id="{28980C61-9042-195B-7422-38D46D49F6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5594" y="5007436"/>
            <a:ext cx="360000" cy="360000"/>
          </a:xfrm>
          <a:prstGeom prst="rect">
            <a:avLst/>
          </a:prstGeom>
        </p:spPr>
      </p:pic>
      <p:pic>
        <p:nvPicPr>
          <p:cNvPr id="20" name="Graphique 4" descr="Fermer avec un remplissage uni">
            <a:extLst>
              <a:ext uri="{FF2B5EF4-FFF2-40B4-BE49-F238E27FC236}">
                <a16:creationId xmlns:a16="http://schemas.microsoft.com/office/drawing/2014/main" id="{2D68687C-0841-FD62-33DD-0C9BDDA500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5974" y="1739458"/>
            <a:ext cx="360000" cy="360000"/>
          </a:xfrm>
          <a:prstGeom prst="rect">
            <a:avLst/>
          </a:prstGeom>
        </p:spPr>
      </p:pic>
      <p:grpSp>
        <p:nvGrpSpPr>
          <p:cNvPr id="2" name="Groupe 1">
            <a:extLst>
              <a:ext uri="{FF2B5EF4-FFF2-40B4-BE49-F238E27FC236}">
                <a16:creationId xmlns:a16="http://schemas.microsoft.com/office/drawing/2014/main" id="{24CD40E7-6656-3925-E138-75778217BFE2}"/>
              </a:ext>
            </a:extLst>
          </p:cNvPr>
          <p:cNvGrpSpPr>
            <a:grpSpLocks noChangeAspect="1"/>
          </p:cNvGrpSpPr>
          <p:nvPr/>
        </p:nvGrpSpPr>
        <p:grpSpPr>
          <a:xfrm>
            <a:off x="120027" y="-1073"/>
            <a:ext cx="954396" cy="954396"/>
            <a:chOff x="2092186" y="2972534"/>
            <a:chExt cx="1123950" cy="1123950"/>
          </a:xfrm>
        </p:grpSpPr>
        <p:sp>
          <p:nvSpPr>
            <p:cNvPr id="3" name="Ellipse 2">
              <a:extLst>
                <a:ext uri="{FF2B5EF4-FFF2-40B4-BE49-F238E27FC236}">
                  <a16:creationId xmlns:a16="http://schemas.microsoft.com/office/drawing/2014/main" id="{84A0FEC8-2F13-E457-E121-D9F8B459403E}"/>
                </a:ext>
              </a:extLst>
            </p:cNvPr>
            <p:cNvSpPr/>
            <p:nvPr/>
          </p:nvSpPr>
          <p:spPr>
            <a:xfrm>
              <a:off x="2225996" y="3115886"/>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원형: 비어 있음 250">
              <a:extLst>
                <a:ext uri="{FF2B5EF4-FFF2-40B4-BE49-F238E27FC236}">
                  <a16:creationId xmlns:a16="http://schemas.microsoft.com/office/drawing/2014/main" id="{5A17A99E-84C5-E437-6751-939DA273E41A}"/>
                </a:ext>
              </a:extLst>
            </p:cNvPr>
            <p:cNvSpPr/>
            <p:nvPr/>
          </p:nvSpPr>
          <p:spPr>
            <a:xfrm>
              <a:off x="2092186" y="2972534"/>
              <a:ext cx="1123950" cy="1123950"/>
            </a:xfrm>
            <a:prstGeom prst="donut">
              <a:avLst>
                <a:gd name="adj" fmla="val 15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Graphique 11" descr="Recherche avec un remplissage uni">
              <a:extLst>
                <a:ext uri="{FF2B5EF4-FFF2-40B4-BE49-F238E27FC236}">
                  <a16:creationId xmlns:a16="http://schemas.microsoft.com/office/drawing/2014/main" id="{04CEED38-2F03-98B7-9336-E6C102CFB6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29848" y="3302122"/>
              <a:ext cx="462658" cy="462658"/>
            </a:xfrm>
            <a:prstGeom prst="rect">
              <a:avLst/>
            </a:prstGeom>
          </p:spPr>
        </p:pic>
      </p:grpSp>
    </p:spTree>
    <p:extLst>
      <p:ext uri="{BB962C8B-B14F-4D97-AF65-F5344CB8AC3E}">
        <p14:creationId xmlns:p14="http://schemas.microsoft.com/office/powerpoint/2010/main" val="2044489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0F04-EB3C-C377-FA34-1A29DA0BBA50}"/>
              </a:ext>
            </a:extLst>
          </p:cNvPr>
          <p:cNvSpPr>
            <a:spLocks noGrp="1"/>
          </p:cNvSpPr>
          <p:nvPr>
            <p:ph type="title"/>
          </p:nvPr>
        </p:nvSpPr>
        <p:spPr>
          <a:xfrm>
            <a:off x="1362990" y="660374"/>
            <a:ext cx="10110216" cy="633984"/>
          </a:xfrm>
        </p:spPr>
        <p:txBody>
          <a:bodyPr>
            <a:normAutofit fontScale="90000"/>
          </a:bodyPr>
          <a:lstStyle/>
          <a:p>
            <a:r>
              <a:rPr lang="fr-FR"/>
              <a:t>Focus sur le suivi-gestion des plaintes</a:t>
            </a:r>
          </a:p>
        </p:txBody>
      </p:sp>
      <p:sp>
        <p:nvSpPr>
          <p:cNvPr id="9" name="ZoneTexte 8">
            <a:extLst>
              <a:ext uri="{FF2B5EF4-FFF2-40B4-BE49-F238E27FC236}">
                <a16:creationId xmlns:a16="http://schemas.microsoft.com/office/drawing/2014/main" id="{34C156EB-3058-5210-676A-DA4C5A12B9BC}"/>
              </a:ext>
            </a:extLst>
          </p:cNvPr>
          <p:cNvSpPr txBox="1"/>
          <p:nvPr/>
        </p:nvSpPr>
        <p:spPr>
          <a:xfrm>
            <a:off x="861391" y="1295400"/>
            <a:ext cx="10860293" cy="4909036"/>
          </a:xfrm>
          <a:prstGeom prst="rect">
            <a:avLst/>
          </a:prstGeom>
          <a:noFill/>
        </p:spPr>
        <p:txBody>
          <a:bodyPr wrap="square" rtlCol="0">
            <a:spAutoFit/>
          </a:bodyPr>
          <a:lstStyle/>
          <a:p>
            <a:pPr marL="285750" indent="-285750">
              <a:lnSpc>
                <a:spcPct val="150000"/>
              </a:lnSpc>
              <a:buFontTx/>
              <a:buChar char="-"/>
            </a:pPr>
            <a:r>
              <a:rPr lang="fr-FR"/>
              <a:t>Intérêts: </a:t>
            </a:r>
            <a:r>
              <a:rPr lang="fr-FR" b="1"/>
              <a:t>gérer le risque </a:t>
            </a:r>
            <a:r>
              <a:rPr lang="fr-FR"/>
              <a:t>(notamment réputationnel), établir un </a:t>
            </a:r>
            <a:r>
              <a:rPr lang="fr-FR" b="1"/>
              <a:t>lien plus direct et plus continu avec les réalités du terrain</a:t>
            </a:r>
            <a:r>
              <a:rPr lang="fr-FR"/>
              <a:t>, engager une </a:t>
            </a:r>
            <a:r>
              <a:rPr lang="fr-FR" b="1"/>
              <a:t>collaboration plus constructive </a:t>
            </a:r>
            <a:r>
              <a:rPr lang="fr-FR"/>
              <a:t>avec la société civile</a:t>
            </a:r>
          </a:p>
          <a:p>
            <a:pPr marL="285750" indent="-285750">
              <a:lnSpc>
                <a:spcPct val="150000"/>
              </a:lnSpc>
              <a:spcBef>
                <a:spcPts val="600"/>
              </a:spcBef>
              <a:buFontTx/>
              <a:buChar char="-"/>
            </a:pPr>
            <a:r>
              <a:rPr lang="fr-FR"/>
              <a:t>2 modes de suivi: </a:t>
            </a:r>
            <a:r>
              <a:rPr lang="fr-FR" b="1"/>
              <a:t>passif</a:t>
            </a:r>
            <a:r>
              <a:rPr lang="fr-FR"/>
              <a:t> (réception de plaintes)/ </a:t>
            </a:r>
            <a:r>
              <a:rPr lang="fr-FR" b="1"/>
              <a:t>actif</a:t>
            </a:r>
            <a:r>
              <a:rPr lang="fr-FR"/>
              <a:t> (veille média, consultation parties prenantes)</a:t>
            </a:r>
          </a:p>
          <a:p>
            <a:pPr marL="285750" indent="-285750">
              <a:lnSpc>
                <a:spcPct val="150000"/>
              </a:lnSpc>
              <a:spcBef>
                <a:spcPts val="600"/>
              </a:spcBef>
              <a:buFontTx/>
              <a:buChar char="-"/>
            </a:pPr>
            <a:r>
              <a:rPr lang="fr-FR"/>
              <a:t>Besoin de l’</a:t>
            </a:r>
            <a:r>
              <a:rPr lang="fr-FR" b="1"/>
              <a:t>intégrer dans le fonctionnement </a:t>
            </a:r>
            <a:r>
              <a:rPr lang="fr-FR"/>
              <a:t>et la </a:t>
            </a:r>
            <a:r>
              <a:rPr lang="fr-FR" b="1"/>
              <a:t>gouvernance de l’entreprise </a:t>
            </a:r>
            <a:r>
              <a:rPr lang="fr-FR"/>
              <a:t>(organisation/allocation de ressources, révision des objectifs/engagements)</a:t>
            </a:r>
          </a:p>
          <a:p>
            <a:pPr marL="285750" indent="-285750">
              <a:lnSpc>
                <a:spcPct val="150000"/>
              </a:lnSpc>
              <a:spcBef>
                <a:spcPts val="600"/>
              </a:spcBef>
              <a:buFontTx/>
              <a:buChar char="-"/>
            </a:pPr>
            <a:r>
              <a:rPr lang="fr-FR" b="1"/>
              <a:t>Internalisé ou sous-traité </a:t>
            </a:r>
            <a:r>
              <a:rPr lang="fr-FR"/>
              <a:t>par chaque entreprise et/ou de </a:t>
            </a:r>
            <a:r>
              <a:rPr lang="fr-FR" b="1"/>
              <a:t>manière collective </a:t>
            </a:r>
            <a:r>
              <a:rPr lang="fr-FR"/>
              <a:t>(via LCB ou une coalition)</a:t>
            </a:r>
          </a:p>
          <a:p>
            <a:pPr marL="285750" indent="-285750">
              <a:lnSpc>
                <a:spcPct val="150000"/>
              </a:lnSpc>
              <a:spcBef>
                <a:spcPts val="600"/>
              </a:spcBef>
              <a:buFontTx/>
              <a:buChar char="-"/>
            </a:pPr>
            <a:r>
              <a:rPr lang="fr-FR" b="1"/>
              <a:t>Lien concret entre les résultats </a:t>
            </a:r>
            <a:r>
              <a:rPr lang="fr-FR"/>
              <a:t>de ce suivi-gestion et analyse/atténuation du risque et donc </a:t>
            </a:r>
            <a:r>
              <a:rPr lang="fr-FR" b="1"/>
              <a:t>règles d’achat</a:t>
            </a:r>
          </a:p>
          <a:p>
            <a:pPr marL="285750" indent="-285750">
              <a:lnSpc>
                <a:spcPct val="150000"/>
              </a:lnSpc>
              <a:spcBef>
                <a:spcPts val="600"/>
              </a:spcBef>
              <a:buFontTx/>
              <a:buChar char="-"/>
            </a:pPr>
            <a:r>
              <a:rPr lang="fr-FR"/>
              <a:t>Communication la plus </a:t>
            </a:r>
            <a:r>
              <a:rPr lang="fr-FR" b="1"/>
              <a:t>transparente</a:t>
            </a:r>
            <a:r>
              <a:rPr lang="fr-FR"/>
              <a:t> possible sur ce suivi et traitement des plaintes</a:t>
            </a:r>
          </a:p>
          <a:p>
            <a:pPr marL="285750" indent="-285750">
              <a:buFontTx/>
              <a:buChar char="-"/>
            </a:pPr>
            <a:endParaRPr lang="fr-FR"/>
          </a:p>
        </p:txBody>
      </p:sp>
    </p:spTree>
    <p:extLst>
      <p:ext uri="{BB962C8B-B14F-4D97-AF65-F5344CB8AC3E}">
        <p14:creationId xmlns:p14="http://schemas.microsoft.com/office/powerpoint/2010/main" val="4030062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0F04-EB3C-C377-FA34-1A29DA0BBA50}"/>
              </a:ext>
            </a:extLst>
          </p:cNvPr>
          <p:cNvSpPr>
            <a:spLocks noGrp="1"/>
          </p:cNvSpPr>
          <p:nvPr>
            <p:ph type="title"/>
          </p:nvPr>
        </p:nvSpPr>
        <p:spPr>
          <a:xfrm>
            <a:off x="1362990" y="554358"/>
            <a:ext cx="10110216" cy="633984"/>
          </a:xfrm>
        </p:spPr>
        <p:txBody>
          <a:bodyPr>
            <a:normAutofit fontScale="90000"/>
          </a:bodyPr>
          <a:lstStyle/>
          <a:p>
            <a:r>
              <a:rPr lang="fr-FR"/>
              <a:t>Un exemple de communication sur le suivi-gestion des plaintes</a:t>
            </a:r>
          </a:p>
        </p:txBody>
      </p:sp>
      <p:pic>
        <p:nvPicPr>
          <p:cNvPr id="3" name="Image 2">
            <a:extLst>
              <a:ext uri="{FF2B5EF4-FFF2-40B4-BE49-F238E27FC236}">
                <a16:creationId xmlns:a16="http://schemas.microsoft.com/office/drawing/2014/main" id="{22E33D04-3D9D-9EA0-618D-03BAF04A03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3326" y="1556414"/>
            <a:ext cx="4132642" cy="1690369"/>
          </a:xfrm>
          <a:prstGeom prst="rect">
            <a:avLst/>
          </a:prstGeom>
        </p:spPr>
      </p:pic>
      <p:pic>
        <p:nvPicPr>
          <p:cNvPr id="4" name="Image 3">
            <a:extLst>
              <a:ext uri="{FF2B5EF4-FFF2-40B4-BE49-F238E27FC236}">
                <a16:creationId xmlns:a16="http://schemas.microsoft.com/office/drawing/2014/main" id="{B3CAE858-AAA6-17F1-9C3C-30E65DA473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325" y="3387526"/>
            <a:ext cx="4132642" cy="2564089"/>
          </a:xfrm>
          <a:prstGeom prst="rect">
            <a:avLst/>
          </a:prstGeom>
        </p:spPr>
      </p:pic>
      <p:pic>
        <p:nvPicPr>
          <p:cNvPr id="5" name="Image 4">
            <a:extLst>
              <a:ext uri="{FF2B5EF4-FFF2-40B4-BE49-F238E27FC236}">
                <a16:creationId xmlns:a16="http://schemas.microsoft.com/office/drawing/2014/main" id="{A689E3DC-D0FC-C9DC-D3D7-7DB14EBC9594}"/>
              </a:ext>
            </a:extLst>
          </p:cNvPr>
          <p:cNvPicPr>
            <a:picLocks noChangeAspect="1"/>
          </p:cNvPicPr>
          <p:nvPr/>
        </p:nvPicPr>
        <p:blipFill rotWithShape="1">
          <a:blip r:embed="rId4"/>
          <a:srcRect l="5814" t="25732" r="4993" b="5635"/>
          <a:stretch/>
        </p:blipFill>
        <p:spPr>
          <a:xfrm>
            <a:off x="6096000" y="1188342"/>
            <a:ext cx="4483078" cy="2156060"/>
          </a:xfrm>
          <a:prstGeom prst="rect">
            <a:avLst/>
          </a:prstGeom>
        </p:spPr>
      </p:pic>
      <p:pic>
        <p:nvPicPr>
          <p:cNvPr id="6" name="Image 5">
            <a:extLst>
              <a:ext uri="{FF2B5EF4-FFF2-40B4-BE49-F238E27FC236}">
                <a16:creationId xmlns:a16="http://schemas.microsoft.com/office/drawing/2014/main" id="{6BE0754D-E882-124B-80D0-DDE2DE9DB2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52632" y="4161184"/>
            <a:ext cx="3723801" cy="1875982"/>
          </a:xfrm>
          <a:prstGeom prst="rect">
            <a:avLst/>
          </a:prstGeom>
        </p:spPr>
      </p:pic>
      <p:pic>
        <p:nvPicPr>
          <p:cNvPr id="7" name="Image 6">
            <a:extLst>
              <a:ext uri="{FF2B5EF4-FFF2-40B4-BE49-F238E27FC236}">
                <a16:creationId xmlns:a16="http://schemas.microsoft.com/office/drawing/2014/main" id="{96D46E8C-E401-1F16-5BD8-0173DB97E1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17004" y="4161184"/>
            <a:ext cx="3330263" cy="1828625"/>
          </a:xfrm>
          <a:prstGeom prst="rect">
            <a:avLst/>
          </a:prstGeom>
        </p:spPr>
      </p:pic>
      <p:pic>
        <p:nvPicPr>
          <p:cNvPr id="8" name="Image 7">
            <a:extLst>
              <a:ext uri="{FF2B5EF4-FFF2-40B4-BE49-F238E27FC236}">
                <a16:creationId xmlns:a16="http://schemas.microsoft.com/office/drawing/2014/main" id="{DE47F7E4-289E-E182-54EA-968D02425B2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58672" y="2640479"/>
            <a:ext cx="4483078" cy="1423928"/>
          </a:xfrm>
          <a:prstGeom prst="rect">
            <a:avLst/>
          </a:prstGeom>
        </p:spPr>
      </p:pic>
    </p:spTree>
    <p:extLst>
      <p:ext uri="{BB962C8B-B14F-4D97-AF65-F5344CB8AC3E}">
        <p14:creationId xmlns:p14="http://schemas.microsoft.com/office/powerpoint/2010/main" val="1410077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7B9F69D-F2FB-5B4C-F080-7C3DB5B87160}"/>
              </a:ext>
            </a:extLst>
          </p:cNvPr>
          <p:cNvGraphicFramePr>
            <a:graphicFrameLocks noGrp="1"/>
          </p:cNvGraphicFramePr>
          <p:nvPr/>
        </p:nvGraphicFramePr>
        <p:xfrm>
          <a:off x="122549" y="434994"/>
          <a:ext cx="11934334" cy="5320181"/>
        </p:xfrm>
        <a:graphic>
          <a:graphicData uri="http://schemas.openxmlformats.org/drawingml/2006/table">
            <a:tbl>
              <a:tblPr firstRow="1" bandRow="1">
                <a:tableStyleId>{00A15C55-8517-42AA-B614-E9B94910E393}</a:tableStyleId>
              </a:tblPr>
              <a:tblGrid>
                <a:gridCol w="6964051">
                  <a:extLst>
                    <a:ext uri="{9D8B030D-6E8A-4147-A177-3AD203B41FA5}">
                      <a16:colId xmlns:a16="http://schemas.microsoft.com/office/drawing/2014/main" val="4073985015"/>
                    </a:ext>
                  </a:extLst>
                </a:gridCol>
                <a:gridCol w="847165">
                  <a:extLst>
                    <a:ext uri="{9D8B030D-6E8A-4147-A177-3AD203B41FA5}">
                      <a16:colId xmlns:a16="http://schemas.microsoft.com/office/drawing/2014/main" val="3335820330"/>
                    </a:ext>
                  </a:extLst>
                </a:gridCol>
                <a:gridCol w="4123118">
                  <a:extLst>
                    <a:ext uri="{9D8B030D-6E8A-4147-A177-3AD203B41FA5}">
                      <a16:colId xmlns:a16="http://schemas.microsoft.com/office/drawing/2014/main" val="1165549010"/>
                    </a:ext>
                  </a:extLst>
                </a:gridCol>
              </a:tblGrid>
              <a:tr h="590701">
                <a:tc>
                  <a:txBody>
                    <a:bodyPr/>
                    <a:lstStyle/>
                    <a:p>
                      <a:r>
                        <a:rPr lang="fr-FR" sz="2000">
                          <a:latin typeface="Arial" panose="020B0604020202020204" pitchFamily="34" charset="0"/>
                          <a:cs typeface="Arial" panose="020B0604020202020204" pitchFamily="34" charset="0"/>
                        </a:rPr>
                        <a:t>             2/ Evaluation du risque </a:t>
                      </a:r>
                      <a:r>
                        <a:rPr lang="fr-FR" sz="1800" b="0">
                          <a:latin typeface="Arial" panose="020B0604020202020204" pitchFamily="34" charset="0"/>
                          <a:cs typeface="Arial" panose="020B0604020202020204" pitchFamily="34" charset="0"/>
                        </a:rPr>
                        <a:t>(cf. art. 10)</a:t>
                      </a:r>
                      <a:endParaRPr lang="fr-FR" sz="2000" b="0">
                        <a:latin typeface="Arial" panose="020B0604020202020204" pitchFamily="34" charset="0"/>
                        <a:cs typeface="Arial" panose="020B0604020202020204" pitchFamily="34" charset="0"/>
                      </a:endParaRPr>
                    </a:p>
                  </a:txBody>
                  <a:tcPr anchor="ctr">
                    <a:solidFill>
                      <a:srgbClr val="66C996"/>
                    </a:solidFill>
                  </a:tcPr>
                </a:tc>
                <a:tc>
                  <a:txBody>
                    <a:bodyPr/>
                    <a:lstStyle/>
                    <a:p>
                      <a:endParaRPr lang="fr-FR">
                        <a:latin typeface="Arial" panose="020B0604020202020204" pitchFamily="34" charset="0"/>
                        <a:cs typeface="Arial" panose="020B0604020202020204" pitchFamily="34" charset="0"/>
                      </a:endParaRPr>
                    </a:p>
                  </a:txBody>
                  <a:tcPr anchor="ctr">
                    <a:solidFill>
                      <a:srgbClr val="66C996"/>
                    </a:solidFill>
                  </a:tcPr>
                </a:tc>
                <a:tc>
                  <a:txBody>
                    <a:bodyPr/>
                    <a:lstStyle/>
                    <a:p>
                      <a:pPr algn="ctr"/>
                      <a:r>
                        <a:rPr lang="fr-FR" err="1">
                          <a:latin typeface="Arial" panose="020B0604020202020204" pitchFamily="34" charset="0"/>
                          <a:cs typeface="Arial" panose="020B0604020202020204" pitchFamily="34" charset="0"/>
                        </a:rPr>
                        <a:t>Recomandations</a:t>
                      </a:r>
                      <a:endParaRPr lang="fr-FR">
                        <a:latin typeface="Arial" panose="020B0604020202020204" pitchFamily="34" charset="0"/>
                        <a:cs typeface="Arial" panose="020B0604020202020204" pitchFamily="34" charset="0"/>
                      </a:endParaRPr>
                    </a:p>
                  </a:txBody>
                  <a:tcPr anchor="ctr">
                    <a:solidFill>
                      <a:srgbClr val="66C996"/>
                    </a:solidFill>
                  </a:tcPr>
                </a:tc>
                <a:extLst>
                  <a:ext uri="{0D108BD9-81ED-4DB2-BD59-A6C34878D82A}">
                    <a16:rowId xmlns:a16="http://schemas.microsoft.com/office/drawing/2014/main" val="3358677102"/>
                  </a:ext>
                </a:extLst>
              </a:tr>
              <a:tr h="370840">
                <a:tc>
                  <a:txBody>
                    <a:bodyPr/>
                    <a:lstStyle/>
                    <a:p>
                      <a:r>
                        <a:rPr lang="fr-FR" sz="1600">
                          <a:latin typeface="Arial" panose="020B0604020202020204" pitchFamily="34" charset="0"/>
                          <a:cs typeface="Arial" panose="020B0604020202020204" pitchFamily="34" charset="0"/>
                        </a:rPr>
                        <a:t>Complexité de la chaîne d’approvisionnement, risque de mélange, blanchiment de produits non conformes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Traités dans les §6.4.2 à 6.4.4 du référentiel</a:t>
                      </a:r>
                    </a:p>
                  </a:txBody>
                  <a:tcPr marL="90000" anchor="ctr"/>
                </a:tc>
                <a:extLst>
                  <a:ext uri="{0D108BD9-81ED-4DB2-BD59-A6C34878D82A}">
                    <a16:rowId xmlns:a16="http://schemas.microsoft.com/office/drawing/2014/main" val="1033340895"/>
                  </a:ext>
                </a:extLst>
              </a:tr>
              <a:tr h="370840">
                <a:tc>
                  <a:txBody>
                    <a:bodyPr/>
                    <a:lstStyle/>
                    <a:p>
                      <a:r>
                        <a:rPr lang="fr-FR" sz="1600">
                          <a:latin typeface="Arial" panose="020B0604020202020204" pitchFamily="34" charset="0"/>
                          <a:cs typeface="Arial" panose="020B0604020202020204" pitchFamily="34" charset="0"/>
                        </a:rPr>
                        <a:t>Conclusions des groupes d’experts CE en charge de la mise en œuvre du RDUE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u="none" strike="noStrike" noProof="0">
                          <a:solidFill>
                            <a:srgbClr val="000000"/>
                          </a:solidFill>
                          <a:latin typeface="Arial" panose="020B0604020202020204" pitchFamily="34" charset="0"/>
                          <a:cs typeface="Arial" panose="020B0604020202020204" pitchFamily="34" charset="0"/>
                        </a:rPr>
                        <a:t>Nouveau - à intégrer</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900551347"/>
                  </a:ext>
                </a:extLst>
              </a:tr>
              <a:tr h="370840">
                <a:tc>
                  <a:txBody>
                    <a:bodyPr/>
                    <a:lstStyle/>
                    <a:p>
                      <a:r>
                        <a:rPr lang="fr-FR" sz="1600">
                          <a:latin typeface="Arial" panose="020B0604020202020204" pitchFamily="34" charset="0"/>
                          <a:cs typeface="Arial" panose="020B0604020202020204" pitchFamily="34" charset="0"/>
                        </a:rPr>
                        <a:t>Toute infraction au RDUE passées et présentes de la part des fournisseurs </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a:t>
                      </a:r>
                    </a:p>
                  </a:txBody>
                  <a:tcPr marL="90000" anchor="ctr"/>
                </a:tc>
                <a:extLst>
                  <a:ext uri="{0D108BD9-81ED-4DB2-BD59-A6C34878D82A}">
                    <a16:rowId xmlns:a16="http://schemas.microsoft.com/office/drawing/2014/main" val="3554101013"/>
                  </a:ext>
                </a:extLst>
              </a:tr>
              <a:tr h="370840">
                <a:tc>
                  <a:txBody>
                    <a:bodyPr/>
                    <a:lstStyle/>
                    <a:p>
                      <a:r>
                        <a:rPr lang="fr-FR" sz="1600" dirty="0">
                          <a:latin typeface="Arial" panose="020B0604020202020204" pitchFamily="34" charset="0"/>
                          <a:cs typeface="Arial" panose="020B0604020202020204" pitchFamily="34" charset="0"/>
                        </a:rPr>
                        <a:t>L’existence d’un régime opérationnel d’autorisation FLEGT d’exportation</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Les autorisations FLEGT sont bien mentionnées dans l'arbre de décision et le §6.1 du référentiel ainsi que dans l’annexe 9. </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Texte à revoir, car autorisations FLEGT plus suffisantes sous RDUE</a:t>
                      </a:r>
                    </a:p>
                  </a:txBody>
                  <a:tcPr marL="90000" anchor="ctr"/>
                </a:tc>
                <a:extLst>
                  <a:ext uri="{0D108BD9-81ED-4DB2-BD59-A6C34878D82A}">
                    <a16:rowId xmlns:a16="http://schemas.microsoft.com/office/drawing/2014/main" val="26272331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cs typeface="Arial" panose="020B0604020202020204" pitchFamily="34" charset="0"/>
                        </a:rPr>
                        <a:t>Toute information sur la conformité des produits et fournisseurs au RDUE y compris liée à leur certification (certificats, rapport d’audits…)</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u="none" strike="noStrike" noProof="0">
                          <a:solidFill>
                            <a:srgbClr val="000000"/>
                          </a:solidFill>
                          <a:latin typeface="Arial" panose="020B0604020202020204" pitchFamily="34" charset="0"/>
                          <a:cs typeface="Arial" panose="020B0604020202020204" pitchFamily="34" charset="0"/>
                        </a:rPr>
                        <a:t>Nouveau - à intégrer</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1806899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panose="020B0604020202020204" pitchFamily="34" charset="0"/>
                          <a:cs typeface="Arial" panose="020B0604020202020204" pitchFamily="34" charset="0"/>
                        </a:rPr>
                        <a:t>Toute restriction d’exploitation et/ou de commerce des produits concernés (ex. CITES, interdiction d’exportation...)</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u="none" strike="noStrike" noProof="0" dirty="0">
                          <a:solidFill>
                            <a:srgbClr val="000000"/>
                          </a:solidFill>
                          <a:latin typeface="Arial" panose="020B0604020202020204" pitchFamily="34" charset="0"/>
                          <a:cs typeface="Arial" panose="020B0604020202020204" pitchFamily="34" charset="0"/>
                        </a:rPr>
                        <a:t>Couvert </a:t>
                      </a:r>
                      <a:r>
                        <a:rPr lang="fr-FR" sz="1600" dirty="0">
                          <a:latin typeface="Arial" panose="020B0604020202020204" pitchFamily="34" charset="0"/>
                          <a:cs typeface="Arial" panose="020B0604020202020204" pitchFamily="34" charset="0"/>
                        </a:rPr>
                        <a:t>dans l'arbre de décision et </a:t>
                      </a:r>
                      <a:r>
                        <a:rPr lang="fr-FR" sz="1600" b="0" u="none" strike="noStrike" noProof="0" dirty="0">
                          <a:solidFill>
                            <a:srgbClr val="000000"/>
                          </a:solidFill>
                          <a:latin typeface="Arial" panose="020B0604020202020204" pitchFamily="34" charset="0"/>
                          <a:cs typeface="Arial" panose="020B0604020202020204" pitchFamily="34" charset="0"/>
                        </a:rPr>
                        <a:t>le §6.1 du référentiel </a:t>
                      </a:r>
                      <a:r>
                        <a:rPr lang="fr-FR" sz="1600" dirty="0">
                          <a:latin typeface="Arial" panose="020B0604020202020204" pitchFamily="34" charset="0"/>
                          <a:cs typeface="Arial" panose="020B0604020202020204" pitchFamily="34" charset="0"/>
                        </a:rPr>
                        <a:t>ainsi que dans l’annexe 9.</a:t>
                      </a:r>
                      <a:r>
                        <a:rPr lang="fr-FR" sz="1600" b="0" u="none" strike="noStrike" noProof="0" dirty="0">
                          <a:solidFill>
                            <a:srgbClr val="000000"/>
                          </a:solidFill>
                          <a:latin typeface="Arial" panose="020B0604020202020204" pitchFamily="34" charset="0"/>
                          <a:cs typeface="Arial" panose="020B0604020202020204" pitchFamily="34" charset="0"/>
                        </a:rPr>
                        <a:t> A compléter avec la prise en compte d’autres statuts (UICN, UE…)</a:t>
                      </a:r>
                      <a:endParaRPr lang="en-US" sz="1600" dirty="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1019206025"/>
                  </a:ext>
                </a:extLst>
              </a:tr>
            </a:tbl>
          </a:graphicData>
        </a:graphic>
      </p:graphicFrame>
      <p:pic>
        <p:nvPicPr>
          <p:cNvPr id="4" name="Graphique 3" descr="Fermer avec un remplissage uni">
            <a:extLst>
              <a:ext uri="{FF2B5EF4-FFF2-40B4-BE49-F238E27FC236}">
                <a16:creationId xmlns:a16="http://schemas.microsoft.com/office/drawing/2014/main" id="{DFF88D0F-5DF2-04E8-5574-003021EDF2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7838" y="3168633"/>
            <a:ext cx="360000" cy="360000"/>
          </a:xfrm>
          <a:prstGeom prst="rect">
            <a:avLst/>
          </a:prstGeom>
        </p:spPr>
      </p:pic>
      <p:pic>
        <p:nvPicPr>
          <p:cNvPr id="5" name="Graphique 2" descr="Fermer avec un remplissage uni">
            <a:extLst>
              <a:ext uri="{FF2B5EF4-FFF2-40B4-BE49-F238E27FC236}">
                <a16:creationId xmlns:a16="http://schemas.microsoft.com/office/drawing/2014/main" id="{ACBF6240-3656-68D5-E04E-ABBDB0946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7838" y="1710096"/>
            <a:ext cx="360000" cy="360000"/>
          </a:xfrm>
          <a:prstGeom prst="rect">
            <a:avLst/>
          </a:prstGeom>
        </p:spPr>
      </p:pic>
      <p:pic>
        <p:nvPicPr>
          <p:cNvPr id="6" name="Graphique 2" descr="Fermer avec un remplissage uni">
            <a:extLst>
              <a:ext uri="{FF2B5EF4-FFF2-40B4-BE49-F238E27FC236}">
                <a16:creationId xmlns:a16="http://schemas.microsoft.com/office/drawing/2014/main" id="{D35B1D91-B430-C0F4-5158-434E1B2D31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54714" y="2209404"/>
            <a:ext cx="360000" cy="360000"/>
          </a:xfrm>
          <a:prstGeom prst="rect">
            <a:avLst/>
          </a:prstGeom>
        </p:spPr>
      </p:pic>
      <p:pic>
        <p:nvPicPr>
          <p:cNvPr id="7" name="Graphique 2" descr="Fermer avec un remplissage uni">
            <a:extLst>
              <a:ext uri="{FF2B5EF4-FFF2-40B4-BE49-F238E27FC236}">
                <a16:creationId xmlns:a16="http://schemas.microsoft.com/office/drawing/2014/main" id="{9D4A9766-0B96-D5FE-BC1B-9FA2AD8873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7838" y="4214999"/>
            <a:ext cx="360000" cy="360000"/>
          </a:xfrm>
          <a:prstGeom prst="rect">
            <a:avLst/>
          </a:prstGeom>
        </p:spPr>
      </p:pic>
      <p:pic>
        <p:nvPicPr>
          <p:cNvPr id="8" name="Graphique 4" descr="Fermer avec un remplissage uni">
            <a:extLst>
              <a:ext uri="{FF2B5EF4-FFF2-40B4-BE49-F238E27FC236}">
                <a16:creationId xmlns:a16="http://schemas.microsoft.com/office/drawing/2014/main" id="{AA47D0A6-F18A-6963-D3A3-C3070B2418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7838" y="5011591"/>
            <a:ext cx="360000" cy="360000"/>
          </a:xfrm>
          <a:prstGeom prst="rect">
            <a:avLst/>
          </a:prstGeom>
        </p:spPr>
      </p:pic>
      <p:pic>
        <p:nvPicPr>
          <p:cNvPr id="9" name="Graphique 8" descr="Coche avec un remplissage uni">
            <a:extLst>
              <a:ext uri="{FF2B5EF4-FFF2-40B4-BE49-F238E27FC236}">
                <a16:creationId xmlns:a16="http://schemas.microsoft.com/office/drawing/2014/main" id="{A8B5D1B1-5FF1-6253-54CF-FB23CA2474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53284" y="1142178"/>
            <a:ext cx="360000" cy="360000"/>
          </a:xfrm>
          <a:prstGeom prst="rect">
            <a:avLst/>
          </a:prstGeom>
        </p:spPr>
      </p:pic>
      <p:pic>
        <p:nvPicPr>
          <p:cNvPr id="10" name="Graphique 9" descr="Coche avec un remplissage uni">
            <a:extLst>
              <a:ext uri="{FF2B5EF4-FFF2-40B4-BE49-F238E27FC236}">
                <a16:creationId xmlns:a16="http://schemas.microsoft.com/office/drawing/2014/main" id="{BFF5FD49-51D0-B082-EEDA-AF2D8B50B1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13646" y="548965"/>
            <a:ext cx="288000" cy="288000"/>
          </a:xfrm>
          <a:prstGeom prst="rect">
            <a:avLst/>
          </a:prstGeom>
        </p:spPr>
      </p:pic>
      <p:pic>
        <p:nvPicPr>
          <p:cNvPr id="11" name="Graphique 10" descr="Fermer avec un remplissage uni">
            <a:extLst>
              <a:ext uri="{FF2B5EF4-FFF2-40B4-BE49-F238E27FC236}">
                <a16:creationId xmlns:a16="http://schemas.microsoft.com/office/drawing/2014/main" id="{D1AEC55F-CE82-0A6E-BCDD-31D68188A8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92699" y="568985"/>
            <a:ext cx="288000" cy="288000"/>
          </a:xfrm>
          <a:prstGeom prst="rect">
            <a:avLst/>
          </a:prstGeom>
        </p:spPr>
      </p:pic>
      <p:cxnSp>
        <p:nvCxnSpPr>
          <p:cNvPr id="12" name="Connecteur droit 11">
            <a:extLst>
              <a:ext uri="{FF2B5EF4-FFF2-40B4-BE49-F238E27FC236}">
                <a16:creationId xmlns:a16="http://schemas.microsoft.com/office/drawing/2014/main" id="{5CE15916-218D-6512-A1AB-688239FDE827}"/>
              </a:ext>
            </a:extLst>
          </p:cNvPr>
          <p:cNvCxnSpPr/>
          <p:nvPr/>
        </p:nvCxnSpPr>
        <p:spPr>
          <a:xfrm flipH="1">
            <a:off x="7364098" y="539538"/>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06068A45-544B-889D-AE87-102F1B39C13A}"/>
              </a:ext>
            </a:extLst>
          </p:cNvPr>
          <p:cNvGrpSpPr>
            <a:grpSpLocks noChangeAspect="1"/>
          </p:cNvGrpSpPr>
          <p:nvPr/>
        </p:nvGrpSpPr>
        <p:grpSpPr>
          <a:xfrm>
            <a:off x="120027" y="-1073"/>
            <a:ext cx="954396" cy="954396"/>
            <a:chOff x="2092186" y="2972534"/>
            <a:chExt cx="1123950" cy="1123950"/>
          </a:xfrm>
        </p:grpSpPr>
        <p:sp>
          <p:nvSpPr>
            <p:cNvPr id="24" name="Ellipse 23">
              <a:extLst>
                <a:ext uri="{FF2B5EF4-FFF2-40B4-BE49-F238E27FC236}">
                  <a16:creationId xmlns:a16="http://schemas.microsoft.com/office/drawing/2014/main" id="{2368339E-A583-B3AF-B955-45873250E2F5}"/>
                </a:ext>
              </a:extLst>
            </p:cNvPr>
            <p:cNvSpPr/>
            <p:nvPr/>
          </p:nvSpPr>
          <p:spPr>
            <a:xfrm>
              <a:off x="2225996" y="3115886"/>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원형: 비어 있음 250">
              <a:extLst>
                <a:ext uri="{FF2B5EF4-FFF2-40B4-BE49-F238E27FC236}">
                  <a16:creationId xmlns:a16="http://schemas.microsoft.com/office/drawing/2014/main" id="{256D29E4-DC7F-20E8-2654-7BA4AEBC15B8}"/>
                </a:ext>
              </a:extLst>
            </p:cNvPr>
            <p:cNvSpPr/>
            <p:nvPr/>
          </p:nvSpPr>
          <p:spPr>
            <a:xfrm>
              <a:off x="2092186" y="2972534"/>
              <a:ext cx="1123950" cy="1123950"/>
            </a:xfrm>
            <a:prstGeom prst="donut">
              <a:avLst>
                <a:gd name="adj" fmla="val 15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Graphique 25" descr="Recherche avec un remplissage uni">
              <a:extLst>
                <a:ext uri="{FF2B5EF4-FFF2-40B4-BE49-F238E27FC236}">
                  <a16:creationId xmlns:a16="http://schemas.microsoft.com/office/drawing/2014/main" id="{67D0B5C2-D629-5190-0C08-AB0FE0F017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29848" y="3302122"/>
              <a:ext cx="462658" cy="462658"/>
            </a:xfrm>
            <a:prstGeom prst="rect">
              <a:avLst/>
            </a:prstGeom>
          </p:spPr>
        </p:pic>
      </p:grpSp>
    </p:spTree>
    <p:extLst>
      <p:ext uri="{BB962C8B-B14F-4D97-AF65-F5344CB8AC3E}">
        <p14:creationId xmlns:p14="http://schemas.microsoft.com/office/powerpoint/2010/main" val="33125513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nvGraphicFramePr>
        <p:xfrm>
          <a:off x="131974" y="624636"/>
          <a:ext cx="11953190" cy="4949341"/>
        </p:xfrm>
        <a:graphic>
          <a:graphicData uri="http://schemas.openxmlformats.org/drawingml/2006/table">
            <a:tbl>
              <a:tblPr firstRow="1" bandRow="1">
                <a:tableStyleId>{5C22544A-7EE6-4342-B048-85BDC9FD1C3A}</a:tableStyleId>
              </a:tblPr>
              <a:tblGrid>
                <a:gridCol w="7629890">
                  <a:extLst>
                    <a:ext uri="{9D8B030D-6E8A-4147-A177-3AD203B41FA5}">
                      <a16:colId xmlns:a16="http://schemas.microsoft.com/office/drawing/2014/main" val="4073985015"/>
                    </a:ext>
                  </a:extLst>
                </a:gridCol>
                <a:gridCol w="1062381">
                  <a:extLst>
                    <a:ext uri="{9D8B030D-6E8A-4147-A177-3AD203B41FA5}">
                      <a16:colId xmlns:a16="http://schemas.microsoft.com/office/drawing/2014/main" val="3335820330"/>
                    </a:ext>
                  </a:extLst>
                </a:gridCol>
                <a:gridCol w="3260919">
                  <a:extLst>
                    <a:ext uri="{9D8B030D-6E8A-4147-A177-3AD203B41FA5}">
                      <a16:colId xmlns:a16="http://schemas.microsoft.com/office/drawing/2014/main" val="1165549010"/>
                    </a:ext>
                  </a:extLst>
                </a:gridCol>
              </a:tblGrid>
              <a:tr h="590701">
                <a:tc>
                  <a:txBody>
                    <a:bodyPr/>
                    <a:lstStyle/>
                    <a:p>
                      <a:r>
                        <a:rPr lang="fr-FR" sz="2000"/>
                        <a:t>             3/ Atténuation du risque </a:t>
                      </a:r>
                      <a:r>
                        <a:rPr lang="fr-FR" sz="1800" b="0"/>
                        <a:t>(cf. art. 11)</a:t>
                      </a:r>
                      <a:endParaRPr lang="fr-FR" sz="2000" b="0"/>
                    </a:p>
                  </a:txBody>
                  <a:tcPr anchor="ctr">
                    <a:solidFill>
                      <a:srgbClr val="2F6767"/>
                    </a:solidFill>
                  </a:tcPr>
                </a:tc>
                <a:tc>
                  <a:txBody>
                    <a:bodyPr/>
                    <a:lstStyle/>
                    <a:p>
                      <a:endParaRPr lang="fr-FR"/>
                    </a:p>
                  </a:txBody>
                  <a:tcPr anchor="ctr">
                    <a:solidFill>
                      <a:srgbClr val="2F6767"/>
                    </a:solidFill>
                  </a:tcPr>
                </a:tc>
                <a:tc>
                  <a:txBody>
                    <a:bodyPr/>
                    <a:lstStyle/>
                    <a:p>
                      <a:pPr algn="ctr"/>
                      <a:r>
                        <a:rPr lang="fr-FR" err="1"/>
                        <a:t>Recomandations</a:t>
                      </a:r>
                      <a:endParaRPr lang="fr-FR"/>
                    </a:p>
                  </a:txBody>
                  <a:tcPr anchor="ctr">
                    <a:solidFill>
                      <a:srgbClr val="2F6767"/>
                    </a:solidFill>
                  </a:tcPr>
                </a:tc>
                <a:extLst>
                  <a:ext uri="{0D108BD9-81ED-4DB2-BD59-A6C34878D82A}">
                    <a16:rowId xmlns:a16="http://schemas.microsoft.com/office/drawing/2014/main" val="33586771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ea typeface="+mn-ea"/>
                          <a:cs typeface="Arial" panose="020B0604020202020204" pitchFamily="34" charset="0"/>
                        </a:rPr>
                        <a:t>Demande d’informations, de </a:t>
                      </a:r>
                      <a:r>
                        <a:rPr lang="fr-FR" sz="1600" kern="1200" err="1">
                          <a:solidFill>
                            <a:schemeClr val="dk1"/>
                          </a:solidFill>
                          <a:effectLst/>
                          <a:latin typeface="Arial" panose="020B0604020202020204" pitchFamily="34" charset="0"/>
                          <a:ea typeface="+mn-ea"/>
                          <a:cs typeface="Arial" panose="020B0604020202020204" pitchFamily="34" charset="0"/>
                        </a:rPr>
                        <a:t>données</a:t>
                      </a:r>
                      <a:r>
                        <a:rPr lang="fr-FR" sz="1600" kern="1200">
                          <a:solidFill>
                            <a:schemeClr val="dk1"/>
                          </a:solidFill>
                          <a:effectLst/>
                          <a:latin typeface="Arial" panose="020B0604020202020204" pitchFamily="34" charset="0"/>
                          <a:ea typeface="+mn-ea"/>
                          <a:cs typeface="Arial" panose="020B0604020202020204" pitchFamily="34" charset="0"/>
                        </a:rPr>
                        <a:t> ou de documents </a:t>
                      </a:r>
                      <a:r>
                        <a:rPr lang="fr-FR" sz="1600" kern="1200" err="1">
                          <a:solidFill>
                            <a:schemeClr val="dk1"/>
                          </a:solidFill>
                          <a:effectLst/>
                          <a:latin typeface="Arial" panose="020B0604020202020204" pitchFamily="34" charset="0"/>
                          <a:ea typeface="+mn-ea"/>
                          <a:cs typeface="Arial" panose="020B0604020202020204" pitchFamily="34" charset="0"/>
                        </a:rPr>
                        <a:t>supplémentaires</a:t>
                      </a:r>
                      <a:r>
                        <a:rPr lang="fr-FR" sz="1600" kern="1200">
                          <a:solidFill>
                            <a:schemeClr val="dk1"/>
                          </a:solidFill>
                          <a:effectLst/>
                          <a:latin typeface="Arial" panose="020B0604020202020204" pitchFamily="34" charset="0"/>
                          <a:ea typeface="+mn-ea"/>
                          <a:cs typeface="Arial" panose="020B0604020202020204" pitchFamily="34" charset="0"/>
                        </a:rPr>
                        <a:t> (aux fournisseurs par le metteur en marché)</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le §6.6.1 du référentiel. A compléter dans l’annexe 9</a:t>
                      </a:r>
                    </a:p>
                  </a:txBody>
                  <a:tcPr marL="90000" anchor="ctr"/>
                </a:tc>
                <a:extLst>
                  <a:ext uri="{0D108BD9-81ED-4DB2-BD59-A6C34878D82A}">
                    <a16:rowId xmlns:a16="http://schemas.microsoft.com/office/drawing/2014/main" val="658452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err="1">
                          <a:solidFill>
                            <a:schemeClr val="dk1"/>
                          </a:solidFill>
                          <a:effectLst/>
                          <a:latin typeface="Arial" panose="020B0604020202020204" pitchFamily="34" charset="0"/>
                          <a:ea typeface="+mn-ea"/>
                          <a:cs typeface="Arial" panose="020B0604020202020204" pitchFamily="34" charset="0"/>
                        </a:rPr>
                        <a:t>Réalisation</a:t>
                      </a:r>
                      <a:r>
                        <a:rPr lang="fr-FR" sz="1600" kern="1200">
                          <a:solidFill>
                            <a:schemeClr val="dk1"/>
                          </a:solidFill>
                          <a:effectLst/>
                          <a:latin typeface="Arial" panose="020B0604020202020204" pitchFamily="34" charset="0"/>
                          <a:ea typeface="+mn-ea"/>
                          <a:cs typeface="Arial" panose="020B0604020202020204" pitchFamily="34" charset="0"/>
                        </a:rPr>
                        <a:t> d’</a:t>
                      </a:r>
                      <a:r>
                        <a:rPr lang="fr-FR" sz="1600" kern="1200" err="1">
                          <a:solidFill>
                            <a:schemeClr val="dk1"/>
                          </a:solidFill>
                          <a:effectLst/>
                          <a:latin typeface="Arial" panose="020B0604020202020204" pitchFamily="34" charset="0"/>
                          <a:ea typeface="+mn-ea"/>
                          <a:cs typeface="Arial" panose="020B0604020202020204" pitchFamily="34" charset="0"/>
                        </a:rPr>
                        <a:t>enquêtes</a:t>
                      </a:r>
                      <a:r>
                        <a:rPr lang="fr-FR" sz="1600" kern="1200">
                          <a:solidFill>
                            <a:schemeClr val="dk1"/>
                          </a:solidFill>
                          <a:effectLst/>
                          <a:latin typeface="Arial" panose="020B0604020202020204" pitchFamily="34" charset="0"/>
                          <a:ea typeface="+mn-ea"/>
                          <a:cs typeface="Arial" panose="020B0604020202020204" pitchFamily="34" charset="0"/>
                        </a:rPr>
                        <a:t> ou d’audits </a:t>
                      </a:r>
                      <a:r>
                        <a:rPr lang="fr-FR" sz="1600" kern="1200" err="1">
                          <a:solidFill>
                            <a:schemeClr val="dk1"/>
                          </a:solidFill>
                          <a:effectLst/>
                          <a:latin typeface="Arial" panose="020B0604020202020204" pitchFamily="34" charset="0"/>
                          <a:ea typeface="+mn-ea"/>
                          <a:cs typeface="Arial" panose="020B0604020202020204" pitchFamily="34" charset="0"/>
                        </a:rPr>
                        <a:t>indépendants</a:t>
                      </a:r>
                      <a:r>
                        <a:rPr lang="fr-FR" sz="1600" kern="1200">
                          <a:solidFill>
                            <a:schemeClr val="dk1"/>
                          </a:solidFill>
                          <a:effectLst/>
                          <a:latin typeface="Arial" panose="020B0604020202020204" pitchFamily="34" charset="0"/>
                          <a:ea typeface="+mn-ea"/>
                          <a:cs typeface="Arial" panose="020B0604020202020204" pitchFamily="34" charset="0"/>
                        </a:rPr>
                        <a:t> </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Couvert dans les §6.6.2 et 6.6.3 du référentiel. </a:t>
                      </a:r>
                      <a:r>
                        <a:rPr lang="fr-FR" sz="1600">
                          <a:latin typeface="Arial" panose="020B0604020202020204" pitchFamily="34" charset="0"/>
                          <a:cs typeface="Arial" panose="020B0604020202020204" pitchFamily="34" charset="0"/>
                        </a:rPr>
                        <a:t>A compléter dans l’annexe 9</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421426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ea typeface="+mn-ea"/>
                          <a:cs typeface="Arial" panose="020B0604020202020204" pitchFamily="34" charset="0"/>
                        </a:rPr>
                        <a:t>Adoption d’autres mesures ayant trait aux exigences en </a:t>
                      </a:r>
                      <a:r>
                        <a:rPr lang="fr-FR" sz="1600" kern="1200" err="1">
                          <a:solidFill>
                            <a:schemeClr val="dk1"/>
                          </a:solidFill>
                          <a:effectLst/>
                          <a:latin typeface="Arial" panose="020B0604020202020204" pitchFamily="34" charset="0"/>
                          <a:ea typeface="+mn-ea"/>
                          <a:cs typeface="Arial" panose="020B0604020202020204" pitchFamily="34" charset="0"/>
                        </a:rPr>
                        <a:t>matière</a:t>
                      </a:r>
                      <a:r>
                        <a:rPr lang="fr-FR" sz="1600" kern="1200">
                          <a:solidFill>
                            <a:schemeClr val="dk1"/>
                          </a:solidFill>
                          <a:effectLst/>
                          <a:latin typeface="Arial" panose="020B0604020202020204" pitchFamily="34" charset="0"/>
                          <a:ea typeface="+mn-ea"/>
                          <a:cs typeface="Arial" panose="020B0604020202020204" pitchFamily="34" charset="0"/>
                        </a:rPr>
                        <a:t> d’informations (certification, renforcement des capacités des fournisseurs, investissements, clauses contractuelles…) </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Paragraphe §6.6 du référentiel à compléter</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8220727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latin typeface="Arial" panose="020B0604020202020204" pitchFamily="34" charset="0"/>
                          <a:cs typeface="Arial" panose="020B0604020202020204" pitchFamily="34" charset="0"/>
                        </a:rPr>
                        <a:t>Respect des bonnes pratiques en matière de gestion du risque, production de rapports, tenue de registres, contrôle interne et gestion de la conformité, désignation d’un responsable conformité au sein de l’entreprise</a:t>
                      </a:r>
                      <a:endParaRPr lang="fr-FR" sz="1600" dirty="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les sections 2 et 3 du référentiel, et évaluation du SDR définie dans la section 7 et l’ annexe 11</a:t>
                      </a:r>
                    </a:p>
                  </a:txBody>
                  <a:tcPr marL="90000" anchor="ctr"/>
                </a:tc>
                <a:extLst>
                  <a:ext uri="{0D108BD9-81ED-4DB2-BD59-A6C34878D82A}">
                    <a16:rowId xmlns:a16="http://schemas.microsoft.com/office/drawing/2014/main" val="3638854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panose="020B0604020202020204" pitchFamily="34" charset="0"/>
                          <a:cs typeface="Arial" panose="020B0604020202020204" pitchFamily="34" charset="0"/>
                        </a:rPr>
                        <a:t>Audit indépendant du système de diligence raisonnée (pour les non PME)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dirty="0">
                          <a:latin typeface="Arial" panose="020B0604020202020204" pitchFamily="34" charset="0"/>
                          <a:cs typeface="Arial" panose="020B0604020202020204" pitchFamily="34" charset="0"/>
                        </a:rPr>
                        <a:t>Mettre à jour toute la section F (plus d’organisme de contrôle de SDR accrédités)</a:t>
                      </a:r>
                    </a:p>
                  </a:txBody>
                  <a:tcPr marL="90000" anchor="ctr"/>
                </a:tc>
                <a:extLst>
                  <a:ext uri="{0D108BD9-81ED-4DB2-BD59-A6C34878D82A}">
                    <a16:rowId xmlns:a16="http://schemas.microsoft.com/office/drawing/2014/main" val="4206616183"/>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3856" y="740220"/>
            <a:ext cx="288000" cy="288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909" y="760240"/>
            <a:ext cx="288000" cy="288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8154308" y="730793"/>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4" descr="Fermer avec un remplissage uni">
            <a:extLst>
              <a:ext uri="{FF2B5EF4-FFF2-40B4-BE49-F238E27FC236}">
                <a16:creationId xmlns:a16="http://schemas.microsoft.com/office/drawing/2014/main" id="{2DB2F181-CE45-2E8F-45DA-51C47F718E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4219" y="1370994"/>
            <a:ext cx="360000" cy="360000"/>
          </a:xfrm>
          <a:prstGeom prst="rect">
            <a:avLst/>
          </a:prstGeom>
        </p:spPr>
      </p:pic>
      <p:pic>
        <p:nvPicPr>
          <p:cNvPr id="15" name="Graphique 4" descr="Fermer avec un remplissage uni">
            <a:extLst>
              <a:ext uri="{FF2B5EF4-FFF2-40B4-BE49-F238E27FC236}">
                <a16:creationId xmlns:a16="http://schemas.microsoft.com/office/drawing/2014/main" id="{92A3E184-C455-9359-DD1F-63EA66B820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10416" y="5035255"/>
            <a:ext cx="360000" cy="360000"/>
          </a:xfrm>
          <a:prstGeom prst="rect">
            <a:avLst/>
          </a:prstGeom>
        </p:spPr>
      </p:pic>
      <p:pic>
        <p:nvPicPr>
          <p:cNvPr id="16" name="Graphique 4" descr="Fermer avec un remplissage uni">
            <a:extLst>
              <a:ext uri="{FF2B5EF4-FFF2-40B4-BE49-F238E27FC236}">
                <a16:creationId xmlns:a16="http://schemas.microsoft.com/office/drawing/2014/main" id="{E5A3DBDD-1E89-E955-2CA5-4B22C61EE5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4320" y="2304395"/>
            <a:ext cx="360000" cy="360000"/>
          </a:xfrm>
          <a:prstGeom prst="rect">
            <a:avLst/>
          </a:prstGeom>
        </p:spPr>
      </p:pic>
      <p:pic>
        <p:nvPicPr>
          <p:cNvPr id="17" name="Graphique 4" descr="Fermer avec un remplissage uni">
            <a:extLst>
              <a:ext uri="{FF2B5EF4-FFF2-40B4-BE49-F238E27FC236}">
                <a16:creationId xmlns:a16="http://schemas.microsoft.com/office/drawing/2014/main" id="{7017B50A-5B49-3245-15B0-CBB5D5FCBF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10416" y="3081862"/>
            <a:ext cx="360000" cy="360000"/>
          </a:xfrm>
          <a:prstGeom prst="rect">
            <a:avLst/>
          </a:prstGeom>
        </p:spPr>
      </p:pic>
      <p:pic>
        <p:nvPicPr>
          <p:cNvPr id="18" name="Graphique 17" descr="Coche avec un remplissage uni">
            <a:extLst>
              <a:ext uri="{FF2B5EF4-FFF2-40B4-BE49-F238E27FC236}">
                <a16:creationId xmlns:a16="http://schemas.microsoft.com/office/drawing/2014/main" id="{F863ABAF-5BBE-740A-4782-FC3E97E8AC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1694" y="4018796"/>
            <a:ext cx="360000" cy="360000"/>
          </a:xfrm>
          <a:prstGeom prst="rect">
            <a:avLst/>
          </a:prstGeom>
        </p:spPr>
      </p:pic>
      <p:grpSp>
        <p:nvGrpSpPr>
          <p:cNvPr id="2" name="Groupe 1">
            <a:extLst>
              <a:ext uri="{FF2B5EF4-FFF2-40B4-BE49-F238E27FC236}">
                <a16:creationId xmlns:a16="http://schemas.microsoft.com/office/drawing/2014/main" id="{35DDF20C-A24F-4BE2-F450-97422F0F0292}"/>
              </a:ext>
            </a:extLst>
          </p:cNvPr>
          <p:cNvGrpSpPr>
            <a:grpSpLocks noChangeAspect="1"/>
          </p:cNvGrpSpPr>
          <p:nvPr/>
        </p:nvGrpSpPr>
        <p:grpSpPr>
          <a:xfrm>
            <a:off x="131974" y="196534"/>
            <a:ext cx="954396" cy="954396"/>
            <a:chOff x="6263371" y="3103999"/>
            <a:chExt cx="1123950" cy="1123950"/>
          </a:xfrm>
        </p:grpSpPr>
        <p:sp>
          <p:nvSpPr>
            <p:cNvPr id="3" name="Ellipse 2">
              <a:extLst>
                <a:ext uri="{FF2B5EF4-FFF2-40B4-BE49-F238E27FC236}">
                  <a16:creationId xmlns:a16="http://schemas.microsoft.com/office/drawing/2014/main" id="{D409D0D6-6F40-E463-71EB-FED811ECA619}"/>
                </a:ext>
              </a:extLst>
            </p:cNvPr>
            <p:cNvSpPr/>
            <p:nvPr/>
          </p:nvSpPr>
          <p:spPr>
            <a:xfrm>
              <a:off x="6400783" y="3234432"/>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원형: 비어 있음 253">
              <a:extLst>
                <a:ext uri="{FF2B5EF4-FFF2-40B4-BE49-F238E27FC236}">
                  <a16:creationId xmlns:a16="http://schemas.microsoft.com/office/drawing/2014/main" id="{6D066172-2CF0-0644-7D41-7381A2D03861}"/>
                </a:ext>
              </a:extLst>
            </p:cNvPr>
            <p:cNvSpPr/>
            <p:nvPr/>
          </p:nvSpPr>
          <p:spPr>
            <a:xfrm>
              <a:off x="6263371" y="3103999"/>
              <a:ext cx="1123950" cy="1123950"/>
            </a:xfrm>
            <a:prstGeom prst="donut">
              <a:avLst>
                <a:gd name="adj" fmla="val 1566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Graphique 10" descr="Sirène avec un remplissage uni">
              <a:extLst>
                <a:ext uri="{FF2B5EF4-FFF2-40B4-BE49-F238E27FC236}">
                  <a16:creationId xmlns:a16="http://schemas.microsoft.com/office/drawing/2014/main" id="{A758E3C7-F9FA-334C-6E18-F9EC520EB6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8435" y="3337503"/>
              <a:ext cx="553821" cy="553821"/>
            </a:xfrm>
            <a:prstGeom prst="rect">
              <a:avLst/>
            </a:prstGeom>
          </p:spPr>
        </p:pic>
      </p:grpSp>
    </p:spTree>
    <p:extLst>
      <p:ext uri="{BB962C8B-B14F-4D97-AF65-F5344CB8AC3E}">
        <p14:creationId xmlns:p14="http://schemas.microsoft.com/office/powerpoint/2010/main" val="3551465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nvGraphicFramePr>
        <p:xfrm>
          <a:off x="182337" y="574835"/>
          <a:ext cx="11827326" cy="4541520"/>
        </p:xfrm>
        <a:graphic>
          <a:graphicData uri="http://schemas.openxmlformats.org/drawingml/2006/table">
            <a:tbl>
              <a:tblPr firstRow="1" bandRow="1">
                <a:tableStyleId>{93296810-A885-4BE3-A3E7-6D5BEEA58F35}</a:tableStyleId>
              </a:tblPr>
              <a:tblGrid>
                <a:gridCol w="7104583">
                  <a:extLst>
                    <a:ext uri="{9D8B030D-6E8A-4147-A177-3AD203B41FA5}">
                      <a16:colId xmlns:a16="http://schemas.microsoft.com/office/drawing/2014/main" val="4073985015"/>
                    </a:ext>
                  </a:extLst>
                </a:gridCol>
                <a:gridCol w="961534">
                  <a:extLst>
                    <a:ext uri="{9D8B030D-6E8A-4147-A177-3AD203B41FA5}">
                      <a16:colId xmlns:a16="http://schemas.microsoft.com/office/drawing/2014/main" val="3335820330"/>
                    </a:ext>
                  </a:extLst>
                </a:gridCol>
                <a:gridCol w="3761209">
                  <a:extLst>
                    <a:ext uri="{9D8B030D-6E8A-4147-A177-3AD203B41FA5}">
                      <a16:colId xmlns:a16="http://schemas.microsoft.com/office/drawing/2014/main" val="1165549010"/>
                    </a:ext>
                  </a:extLst>
                </a:gridCol>
              </a:tblGrid>
              <a:tr h="590701">
                <a:tc>
                  <a:txBody>
                    <a:bodyPr/>
                    <a:lstStyle/>
                    <a:p>
                      <a:r>
                        <a:rPr lang="fr-FR" sz="2000"/>
                        <a:t>            4/ Système de diligence raisonnée et rapportage </a:t>
                      </a:r>
                      <a:r>
                        <a:rPr lang="fr-FR" sz="1800" b="0"/>
                        <a:t>(cf. art. 12)</a:t>
                      </a:r>
                      <a:endParaRPr lang="fr-FR" sz="2000" b="0"/>
                    </a:p>
                  </a:txBody>
                  <a:tcPr anchor="ctr">
                    <a:solidFill>
                      <a:srgbClr val="09577C"/>
                    </a:solidFill>
                  </a:tcPr>
                </a:tc>
                <a:tc>
                  <a:txBody>
                    <a:bodyPr/>
                    <a:lstStyle/>
                    <a:p>
                      <a:endParaRPr lang="fr-FR"/>
                    </a:p>
                  </a:txBody>
                  <a:tcPr anchor="ctr">
                    <a:solidFill>
                      <a:srgbClr val="09577C"/>
                    </a:solidFill>
                  </a:tcPr>
                </a:tc>
                <a:tc>
                  <a:txBody>
                    <a:bodyPr/>
                    <a:lstStyle/>
                    <a:p>
                      <a:pPr algn="ctr"/>
                      <a:r>
                        <a:rPr lang="fr-FR" err="1"/>
                        <a:t>Recomandations</a:t>
                      </a:r>
                      <a:endParaRPr lang="fr-FR"/>
                    </a:p>
                  </a:txBody>
                  <a:tcPr anchor="ctr">
                    <a:solidFill>
                      <a:srgbClr val="09577C"/>
                    </a:solidFill>
                  </a:tcPr>
                </a:tc>
                <a:extLst>
                  <a:ext uri="{0D108BD9-81ED-4DB2-BD59-A6C34878D82A}">
                    <a16:rowId xmlns:a16="http://schemas.microsoft.com/office/drawing/2014/main" val="3358677102"/>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fr-FR" sz="1600">
                          <a:latin typeface="Arial" panose="020B0604020202020204" pitchFamily="34" charset="0"/>
                          <a:cs typeface="Arial" panose="020B0604020202020204" pitchFamily="34" charset="0"/>
                        </a:rPr>
                        <a:t>Elaboration des procédures de collecte d’information, évaluation et atténuation du risque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marL="0" marR="0" lvl="0" indent="0" algn="l">
                        <a:lnSpc>
                          <a:spcPct val="100000"/>
                        </a:lnSpc>
                        <a:spcBef>
                          <a:spcPts val="0"/>
                        </a:spcBef>
                        <a:spcAft>
                          <a:spcPts val="0"/>
                        </a:spcAft>
                      </a:pPr>
                      <a:r>
                        <a:rPr lang="fr-FR" sz="1600">
                          <a:latin typeface="Arial"/>
                          <a:cs typeface="Arial"/>
                        </a:rPr>
                        <a:t>Détailler le §3.1 du référentiel et actualiser l’annexe 3 avec les nouvelles exigences du RDUE (absence de déforestation notamment)</a:t>
                      </a:r>
                      <a:endParaRPr lang="en-US" sz="1600" b="0" i="0" u="none" strike="noStrike" noProof="0">
                        <a:solidFill>
                          <a:srgbClr val="000000"/>
                        </a:solidFill>
                        <a:latin typeface="Arial"/>
                        <a:cs typeface="Arial"/>
                      </a:endParaRPr>
                    </a:p>
                  </a:txBody>
                  <a:tcPr marL="90000" anchor="ctr"/>
                </a:tc>
                <a:extLst>
                  <a:ext uri="{0D108BD9-81ED-4DB2-BD59-A6C34878D82A}">
                    <a16:rowId xmlns:a16="http://schemas.microsoft.com/office/drawing/2014/main" val="658452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latin typeface="Arial" panose="020B0604020202020204" pitchFamily="34" charset="0"/>
                          <a:cs typeface="Arial" panose="020B0604020202020204" pitchFamily="34" charset="0"/>
                        </a:rPr>
                        <a:t>Réexamen et mise à jour des procédures au moins une fois par an et enregistrement de ces mises à jour dans un registre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a:cs typeface="Arial"/>
                        </a:rPr>
                        <a:t>Revoir la section F du référentiel (plus d’obligation de faire évaluer le SDR). Et à intégrer dans la section 3</a:t>
                      </a:r>
                    </a:p>
                  </a:txBody>
                  <a:tcPr marL="90000" anchor="ctr"/>
                </a:tc>
                <a:extLst>
                  <a:ext uri="{0D108BD9-81ED-4DB2-BD59-A6C34878D82A}">
                    <a16:rowId xmlns:a16="http://schemas.microsoft.com/office/drawing/2014/main" val="2421426640"/>
                  </a:ext>
                </a:extLst>
              </a:tr>
              <a:tr h="370840">
                <a:tc>
                  <a:txBody>
                    <a:bodyPr/>
                    <a:lstStyle/>
                    <a:p>
                      <a:pPr marL="0" marR="0" lvl="0" indent="0" algn="l">
                        <a:lnSpc>
                          <a:spcPct val="100000"/>
                        </a:lnSpc>
                        <a:spcBef>
                          <a:spcPts val="0"/>
                        </a:spcBef>
                        <a:spcAft>
                          <a:spcPts val="0"/>
                        </a:spcAft>
                        <a:buNone/>
                      </a:pPr>
                      <a:r>
                        <a:rPr lang="fr-FR" sz="1600" b="0" u="none" strike="noStrike" noProof="0">
                          <a:latin typeface="Arial" panose="020B0604020202020204" pitchFamily="34" charset="0"/>
                          <a:cs typeface="Arial" panose="020B0604020202020204" pitchFamily="34" charset="0"/>
                        </a:rPr>
                        <a:t>Production annuelle d’un rapport public sur le système de diligence raisonnée et les mesures prises pour s'acquitter de ses obligations (non PME)</a:t>
                      </a:r>
                      <a:endParaRPr lang="en-US"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a:cs typeface="Arial"/>
                        </a:rPr>
                        <a:t>Nouveau - à intégrer dans la section 3 du référentiel. Etendre cette section au mode de rapportage.</a:t>
                      </a:r>
                    </a:p>
                  </a:txBody>
                  <a:tcPr marL="90000" anchor="ctr"/>
                </a:tc>
                <a:extLst>
                  <a:ext uri="{0D108BD9-81ED-4DB2-BD59-A6C34878D82A}">
                    <a16:rowId xmlns:a16="http://schemas.microsoft.com/office/drawing/2014/main" val="2822072798"/>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fr-FR" sz="1600">
                          <a:latin typeface="Arial"/>
                          <a:cs typeface="Arial"/>
                        </a:rPr>
                        <a:t>Conservation pendant au moins 5 ans après mise en marché ou exportation des informations collectées dans le cadre de la diligence raisonnée </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la section 3 du référentiel</a:t>
                      </a:r>
                    </a:p>
                  </a:txBody>
                  <a:tcPr marL="90000" anchor="ctr"/>
                </a:tc>
                <a:extLst>
                  <a:ext uri="{0D108BD9-81ED-4DB2-BD59-A6C34878D82A}">
                    <a16:rowId xmlns:a16="http://schemas.microsoft.com/office/drawing/2014/main" val="3638854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a:cs typeface="Arial"/>
                        </a:rPr>
                        <a:t>Communication de toutes les informations nécessaires à la diligence raisonnée aux acteurs aval de la chaîne d’approvisionnement</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latin typeface="Arial" panose="020B0604020202020204" pitchFamily="34" charset="0"/>
                          <a:cs typeface="Arial" panose="020B0604020202020204" pitchFamily="34" charset="0"/>
                        </a:rPr>
                        <a:t>A ajouter pour la partie aval, dans la section 3 du référentiel</a:t>
                      </a:r>
                    </a:p>
                  </a:txBody>
                  <a:tcPr marL="90000" anchor="ctr"/>
                </a:tc>
                <a:extLst>
                  <a:ext uri="{0D108BD9-81ED-4DB2-BD59-A6C34878D82A}">
                    <a16:rowId xmlns:a16="http://schemas.microsoft.com/office/drawing/2014/main" val="4206616183"/>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2673" y="690419"/>
            <a:ext cx="288000" cy="288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0996" y="710439"/>
            <a:ext cx="288000" cy="288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7692395" y="690419"/>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que 4" descr="Fermer avec un remplissage uni">
            <a:extLst>
              <a:ext uri="{FF2B5EF4-FFF2-40B4-BE49-F238E27FC236}">
                <a16:creationId xmlns:a16="http://schemas.microsoft.com/office/drawing/2014/main" id="{7BE5C37F-BEFF-A4FC-C09A-D950F39872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4126" y="1625254"/>
            <a:ext cx="360000" cy="360000"/>
          </a:xfrm>
          <a:prstGeom prst="rect">
            <a:avLst/>
          </a:prstGeom>
        </p:spPr>
      </p:pic>
      <p:pic>
        <p:nvPicPr>
          <p:cNvPr id="9" name="Graphique 2" descr="Fermer avec un remplissage uni">
            <a:extLst>
              <a:ext uri="{FF2B5EF4-FFF2-40B4-BE49-F238E27FC236}">
                <a16:creationId xmlns:a16="http://schemas.microsoft.com/office/drawing/2014/main" id="{CD92BD7B-0196-92BA-6E34-DD480DB268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4126" y="3405132"/>
            <a:ext cx="360000" cy="360000"/>
          </a:xfrm>
          <a:prstGeom prst="rect">
            <a:avLst/>
          </a:prstGeom>
        </p:spPr>
      </p:pic>
      <p:pic>
        <p:nvPicPr>
          <p:cNvPr id="2" name="Graphique 1" descr="Coche avec un remplissage uni">
            <a:extLst>
              <a:ext uri="{FF2B5EF4-FFF2-40B4-BE49-F238E27FC236}">
                <a16:creationId xmlns:a16="http://schemas.microsoft.com/office/drawing/2014/main" id="{9C506F14-88BC-608A-5D0B-A5C777A8D7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9299" y="4065730"/>
            <a:ext cx="360000" cy="360000"/>
          </a:xfrm>
          <a:prstGeom prst="rect">
            <a:avLst/>
          </a:prstGeom>
        </p:spPr>
      </p:pic>
      <p:pic>
        <p:nvPicPr>
          <p:cNvPr id="12" name="Graphique 11" descr="Fermer avec un remplissage uni">
            <a:extLst>
              <a:ext uri="{FF2B5EF4-FFF2-40B4-BE49-F238E27FC236}">
                <a16:creationId xmlns:a16="http://schemas.microsoft.com/office/drawing/2014/main" id="{A6036393-1DD5-5A25-E038-8B2CF0AFC4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72743" y="2564534"/>
            <a:ext cx="360000" cy="360000"/>
          </a:xfrm>
          <a:prstGeom prst="rect">
            <a:avLst/>
          </a:prstGeom>
        </p:spPr>
      </p:pic>
      <p:grpSp>
        <p:nvGrpSpPr>
          <p:cNvPr id="3" name="Groupe 2">
            <a:extLst>
              <a:ext uri="{FF2B5EF4-FFF2-40B4-BE49-F238E27FC236}">
                <a16:creationId xmlns:a16="http://schemas.microsoft.com/office/drawing/2014/main" id="{642BB763-B8ED-D45D-C298-3A8D8AE1F3BF}"/>
              </a:ext>
            </a:extLst>
          </p:cNvPr>
          <p:cNvGrpSpPr>
            <a:grpSpLocks noChangeAspect="1"/>
          </p:cNvGrpSpPr>
          <p:nvPr/>
        </p:nvGrpSpPr>
        <p:grpSpPr>
          <a:xfrm>
            <a:off x="182337" y="0"/>
            <a:ext cx="954396" cy="954396"/>
            <a:chOff x="9276009" y="2972534"/>
            <a:chExt cx="1123950" cy="1123950"/>
          </a:xfrm>
        </p:grpSpPr>
        <p:sp>
          <p:nvSpPr>
            <p:cNvPr id="11" name="Ellipse 10">
              <a:extLst>
                <a:ext uri="{FF2B5EF4-FFF2-40B4-BE49-F238E27FC236}">
                  <a16:creationId xmlns:a16="http://schemas.microsoft.com/office/drawing/2014/main" id="{15758DD2-D18E-7434-14BD-1BC6CEBA7E13}"/>
                </a:ext>
              </a:extLst>
            </p:cNvPr>
            <p:cNvSpPr/>
            <p:nvPr/>
          </p:nvSpPr>
          <p:spPr>
            <a:xfrm>
              <a:off x="9420336" y="3102967"/>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원형: 비어 있음 254">
              <a:extLst>
                <a:ext uri="{FF2B5EF4-FFF2-40B4-BE49-F238E27FC236}">
                  <a16:creationId xmlns:a16="http://schemas.microsoft.com/office/drawing/2014/main" id="{989DAC5A-5105-3D7F-5251-8C0F6586F1EC}"/>
                </a:ext>
              </a:extLst>
            </p:cNvPr>
            <p:cNvSpPr/>
            <p:nvPr/>
          </p:nvSpPr>
          <p:spPr>
            <a:xfrm>
              <a:off x="9276009" y="2972534"/>
              <a:ext cx="1123950" cy="1123950"/>
            </a:xfrm>
            <a:prstGeom prst="donut">
              <a:avLst>
                <a:gd name="adj" fmla="val 1566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Graphique 14" descr="Travail à distance avec un remplissage uni">
              <a:extLst>
                <a:ext uri="{FF2B5EF4-FFF2-40B4-BE49-F238E27FC236}">
                  <a16:creationId xmlns:a16="http://schemas.microsoft.com/office/drawing/2014/main" id="{DE36FDDD-1894-08B7-BC0B-4A66C8B372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87371" y="3243477"/>
              <a:ext cx="549311" cy="549311"/>
            </a:xfrm>
            <a:prstGeom prst="rect">
              <a:avLst/>
            </a:prstGeom>
          </p:spPr>
        </p:pic>
      </p:grpSp>
      <p:pic>
        <p:nvPicPr>
          <p:cNvPr id="13" name="Graphique 2" descr="Fermer avec un remplissage uni">
            <a:extLst>
              <a:ext uri="{FF2B5EF4-FFF2-40B4-BE49-F238E27FC236}">
                <a16:creationId xmlns:a16="http://schemas.microsoft.com/office/drawing/2014/main" id="{BF7C1283-5D5F-CA35-AAA4-2441C1EF62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7434" y="4655332"/>
            <a:ext cx="360000" cy="360000"/>
          </a:xfrm>
          <a:prstGeom prst="rect">
            <a:avLst/>
          </a:prstGeom>
        </p:spPr>
      </p:pic>
    </p:spTree>
    <p:extLst>
      <p:ext uri="{BB962C8B-B14F-4D97-AF65-F5344CB8AC3E}">
        <p14:creationId xmlns:p14="http://schemas.microsoft.com/office/powerpoint/2010/main" val="3213064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8557B4-5709-06CC-ACB6-CC02FCF00FCD}"/>
              </a:ext>
            </a:extLst>
          </p:cNvPr>
          <p:cNvSpPr txBox="1"/>
          <p:nvPr/>
        </p:nvSpPr>
        <p:spPr>
          <a:xfrm>
            <a:off x="8643938" y="1501856"/>
            <a:ext cx="3071812" cy="4578350"/>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sz="1400" b="1">
                <a:solidFill>
                  <a:schemeClr val="tx1"/>
                </a:solidFill>
                <a:latin typeface="Arial" panose="020B0604020202020204" pitchFamily="34" charset="0"/>
                <a:cs typeface="Arial" panose="020B0604020202020204" pitchFamily="34" charset="0"/>
              </a:rPr>
              <a:t>Concernant le référentiel légalité par pays (annexe 9) : </a:t>
            </a:r>
          </a:p>
          <a:p>
            <a:endParaRPr lang="fr-FR" sz="1400" b="1">
              <a:solidFill>
                <a:schemeClr val="tx1"/>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057FAC5E-3F79-E2DD-6B72-D1A4A26B8F68}"/>
              </a:ext>
            </a:extLst>
          </p:cNvPr>
          <p:cNvSpPr>
            <a:spLocks noGrp="1"/>
          </p:cNvSpPr>
          <p:nvPr>
            <p:ph type="title"/>
          </p:nvPr>
        </p:nvSpPr>
        <p:spPr>
          <a:xfrm>
            <a:off x="1343891" y="493202"/>
            <a:ext cx="9622562" cy="827999"/>
          </a:xfrm>
          <a:noFill/>
          <a:ln>
            <a:noFill/>
          </a:ln>
        </p:spPr>
        <p:txBody>
          <a:bodyPr spcFirstLastPara="1" vert="horz" wrap="square" lIns="0" tIns="0" rIns="0" bIns="0" rtlCol="0" anchor="ctr" anchorCtr="0">
            <a:noAutofit/>
          </a:bodyPr>
          <a:lstStyle/>
          <a:p>
            <a:r>
              <a:rPr lang="fr-FR" dirty="0">
                <a:solidFill>
                  <a:schemeClr val="tx1">
                    <a:lumMod val="75000"/>
                    <a:lumOff val="25000"/>
                  </a:schemeClr>
                </a:solidFill>
                <a:latin typeface="+mn-lt"/>
                <a:ea typeface="+mn-ea"/>
                <a:cs typeface="+mn-cs"/>
              </a:rPr>
              <a:t>Recommandations complémentaires</a:t>
            </a:r>
          </a:p>
        </p:txBody>
      </p:sp>
      <p:sp>
        <p:nvSpPr>
          <p:cNvPr id="3" name="Sous-titre 2">
            <a:extLst>
              <a:ext uri="{FF2B5EF4-FFF2-40B4-BE49-F238E27FC236}">
                <a16:creationId xmlns:a16="http://schemas.microsoft.com/office/drawing/2014/main" id="{C96D3BA6-0A21-08B4-4934-3F3885172C9E}"/>
              </a:ext>
            </a:extLst>
          </p:cNvPr>
          <p:cNvSpPr>
            <a:spLocks noGrp="1"/>
          </p:cNvSpPr>
          <p:nvPr>
            <p:ph type="body" idx="1"/>
          </p:nvPr>
        </p:nvSpPr>
        <p:spPr>
          <a:xfrm>
            <a:off x="8427438" y="2695494"/>
            <a:ext cx="2859687" cy="3254456"/>
          </a:xfrm>
        </p:spPr>
        <p:txBody>
          <a:bodyPr>
            <a:noAutofit/>
          </a:bodyPr>
          <a:lstStyle/>
          <a:p>
            <a:pPr marL="800100" lvl="1" indent="-342900"/>
            <a:r>
              <a:rPr lang="fr-FR" sz="1200" b="1">
                <a:latin typeface="Arial"/>
                <a:cs typeface="Arial"/>
              </a:rPr>
              <a:t>Intégrer un guide d’utilisation </a:t>
            </a:r>
            <a:endParaRPr lang="fr-FR" sz="1200" b="1">
              <a:latin typeface="Arial" panose="020B0604020202020204" pitchFamily="34" charset="0"/>
              <a:cs typeface="Arial" panose="020B0604020202020204" pitchFamily="34" charset="0"/>
            </a:endParaRPr>
          </a:p>
          <a:p>
            <a:pPr marL="800100" lvl="1" indent="-342900"/>
            <a:r>
              <a:rPr lang="fr-FR" sz="1200" b="1">
                <a:latin typeface="Arial"/>
                <a:cs typeface="Arial"/>
              </a:rPr>
              <a:t>Compléter et mettre à jou</a:t>
            </a:r>
            <a:r>
              <a:rPr lang="fr-FR" sz="1200">
                <a:latin typeface="Arial"/>
                <a:cs typeface="Arial"/>
              </a:rPr>
              <a:t>r la </a:t>
            </a:r>
            <a:r>
              <a:rPr lang="fr-FR" sz="1200" b="1">
                <a:latin typeface="Arial"/>
                <a:cs typeface="Arial"/>
              </a:rPr>
              <a:t>liste des documents légaux </a:t>
            </a:r>
            <a:r>
              <a:rPr lang="fr-FR" sz="1200">
                <a:latin typeface="Arial"/>
                <a:cs typeface="Arial"/>
              </a:rPr>
              <a:t>à </a:t>
            </a:r>
            <a:r>
              <a:rPr lang="fr-FR" sz="1200" b="1">
                <a:latin typeface="Arial"/>
                <a:cs typeface="Arial"/>
              </a:rPr>
              <a:t>collecter/vérifier </a:t>
            </a:r>
            <a:r>
              <a:rPr lang="fr-FR" sz="1200">
                <a:latin typeface="Arial"/>
                <a:cs typeface="Arial"/>
              </a:rPr>
              <a:t>(cf. ateliers)</a:t>
            </a:r>
            <a:endParaRPr lang="fr-FR" sz="120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fr-FR" sz="1200" b="1">
                <a:latin typeface="Arial"/>
                <a:cs typeface="Arial"/>
              </a:rPr>
              <a:t>Ajouter les preuves de non déforestation/dégradatio</a:t>
            </a:r>
            <a:r>
              <a:rPr lang="fr-FR" sz="1200">
                <a:latin typeface="Arial"/>
                <a:cs typeface="Arial"/>
              </a:rPr>
              <a:t>n à collecter/vérifier</a:t>
            </a:r>
          </a:p>
        </p:txBody>
      </p:sp>
      <p:sp>
        <p:nvSpPr>
          <p:cNvPr id="4" name="ZoneTexte 3">
            <a:extLst>
              <a:ext uri="{FF2B5EF4-FFF2-40B4-BE49-F238E27FC236}">
                <a16:creationId xmlns:a16="http://schemas.microsoft.com/office/drawing/2014/main" id="{7AA84A49-DF5D-8510-D6B5-988114A2C55C}"/>
              </a:ext>
            </a:extLst>
          </p:cNvPr>
          <p:cNvSpPr txBox="1"/>
          <p:nvPr/>
        </p:nvSpPr>
        <p:spPr>
          <a:xfrm>
            <a:off x="642937" y="1501856"/>
            <a:ext cx="7672387" cy="4578350"/>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sz="1400" b="1">
                <a:solidFill>
                  <a:schemeClr val="tx1"/>
                </a:solidFill>
                <a:latin typeface="Arial" panose="020B0604020202020204" pitchFamily="34" charset="0"/>
                <a:cs typeface="Arial" panose="020B0604020202020204" pitchFamily="34" charset="0"/>
              </a:rPr>
              <a:t>Concernant le référentiel de diligence raisonnée:</a:t>
            </a:r>
          </a:p>
          <a:p>
            <a:endParaRPr lang="fr-FR" sz="1400" b="1">
              <a:solidFill>
                <a:schemeClr val="tx1"/>
              </a:solidFill>
              <a:latin typeface="Arial" panose="020B0604020202020204" pitchFamily="34" charset="0"/>
              <a:cs typeface="Arial" panose="020B0604020202020204" pitchFamily="34" charset="0"/>
            </a:endParaRPr>
          </a:p>
        </p:txBody>
      </p:sp>
      <p:sp>
        <p:nvSpPr>
          <p:cNvPr id="8" name="Sous-titre 2">
            <a:extLst>
              <a:ext uri="{FF2B5EF4-FFF2-40B4-BE49-F238E27FC236}">
                <a16:creationId xmlns:a16="http://schemas.microsoft.com/office/drawing/2014/main" id="{D907D875-C90B-852C-5E06-F474B9DA231A}"/>
              </a:ext>
            </a:extLst>
          </p:cNvPr>
          <p:cNvSpPr txBox="1">
            <a:spLocks/>
          </p:cNvSpPr>
          <p:nvPr/>
        </p:nvSpPr>
        <p:spPr bwMode="gray">
          <a:xfrm>
            <a:off x="476249" y="2038266"/>
            <a:ext cx="7672387" cy="4578350"/>
          </a:xfrm>
          <a:prstGeom prst="rect">
            <a:avLst/>
          </a:prstGeom>
        </p:spPr>
        <p:txBody>
          <a:bodyPr vert="horz" lIns="0" tIns="0" rIns="0" bIns="0" rtlCol="0" anchor="t" anchorCtr="0">
            <a:normAutofit/>
          </a:bodyPr>
          <a:lstStyle>
            <a:lvl1pPr marL="172857" indent="-172857" algn="l" defTabSz="878113" rtl="0" eaLnBrk="1" latinLnBrk="0" hangingPunct="1">
              <a:lnSpc>
                <a:spcPct val="100000"/>
              </a:lnSpc>
              <a:spcBef>
                <a:spcPts val="0"/>
              </a:spcBef>
              <a:spcAft>
                <a:spcPts val="1345"/>
              </a:spcAft>
              <a:buFont typeface="Arial" pitchFamily="34" charset="0"/>
              <a:buChar char="•"/>
              <a:defRPr sz="1248" b="0" i="0"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800100" lvl="1" indent="-342900"/>
            <a:r>
              <a:rPr lang="fr-FR" sz="1200" dirty="0">
                <a:latin typeface="Arial" panose="020B0604020202020204" pitchFamily="34" charset="0"/>
                <a:cs typeface="Arial" panose="020B0604020202020204" pitchFamily="34" charset="0"/>
              </a:rPr>
              <a:t>Mettre à jour les sections A (Introduction) et B (Périmètre) en introduisant notamment la </a:t>
            </a:r>
            <a:r>
              <a:rPr lang="fr-FR" sz="1200" b="1" dirty="0">
                <a:latin typeface="Arial" panose="020B0604020202020204" pitchFamily="34" charset="0"/>
                <a:cs typeface="Arial" panose="020B0604020202020204" pitchFamily="34" charset="0"/>
              </a:rPr>
              <a:t>date seuil retenue</a:t>
            </a:r>
            <a:r>
              <a:rPr lang="fr-FR" sz="1200" dirty="0">
                <a:latin typeface="Arial" panose="020B0604020202020204" pitchFamily="34" charset="0"/>
                <a:cs typeface="Arial" panose="020B0604020202020204" pitchFamily="34" charset="0"/>
              </a:rPr>
              <a:t> pour la définition d’une </a:t>
            </a:r>
            <a:r>
              <a:rPr lang="fr-FR" sz="1200" b="1" dirty="0">
                <a:latin typeface="Arial" panose="020B0604020202020204" pitchFamily="34" charset="0"/>
                <a:cs typeface="Arial" panose="020B0604020202020204" pitchFamily="34" charset="0"/>
              </a:rPr>
              <a:t>déforestation/dégradation forestière</a:t>
            </a:r>
          </a:p>
          <a:p>
            <a:pPr marL="800100" lvl="1" indent="-342900"/>
            <a:r>
              <a:rPr lang="fr-FR" sz="1200" dirty="0">
                <a:latin typeface="Arial" panose="020B0604020202020204" pitchFamily="34" charset="0"/>
                <a:cs typeface="Arial" panose="020B0604020202020204" pitchFamily="34" charset="0"/>
              </a:rPr>
              <a:t>Compléter le glossaire avec les quelques </a:t>
            </a:r>
            <a:r>
              <a:rPr lang="fr-FR" sz="1200" b="1" dirty="0">
                <a:latin typeface="Arial" panose="020B0604020202020204" pitchFamily="34" charset="0"/>
                <a:cs typeface="Arial" panose="020B0604020202020204" pitchFamily="34" charset="0"/>
              </a:rPr>
              <a:t>définitions les plus pertinentes</a:t>
            </a:r>
            <a:r>
              <a:rPr lang="fr-FR" sz="1200" dirty="0">
                <a:latin typeface="Arial" panose="020B0604020202020204" pitchFamily="34" charset="0"/>
                <a:cs typeface="Arial" panose="020B0604020202020204" pitchFamily="34" charset="0"/>
              </a:rPr>
              <a:t> pour le RDUE (forêt naturellement regénérée, plantation, déforestation, dégradation…)</a:t>
            </a:r>
          </a:p>
          <a:p>
            <a:pPr marL="800100" lvl="1" indent="-342900"/>
            <a:r>
              <a:rPr lang="fr-FR" sz="1200" dirty="0">
                <a:solidFill>
                  <a:srgbClr val="212121"/>
                </a:solidFill>
                <a:latin typeface="Arial" panose="020B0604020202020204" pitchFamily="34" charset="0"/>
                <a:cs typeface="Arial" panose="020B0604020202020204" pitchFamily="34" charset="0"/>
              </a:rPr>
              <a:t>Mettre à jour le §4.2 (notamment </a:t>
            </a:r>
            <a:r>
              <a:rPr lang="fr-FR" sz="1200" b="1" dirty="0">
                <a:solidFill>
                  <a:srgbClr val="212121"/>
                </a:solidFill>
                <a:latin typeface="Arial" panose="020B0604020202020204" pitchFamily="34" charset="0"/>
                <a:cs typeface="Arial" panose="020B0604020202020204" pitchFamily="34" charset="0"/>
              </a:rPr>
              <a:t>engagement à fournir la géolocalisation</a:t>
            </a:r>
            <a:r>
              <a:rPr lang="fr-FR" sz="1200" dirty="0">
                <a:solidFill>
                  <a:srgbClr val="212121"/>
                </a:solidFill>
                <a:latin typeface="Arial" panose="020B0604020202020204" pitchFamily="34" charset="0"/>
                <a:cs typeface="Arial" panose="020B0604020202020204" pitchFamily="34" charset="0"/>
              </a:rPr>
              <a:t>) et </a:t>
            </a:r>
            <a:r>
              <a:rPr lang="fr-FR" sz="1200" b="1" dirty="0">
                <a:solidFill>
                  <a:srgbClr val="212121"/>
                </a:solidFill>
                <a:latin typeface="Arial" panose="020B0604020202020204" pitchFamily="34" charset="0"/>
                <a:cs typeface="Arial" panose="020B0604020202020204" pitchFamily="34" charset="0"/>
              </a:rPr>
              <a:t>annexes associées </a:t>
            </a:r>
            <a:r>
              <a:rPr lang="fr-FR" sz="1200" dirty="0">
                <a:solidFill>
                  <a:srgbClr val="212121"/>
                </a:solidFill>
                <a:latin typeface="Arial" panose="020B0604020202020204" pitchFamily="34" charset="0"/>
                <a:cs typeface="Arial" panose="020B0604020202020204" pitchFamily="34" charset="0"/>
              </a:rPr>
              <a:t>si besoin</a:t>
            </a:r>
          </a:p>
          <a:p>
            <a:pPr marL="800100" lvl="1" indent="-342900"/>
            <a:r>
              <a:rPr lang="fr-FR" sz="1200" dirty="0">
                <a:solidFill>
                  <a:srgbClr val="212121"/>
                </a:solidFill>
                <a:latin typeface="Arial" panose="020B0604020202020204" pitchFamily="34" charset="0"/>
                <a:cs typeface="Arial" panose="020B0604020202020204" pitchFamily="34" charset="0"/>
              </a:rPr>
              <a:t>Scinder la section 6 en deux sections:</a:t>
            </a:r>
            <a:r>
              <a:rPr lang="fr-FR" sz="1200" b="1" dirty="0">
                <a:solidFill>
                  <a:srgbClr val="212121"/>
                </a:solidFill>
                <a:latin typeface="Arial" panose="020B0604020202020204" pitchFamily="34" charset="0"/>
                <a:cs typeface="Arial" panose="020B0604020202020204" pitchFamily="34" charset="0"/>
              </a:rPr>
              <a:t> Evaluation </a:t>
            </a:r>
            <a:r>
              <a:rPr lang="fr-FR" sz="1200" dirty="0">
                <a:solidFill>
                  <a:srgbClr val="212121"/>
                </a:solidFill>
                <a:latin typeface="Arial" panose="020B0604020202020204" pitchFamily="34" charset="0"/>
                <a:cs typeface="Arial" panose="020B0604020202020204" pitchFamily="34" charset="0"/>
              </a:rPr>
              <a:t>et </a:t>
            </a:r>
            <a:r>
              <a:rPr lang="fr-FR" sz="1200" b="1" dirty="0">
                <a:solidFill>
                  <a:srgbClr val="212121"/>
                </a:solidFill>
                <a:latin typeface="Arial" panose="020B0604020202020204" pitchFamily="34" charset="0"/>
                <a:cs typeface="Arial" panose="020B0604020202020204" pitchFamily="34" charset="0"/>
              </a:rPr>
              <a:t>Atténuation</a:t>
            </a:r>
            <a:r>
              <a:rPr lang="fr-FR" sz="1200" dirty="0">
                <a:solidFill>
                  <a:srgbClr val="212121"/>
                </a:solidFill>
                <a:latin typeface="Arial" panose="020B0604020202020204" pitchFamily="34" charset="0"/>
                <a:cs typeface="Arial" panose="020B0604020202020204" pitchFamily="34" charset="0"/>
              </a:rPr>
              <a:t> du risque (cf. RDUE)</a:t>
            </a:r>
          </a:p>
          <a:p>
            <a:pPr marL="800100" lvl="1" indent="-342900"/>
            <a:r>
              <a:rPr lang="fr-FR" sz="1200" dirty="0">
                <a:latin typeface="Arial" panose="020B0604020202020204" pitchFamily="34" charset="0"/>
                <a:cs typeface="Arial" panose="020B0604020202020204" pitchFamily="34" charset="0"/>
              </a:rPr>
              <a:t>Dans le §6.3, </a:t>
            </a:r>
            <a:r>
              <a:rPr lang="fr-FR" sz="1200" b="1" dirty="0">
                <a:latin typeface="Arial" panose="020B0604020202020204" pitchFamily="34" charset="0"/>
                <a:cs typeface="Arial" panose="020B0604020202020204" pitchFamily="34" charset="0"/>
              </a:rPr>
              <a:t>mettre en exergue le rôle et les limites de la certification </a:t>
            </a:r>
            <a:r>
              <a:rPr lang="fr-FR" sz="1200" dirty="0">
                <a:latin typeface="Arial" panose="020B0604020202020204" pitchFamily="34" charset="0"/>
                <a:cs typeface="Arial" panose="020B0604020202020204" pitchFamily="34" charset="0"/>
              </a:rPr>
              <a:t>(intrinsèques et vis-à-vis du RDUE: ex. conversion)</a:t>
            </a:r>
            <a:endParaRPr lang="fr-FR" sz="1200" dirty="0">
              <a:solidFill>
                <a:srgbClr val="212121"/>
              </a:solidFill>
              <a:latin typeface="Arial" panose="020B0604020202020204" pitchFamily="34" charset="0"/>
              <a:cs typeface="Arial" panose="020B0604020202020204" pitchFamily="34" charset="0"/>
            </a:endParaRPr>
          </a:p>
          <a:p>
            <a:pPr marL="800100" lvl="1" indent="-342900"/>
            <a:r>
              <a:rPr lang="fr-FR" sz="1200" b="1" dirty="0">
                <a:solidFill>
                  <a:srgbClr val="212121"/>
                </a:solidFill>
                <a:latin typeface="Arial" panose="020B0604020202020204" pitchFamily="34" charset="0"/>
                <a:cs typeface="Arial" panose="020B0604020202020204" pitchFamily="34" charset="0"/>
              </a:rPr>
              <a:t>Mettre à jour l’arbre de décision </a:t>
            </a:r>
            <a:r>
              <a:rPr lang="fr-FR" sz="1200" dirty="0">
                <a:solidFill>
                  <a:srgbClr val="212121"/>
                </a:solidFill>
                <a:latin typeface="Arial" panose="020B0604020202020204" pitchFamily="34" charset="0"/>
                <a:cs typeface="Arial" panose="020B0604020202020204" pitchFamily="34" charset="0"/>
              </a:rPr>
              <a:t>dans la section 6 (exigence zéro déforestation et rôle autorisations FLEGT notamment)</a:t>
            </a:r>
            <a:endParaRPr lang="fr-FR" sz="1200" dirty="0">
              <a:latin typeface="Arial" panose="020B0604020202020204" pitchFamily="34" charset="0"/>
              <a:cs typeface="Arial" panose="020B0604020202020204" pitchFamily="34" charset="0"/>
            </a:endParaRPr>
          </a:p>
          <a:p>
            <a:pPr marL="800100" lvl="1" indent="-342900"/>
            <a:r>
              <a:rPr lang="fr-FR" sz="1200" dirty="0">
                <a:latin typeface="Arial" panose="020B0604020202020204" pitchFamily="34" charset="0"/>
                <a:cs typeface="Arial" panose="020B0604020202020204" pitchFamily="34" charset="0"/>
              </a:rPr>
              <a:t>Réviser la liste de </a:t>
            </a:r>
            <a:r>
              <a:rPr lang="fr-FR" sz="1200" b="1" dirty="0">
                <a:latin typeface="Arial" panose="020B0604020202020204" pitchFamily="34" charset="0"/>
                <a:cs typeface="Arial" panose="020B0604020202020204" pitchFamily="34" charset="0"/>
              </a:rPr>
              <a:t>liens vers les documents officiels </a:t>
            </a:r>
            <a:r>
              <a:rPr lang="fr-FR" sz="1200" dirty="0">
                <a:latin typeface="Arial" panose="020B0604020202020204" pitchFamily="34" charset="0"/>
                <a:cs typeface="Arial" panose="020B0604020202020204" pitchFamily="34" charset="0"/>
              </a:rPr>
              <a:t>pertinents (FAQ, lignes directrices de la CE sur le RDUE...)</a:t>
            </a:r>
            <a:br>
              <a:rPr lang="fr-FR" sz="1200" dirty="0">
                <a:latin typeface="Arial" panose="020B0604020202020204" pitchFamily="34" charset="0"/>
                <a:cs typeface="Arial" panose="020B0604020202020204" pitchFamily="34" charset="0"/>
              </a:rPr>
            </a:b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9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135992" y="-117986"/>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Résineux</a:t>
            </a:r>
          </a:p>
          <a:p>
            <a:r>
              <a:rPr lang="fr-FR" sz="2000" dirty="0">
                <a:latin typeface="Poppins Light" pitchFamily="2" charset="77"/>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823153" y="1448543"/>
            <a:ext cx="9719243" cy="461665"/>
          </a:xfrm>
          <a:prstGeom prst="rect">
            <a:avLst/>
          </a:prstGeom>
          <a:noFill/>
        </p:spPr>
        <p:txBody>
          <a:bodyPr wrap="square">
            <a:spAutoFit/>
          </a:bodyPr>
          <a:lstStyle/>
          <a:p>
            <a:pPr marL="342900"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Production Suède &amp; Finlande</a:t>
            </a:r>
          </a:p>
        </p:txBody>
      </p:sp>
      <p:pic>
        <p:nvPicPr>
          <p:cNvPr id="1026" name="Picture 2">
            <a:extLst>
              <a:ext uri="{FF2B5EF4-FFF2-40B4-BE49-F238E27FC236}">
                <a16:creationId xmlns:a16="http://schemas.microsoft.com/office/drawing/2014/main" id="{FD53F396-2F34-4745-A382-F0B87C13C28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384" y="2047905"/>
            <a:ext cx="5279132" cy="31245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F2C55C5-7568-43EE-8CD6-56CB272404D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85179" y="2109739"/>
            <a:ext cx="5279132" cy="3587878"/>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474ACD58-514A-4D0C-845D-BB5CDC457814}"/>
              </a:ext>
            </a:extLst>
          </p:cNvPr>
          <p:cNvSpPr txBox="1"/>
          <p:nvPr/>
        </p:nvSpPr>
        <p:spPr>
          <a:xfrm>
            <a:off x="666384" y="5930698"/>
            <a:ext cx="8275320" cy="369332"/>
          </a:xfrm>
          <a:prstGeom prst="rect">
            <a:avLst/>
          </a:prstGeom>
          <a:noFill/>
        </p:spPr>
        <p:txBody>
          <a:bodyPr wrap="square">
            <a:spAutoFit/>
          </a:bodyPr>
          <a:lstStyle/>
          <a:p>
            <a:r>
              <a:rPr lang="fr-FR" b="0" i="0" dirty="0">
                <a:solidFill>
                  <a:srgbClr val="000000"/>
                </a:solidFill>
                <a:effectLst/>
                <a:latin typeface="Times New Roman" panose="02020603050405020304" pitchFamily="18" charset="0"/>
              </a:rPr>
              <a:t> </a:t>
            </a:r>
            <a:endParaRPr lang="fr-FR" dirty="0"/>
          </a:p>
        </p:txBody>
      </p:sp>
      <p:sp>
        <p:nvSpPr>
          <p:cNvPr id="4" name="ZoneTexte 3">
            <a:extLst>
              <a:ext uri="{FF2B5EF4-FFF2-40B4-BE49-F238E27FC236}">
                <a16:creationId xmlns:a16="http://schemas.microsoft.com/office/drawing/2014/main" id="{BF41298E-AA4F-4FB4-976D-9F6D77AF107F}"/>
              </a:ext>
            </a:extLst>
          </p:cNvPr>
          <p:cNvSpPr txBox="1"/>
          <p:nvPr/>
        </p:nvSpPr>
        <p:spPr>
          <a:xfrm>
            <a:off x="1173479" y="5537122"/>
            <a:ext cx="5711699" cy="923330"/>
          </a:xfrm>
          <a:prstGeom prst="rect">
            <a:avLst/>
          </a:prstGeom>
          <a:noFill/>
        </p:spPr>
        <p:txBody>
          <a:bodyPr wrap="square" rtlCol="0">
            <a:spAutoFit/>
          </a:bodyPr>
          <a:lstStyle/>
          <a:p>
            <a:pPr algn="l" rtl="0" fontAlgn="base">
              <a:buFont typeface="Arial" panose="020B0604020202020204" pitchFamily="34" charset="0"/>
              <a:buChar char="•"/>
            </a:pPr>
            <a:r>
              <a:rPr lang="fr-FR" sz="1800" b="0" i="0" u="none" strike="noStrike" dirty="0">
                <a:solidFill>
                  <a:srgbClr val="000000"/>
                </a:solidFill>
                <a:effectLst/>
                <a:latin typeface="Lato" panose="020F0502020204030203" pitchFamily="34" charset="0"/>
              </a:rPr>
              <a:t>En Suède : -12% 		-10% RW	 / 	-14% WW</a:t>
            </a:r>
            <a:r>
              <a:rPr lang="en-US" sz="1800" b="0" i="0" dirty="0">
                <a:solidFill>
                  <a:srgbClr val="000000"/>
                </a:solidFill>
                <a:effectLst/>
                <a:latin typeface="Lato" panose="020F0502020204030203"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dirty="0">
                <a:solidFill>
                  <a:srgbClr val="000000"/>
                </a:solidFill>
                <a:effectLst/>
                <a:latin typeface="Lato" panose="020F0502020204030203" pitchFamily="34" charset="0"/>
              </a:rPr>
              <a:t>En Finlande : -6% 	-7% RW		 / 	-4% WW</a:t>
            </a:r>
            <a:endParaRPr lang="en-US" b="0" i="0" dirty="0">
              <a:solidFill>
                <a:srgbClr val="000000"/>
              </a:solidFill>
              <a:effectLst/>
              <a:latin typeface="Arial" panose="020B0604020202020204" pitchFamily="34" charset="0"/>
            </a:endParaRPr>
          </a:p>
          <a:p>
            <a:endParaRPr lang="fr-FR" dirty="0"/>
          </a:p>
        </p:txBody>
      </p:sp>
    </p:spTree>
    <p:extLst>
      <p:ext uri="{BB962C8B-B14F-4D97-AF65-F5344CB8AC3E}">
        <p14:creationId xmlns:p14="http://schemas.microsoft.com/office/powerpoint/2010/main" val="2870101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7FAC5E-3F79-E2DD-6B72-D1A4A26B8F68}"/>
              </a:ext>
            </a:extLst>
          </p:cNvPr>
          <p:cNvSpPr>
            <a:spLocks noGrp="1"/>
          </p:cNvSpPr>
          <p:nvPr>
            <p:ph type="title"/>
          </p:nvPr>
        </p:nvSpPr>
        <p:spPr>
          <a:xfrm>
            <a:off x="1343891" y="493202"/>
            <a:ext cx="9622562" cy="827999"/>
          </a:xfrm>
          <a:noFill/>
          <a:ln>
            <a:noFill/>
          </a:ln>
        </p:spPr>
        <p:txBody>
          <a:bodyPr spcFirstLastPara="1" vert="horz" wrap="square" lIns="0" tIns="0" rIns="0" bIns="0" rtlCol="0" anchor="ctr" anchorCtr="0">
            <a:noAutofit/>
          </a:bodyPr>
          <a:lstStyle/>
          <a:p>
            <a:r>
              <a:rPr lang="fr-FR">
                <a:solidFill>
                  <a:schemeClr val="tx1">
                    <a:lumMod val="75000"/>
                    <a:lumOff val="25000"/>
                  </a:schemeClr>
                </a:solidFill>
                <a:latin typeface="+mn-lt"/>
                <a:ea typeface="+mn-ea"/>
                <a:cs typeface="+mn-cs"/>
              </a:rPr>
              <a:t>Prochaines étapes:</a:t>
            </a:r>
          </a:p>
        </p:txBody>
      </p:sp>
      <p:sp>
        <p:nvSpPr>
          <p:cNvPr id="4" name="ZoneTexte 3">
            <a:extLst>
              <a:ext uri="{FF2B5EF4-FFF2-40B4-BE49-F238E27FC236}">
                <a16:creationId xmlns:a16="http://schemas.microsoft.com/office/drawing/2014/main" id="{7AA84A49-DF5D-8510-D6B5-988114A2C55C}"/>
              </a:ext>
            </a:extLst>
          </p:cNvPr>
          <p:cNvSpPr txBox="1"/>
          <p:nvPr/>
        </p:nvSpPr>
        <p:spPr>
          <a:xfrm>
            <a:off x="265176" y="4642636"/>
            <a:ext cx="11269484" cy="1184694"/>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400" b="1">
              <a:solidFill>
                <a:schemeClr val="tx1"/>
              </a:solidFill>
              <a:latin typeface="Arial" panose="020B0604020202020204" pitchFamily="34" charset="0"/>
              <a:cs typeface="Arial" panose="020B0604020202020204" pitchFamily="34" charset="0"/>
            </a:endParaRPr>
          </a:p>
        </p:txBody>
      </p:sp>
      <p:sp>
        <p:nvSpPr>
          <p:cNvPr id="8" name="Sous-titre 2">
            <a:extLst>
              <a:ext uri="{FF2B5EF4-FFF2-40B4-BE49-F238E27FC236}">
                <a16:creationId xmlns:a16="http://schemas.microsoft.com/office/drawing/2014/main" id="{D907D875-C90B-852C-5E06-F474B9DA231A}"/>
              </a:ext>
            </a:extLst>
          </p:cNvPr>
          <p:cNvSpPr txBox="1">
            <a:spLocks/>
          </p:cNvSpPr>
          <p:nvPr/>
        </p:nvSpPr>
        <p:spPr bwMode="gray">
          <a:xfrm>
            <a:off x="476249" y="2038266"/>
            <a:ext cx="7672387" cy="4578350"/>
          </a:xfrm>
          <a:prstGeom prst="rect">
            <a:avLst/>
          </a:prstGeom>
        </p:spPr>
        <p:txBody>
          <a:bodyPr vert="horz" lIns="0" tIns="0" rIns="0" bIns="0" rtlCol="0" anchor="t" anchorCtr="0">
            <a:normAutofit/>
          </a:bodyPr>
          <a:lstStyle>
            <a:lvl1pPr marL="172857" indent="-172857" algn="l" defTabSz="878113" rtl="0" eaLnBrk="1" latinLnBrk="0" hangingPunct="1">
              <a:lnSpc>
                <a:spcPct val="100000"/>
              </a:lnSpc>
              <a:spcBef>
                <a:spcPts val="0"/>
              </a:spcBef>
              <a:spcAft>
                <a:spcPts val="1345"/>
              </a:spcAft>
              <a:buFont typeface="Arial" pitchFamily="34" charset="0"/>
              <a:buChar char="•"/>
              <a:defRPr sz="1248" b="0" i="0"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800100" lvl="1" indent="-342900"/>
            <a:endParaRPr lang="fr-FR" sz="1200">
              <a:latin typeface="Arial" panose="020B0604020202020204" pitchFamily="34" charset="0"/>
              <a:cs typeface="Arial" panose="020B0604020202020204" pitchFamily="34" charset="0"/>
            </a:endParaRPr>
          </a:p>
        </p:txBody>
      </p:sp>
      <p:sp>
        <p:nvSpPr>
          <p:cNvPr id="12" name="Chevron 31">
            <a:extLst>
              <a:ext uri="{FF2B5EF4-FFF2-40B4-BE49-F238E27FC236}">
                <a16:creationId xmlns:a16="http://schemas.microsoft.com/office/drawing/2014/main" id="{04796EB7-CFB0-DDEA-68C6-6833842CD9AC}"/>
              </a:ext>
            </a:extLst>
          </p:cNvPr>
          <p:cNvSpPr/>
          <p:nvPr/>
        </p:nvSpPr>
        <p:spPr>
          <a:xfrm>
            <a:off x="2712606" y="1503464"/>
            <a:ext cx="1494398"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MAI</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sp>
        <p:nvSpPr>
          <p:cNvPr id="13" name="Chevron 32">
            <a:extLst>
              <a:ext uri="{FF2B5EF4-FFF2-40B4-BE49-F238E27FC236}">
                <a16:creationId xmlns:a16="http://schemas.microsoft.com/office/drawing/2014/main" id="{A35D900E-74BD-6DDA-4C76-EF4892F9DBC8}"/>
              </a:ext>
            </a:extLst>
          </p:cNvPr>
          <p:cNvSpPr/>
          <p:nvPr/>
        </p:nvSpPr>
        <p:spPr>
          <a:xfrm>
            <a:off x="4177774" y="1503464"/>
            <a:ext cx="1494398"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JUIN</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sp>
        <p:nvSpPr>
          <p:cNvPr id="14" name="Chevron 46">
            <a:extLst>
              <a:ext uri="{FF2B5EF4-FFF2-40B4-BE49-F238E27FC236}">
                <a16:creationId xmlns:a16="http://schemas.microsoft.com/office/drawing/2014/main" id="{C2826F40-9341-6231-BCD6-B291C2BB2FB9}"/>
              </a:ext>
            </a:extLst>
          </p:cNvPr>
          <p:cNvSpPr/>
          <p:nvPr/>
        </p:nvSpPr>
        <p:spPr>
          <a:xfrm>
            <a:off x="5642942" y="1503464"/>
            <a:ext cx="1494398"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JUILLET</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cxnSp>
        <p:nvCxnSpPr>
          <p:cNvPr id="18" name="Connecteur droit avec flèche 17">
            <a:extLst>
              <a:ext uri="{FF2B5EF4-FFF2-40B4-BE49-F238E27FC236}">
                <a16:creationId xmlns:a16="http://schemas.microsoft.com/office/drawing/2014/main" id="{CBB0D6DC-4288-E1BB-7409-AD61710020BB}"/>
              </a:ext>
            </a:extLst>
          </p:cNvPr>
          <p:cNvCxnSpPr>
            <a:cxnSpLocks/>
          </p:cNvCxnSpPr>
          <p:nvPr/>
        </p:nvCxnSpPr>
        <p:spPr>
          <a:xfrm>
            <a:off x="2839473" y="2548012"/>
            <a:ext cx="8398503" cy="24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9" name="Organigramme : Connecteur 18">
            <a:extLst>
              <a:ext uri="{FF2B5EF4-FFF2-40B4-BE49-F238E27FC236}">
                <a16:creationId xmlns:a16="http://schemas.microsoft.com/office/drawing/2014/main" id="{7F063CFE-698D-422D-BA34-AF0A2F59C64D}"/>
              </a:ext>
            </a:extLst>
          </p:cNvPr>
          <p:cNvSpPr/>
          <p:nvPr/>
        </p:nvSpPr>
        <p:spPr>
          <a:xfrm>
            <a:off x="3410772" y="2450845"/>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rganigramme : Connecteur 19">
            <a:extLst>
              <a:ext uri="{FF2B5EF4-FFF2-40B4-BE49-F238E27FC236}">
                <a16:creationId xmlns:a16="http://schemas.microsoft.com/office/drawing/2014/main" id="{E4F2C73D-61F6-FA39-CCAD-4972C363DCB1}"/>
              </a:ext>
            </a:extLst>
          </p:cNvPr>
          <p:cNvSpPr/>
          <p:nvPr/>
        </p:nvSpPr>
        <p:spPr>
          <a:xfrm>
            <a:off x="5815366" y="2450844"/>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rganigramme : Connecteur 20">
            <a:extLst>
              <a:ext uri="{FF2B5EF4-FFF2-40B4-BE49-F238E27FC236}">
                <a16:creationId xmlns:a16="http://schemas.microsoft.com/office/drawing/2014/main" id="{F62E0A23-B25E-4FA4-511D-261F9355E091}"/>
              </a:ext>
            </a:extLst>
          </p:cNvPr>
          <p:cNvSpPr/>
          <p:nvPr/>
        </p:nvSpPr>
        <p:spPr>
          <a:xfrm>
            <a:off x="6361851" y="2450843"/>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Organigramme : Connecteur 21">
            <a:extLst>
              <a:ext uri="{FF2B5EF4-FFF2-40B4-BE49-F238E27FC236}">
                <a16:creationId xmlns:a16="http://schemas.microsoft.com/office/drawing/2014/main" id="{39983ECA-DC1C-56E3-2B43-9F53C34ABED0}"/>
              </a:ext>
            </a:extLst>
          </p:cNvPr>
          <p:cNvSpPr/>
          <p:nvPr/>
        </p:nvSpPr>
        <p:spPr>
          <a:xfrm>
            <a:off x="4134475" y="2450695"/>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rganigramme : Connecteur 22">
            <a:extLst>
              <a:ext uri="{FF2B5EF4-FFF2-40B4-BE49-F238E27FC236}">
                <a16:creationId xmlns:a16="http://schemas.microsoft.com/office/drawing/2014/main" id="{3C5B6F50-3C4C-4264-1CC0-4685CC29C4EE}"/>
              </a:ext>
            </a:extLst>
          </p:cNvPr>
          <p:cNvSpPr/>
          <p:nvPr/>
        </p:nvSpPr>
        <p:spPr>
          <a:xfrm>
            <a:off x="4720194" y="2442106"/>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rganigramme : Connecteur 23">
            <a:extLst>
              <a:ext uri="{FF2B5EF4-FFF2-40B4-BE49-F238E27FC236}">
                <a16:creationId xmlns:a16="http://schemas.microsoft.com/office/drawing/2014/main" id="{B2A48151-8054-B155-28A8-5D230D60C296}"/>
              </a:ext>
            </a:extLst>
          </p:cNvPr>
          <p:cNvSpPr/>
          <p:nvPr/>
        </p:nvSpPr>
        <p:spPr>
          <a:xfrm>
            <a:off x="5309019" y="2450845"/>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FBCA2B92-48CE-F411-413D-731A547EA776}"/>
              </a:ext>
            </a:extLst>
          </p:cNvPr>
          <p:cNvSpPr txBox="1"/>
          <p:nvPr/>
        </p:nvSpPr>
        <p:spPr>
          <a:xfrm>
            <a:off x="3180484" y="2659438"/>
            <a:ext cx="6415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Am. </a:t>
            </a:r>
          </a:p>
          <a:p>
            <a:pPr algn="ctr"/>
            <a:r>
              <a:rPr lang="fr-FR" sz="1200">
                <a:cs typeface="Arial"/>
              </a:rPr>
              <a:t>Latine</a:t>
            </a:r>
            <a:endParaRPr lang="fr-FR" sz="1200"/>
          </a:p>
        </p:txBody>
      </p:sp>
      <p:sp>
        <p:nvSpPr>
          <p:cNvPr id="3" name="ZoneTexte 2">
            <a:extLst>
              <a:ext uri="{FF2B5EF4-FFF2-40B4-BE49-F238E27FC236}">
                <a16:creationId xmlns:a16="http://schemas.microsoft.com/office/drawing/2014/main" id="{B5477CCE-3522-E30E-557C-C6473D56A7C6}"/>
              </a:ext>
            </a:extLst>
          </p:cNvPr>
          <p:cNvSpPr txBox="1"/>
          <p:nvPr/>
        </p:nvSpPr>
        <p:spPr>
          <a:xfrm>
            <a:off x="4547745" y="2650699"/>
            <a:ext cx="569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Asie</a:t>
            </a:r>
            <a:endParaRPr lang="fr-FR" sz="1200"/>
          </a:p>
        </p:txBody>
      </p:sp>
      <p:sp>
        <p:nvSpPr>
          <p:cNvPr id="5" name="ZoneTexte 4">
            <a:extLst>
              <a:ext uri="{FF2B5EF4-FFF2-40B4-BE49-F238E27FC236}">
                <a16:creationId xmlns:a16="http://schemas.microsoft.com/office/drawing/2014/main" id="{E70E16F9-9FEC-7181-B3A7-BD0ED06CDAF5}"/>
              </a:ext>
            </a:extLst>
          </p:cNvPr>
          <p:cNvSpPr txBox="1"/>
          <p:nvPr/>
        </p:nvSpPr>
        <p:spPr>
          <a:xfrm>
            <a:off x="5060841" y="2650699"/>
            <a:ext cx="7010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Europe de l’Est</a:t>
            </a:r>
            <a:endParaRPr lang="fr-FR" sz="1200"/>
          </a:p>
        </p:txBody>
      </p:sp>
      <p:sp>
        <p:nvSpPr>
          <p:cNvPr id="6" name="ZoneTexte 5">
            <a:extLst>
              <a:ext uri="{FF2B5EF4-FFF2-40B4-BE49-F238E27FC236}">
                <a16:creationId xmlns:a16="http://schemas.microsoft.com/office/drawing/2014/main" id="{94021226-92F2-9EA7-E377-74BA0B36331B}"/>
              </a:ext>
            </a:extLst>
          </p:cNvPr>
          <p:cNvSpPr txBox="1"/>
          <p:nvPr/>
        </p:nvSpPr>
        <p:spPr>
          <a:xfrm>
            <a:off x="3896056" y="2663516"/>
            <a:ext cx="7010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Afrique</a:t>
            </a:r>
            <a:endParaRPr lang="fr-FR" sz="1200"/>
          </a:p>
        </p:txBody>
      </p:sp>
      <p:sp>
        <p:nvSpPr>
          <p:cNvPr id="7" name="ZoneTexte 6">
            <a:extLst>
              <a:ext uri="{FF2B5EF4-FFF2-40B4-BE49-F238E27FC236}">
                <a16:creationId xmlns:a16="http://schemas.microsoft.com/office/drawing/2014/main" id="{D6B88A39-B5BA-6929-3BCF-6331A8C5C214}"/>
              </a:ext>
            </a:extLst>
          </p:cNvPr>
          <p:cNvSpPr txBox="1"/>
          <p:nvPr/>
        </p:nvSpPr>
        <p:spPr>
          <a:xfrm>
            <a:off x="428452" y="2201873"/>
            <a:ext cx="2352595" cy="984885"/>
          </a:xfrm>
          <a:prstGeom prst="rect">
            <a:avLst/>
          </a:prstGeom>
          <a:noFill/>
        </p:spPr>
        <p:txBody>
          <a:bodyPr wrap="square" rtlCol="0">
            <a:spAutoFit/>
          </a:bodyPr>
          <a:lstStyle/>
          <a:p>
            <a:r>
              <a:rPr lang="fr-FR" sz="1400">
                <a:solidFill>
                  <a:schemeClr val="tx1"/>
                </a:solidFill>
                <a:latin typeface="Arial"/>
                <a:cs typeface="Arial"/>
              </a:rPr>
              <a:t>Actualisation de la base de données documentaires</a:t>
            </a:r>
            <a:br>
              <a:rPr lang="fr-FR" sz="1400">
                <a:solidFill>
                  <a:schemeClr val="tx1"/>
                </a:solidFill>
                <a:latin typeface="Arial"/>
                <a:cs typeface="Arial"/>
              </a:rPr>
            </a:br>
            <a:r>
              <a:rPr lang="fr-FR" sz="1400">
                <a:solidFill>
                  <a:schemeClr val="tx1"/>
                </a:solidFill>
                <a:latin typeface="Arial"/>
                <a:cs typeface="Arial"/>
              </a:rPr>
              <a:t>6 ateliers</a:t>
            </a:r>
            <a:endParaRPr lang="fr-FR" sz="1400">
              <a:solidFill>
                <a:schemeClr val="tx1"/>
              </a:solidFill>
            </a:endParaRPr>
          </a:p>
          <a:p>
            <a:endParaRPr lang="fr-FR" sz="1600"/>
          </a:p>
        </p:txBody>
      </p:sp>
      <p:sp>
        <p:nvSpPr>
          <p:cNvPr id="9" name="ZoneTexte 8">
            <a:extLst>
              <a:ext uri="{FF2B5EF4-FFF2-40B4-BE49-F238E27FC236}">
                <a16:creationId xmlns:a16="http://schemas.microsoft.com/office/drawing/2014/main" id="{9B0206D0-9507-7FCB-F22D-784389AE1212}"/>
              </a:ext>
            </a:extLst>
          </p:cNvPr>
          <p:cNvSpPr txBox="1"/>
          <p:nvPr/>
        </p:nvSpPr>
        <p:spPr>
          <a:xfrm>
            <a:off x="428452" y="4818151"/>
            <a:ext cx="2327676" cy="954107"/>
          </a:xfrm>
          <a:prstGeom prst="rect">
            <a:avLst/>
          </a:prstGeom>
          <a:noFill/>
        </p:spPr>
        <p:txBody>
          <a:bodyPr wrap="square" rtlCol="0">
            <a:spAutoFit/>
          </a:bodyPr>
          <a:lstStyle>
            <a:defPPr>
              <a:defRPr lang="fr-FR"/>
            </a:defPPr>
            <a:lvl1pPr>
              <a:defRPr sz="1400">
                <a:latin typeface="Arial"/>
                <a:cs typeface="Arial"/>
              </a:defRPr>
            </a:lvl1pPr>
          </a:lstStyle>
          <a:p>
            <a:r>
              <a:rPr lang="fr-FR"/>
              <a:t>Actualisation du référentiel de DR de LCB</a:t>
            </a:r>
          </a:p>
          <a:p>
            <a:r>
              <a:rPr lang="fr-FR" i="1"/>
              <a:t>(Travail effectué par LCB)</a:t>
            </a:r>
          </a:p>
          <a:p>
            <a:endParaRPr lang="fr-FR"/>
          </a:p>
        </p:txBody>
      </p:sp>
      <p:cxnSp>
        <p:nvCxnSpPr>
          <p:cNvPr id="11" name="Connecteur droit avec flèche 10">
            <a:extLst>
              <a:ext uri="{FF2B5EF4-FFF2-40B4-BE49-F238E27FC236}">
                <a16:creationId xmlns:a16="http://schemas.microsoft.com/office/drawing/2014/main" id="{5B800439-568D-C91A-ECE0-A5FD67FFC4C5}"/>
              </a:ext>
            </a:extLst>
          </p:cNvPr>
          <p:cNvCxnSpPr>
            <a:cxnSpLocks/>
          </p:cNvCxnSpPr>
          <p:nvPr/>
        </p:nvCxnSpPr>
        <p:spPr>
          <a:xfrm>
            <a:off x="2839472" y="3708653"/>
            <a:ext cx="8398504"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8" name="Chevron 46">
            <a:extLst>
              <a:ext uri="{FF2B5EF4-FFF2-40B4-BE49-F238E27FC236}">
                <a16:creationId xmlns:a16="http://schemas.microsoft.com/office/drawing/2014/main" id="{0DEBBD2D-76A4-7B52-79CA-7D368D726BBE}"/>
              </a:ext>
            </a:extLst>
          </p:cNvPr>
          <p:cNvSpPr/>
          <p:nvPr/>
        </p:nvSpPr>
        <p:spPr>
          <a:xfrm>
            <a:off x="9438754" y="1503464"/>
            <a:ext cx="1901049"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D’ICI FIN 2024</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cxnSp>
        <p:nvCxnSpPr>
          <p:cNvPr id="10" name="Straight Connector 30">
            <a:extLst>
              <a:ext uri="{FF2B5EF4-FFF2-40B4-BE49-F238E27FC236}">
                <a16:creationId xmlns:a16="http://schemas.microsoft.com/office/drawing/2014/main" id="{56864FD9-B125-7B3E-F8C3-C85CD0FD0A31}"/>
              </a:ext>
            </a:extLst>
          </p:cNvPr>
          <p:cNvCxnSpPr>
            <a:cxnSpLocks/>
            <a:stCxn id="26" idx="0"/>
          </p:cNvCxnSpPr>
          <p:nvPr/>
        </p:nvCxnSpPr>
        <p:spPr>
          <a:xfrm>
            <a:off x="3822013" y="1891314"/>
            <a:ext cx="0" cy="3571987"/>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7" name="TextBox 22">
            <a:extLst>
              <a:ext uri="{FF2B5EF4-FFF2-40B4-BE49-F238E27FC236}">
                <a16:creationId xmlns:a16="http://schemas.microsoft.com/office/drawing/2014/main" id="{4BEF2AAD-2750-162A-E611-DE1DF40F0875}"/>
              </a:ext>
            </a:extLst>
          </p:cNvPr>
          <p:cNvSpPr txBox="1"/>
          <p:nvPr/>
        </p:nvSpPr>
        <p:spPr>
          <a:xfrm>
            <a:off x="428453" y="2977910"/>
            <a:ext cx="2237437" cy="1384995"/>
          </a:xfrm>
          <a:prstGeom prst="rect">
            <a:avLst/>
          </a:prstGeom>
          <a:noFill/>
        </p:spPr>
        <p:txBody>
          <a:bodyPr wrap="square" rtlCol="0">
            <a:spAutoFit/>
          </a:bodyPr>
          <a:lstStyle>
            <a:defPPr>
              <a:defRPr lang="fr-FR"/>
            </a:defPPr>
            <a:lvl1pPr>
              <a:defRPr sz="1400">
                <a:latin typeface="Arial"/>
                <a:cs typeface="Arial"/>
              </a:defRPr>
            </a:lvl1pPr>
          </a:lstStyle>
          <a:p>
            <a:endParaRPr lang="fr-FR"/>
          </a:p>
          <a:p>
            <a:r>
              <a:rPr lang="fr-FR"/>
              <a:t>Compte rendu des ateliers et formulation de recommandations</a:t>
            </a:r>
          </a:p>
          <a:p>
            <a:r>
              <a:rPr lang="fr-FR" i="1"/>
              <a:t>(fin de l’accompagnement par Transitions)</a:t>
            </a:r>
          </a:p>
        </p:txBody>
      </p:sp>
      <p:pic>
        <p:nvPicPr>
          <p:cNvPr id="26" name="Picture 2" descr="LE SALON - Carrefour International du Bois">
            <a:extLst>
              <a:ext uri="{FF2B5EF4-FFF2-40B4-BE49-F238E27FC236}">
                <a16:creationId xmlns:a16="http://schemas.microsoft.com/office/drawing/2014/main" id="{9BB9CB2F-3C2F-66ED-C646-9E11E8DF8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152" y="1891314"/>
            <a:ext cx="673721" cy="37379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cteur droit avec flèche 29">
            <a:extLst>
              <a:ext uri="{FF2B5EF4-FFF2-40B4-BE49-F238E27FC236}">
                <a16:creationId xmlns:a16="http://schemas.microsoft.com/office/drawing/2014/main" id="{6B06ACE3-04A8-BEDB-D5A4-763F0C2C86F6}"/>
              </a:ext>
            </a:extLst>
          </p:cNvPr>
          <p:cNvCxnSpPr>
            <a:cxnSpLocks/>
          </p:cNvCxnSpPr>
          <p:nvPr/>
        </p:nvCxnSpPr>
        <p:spPr>
          <a:xfrm>
            <a:off x="2839472" y="5178109"/>
            <a:ext cx="8398504"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27" name="Image 26" descr="Une image contenant arbre, capture d’écran, texte, plein air&#10;&#10;Description générée automatiquement">
            <a:extLst>
              <a:ext uri="{FF2B5EF4-FFF2-40B4-BE49-F238E27FC236}">
                <a16:creationId xmlns:a16="http://schemas.microsoft.com/office/drawing/2014/main" id="{9D07DC2B-5B22-4AF2-3E4D-C82B2594316C}"/>
              </a:ext>
            </a:extLst>
          </p:cNvPr>
          <p:cNvPicPr>
            <a:picLocks noChangeAspect="1"/>
          </p:cNvPicPr>
          <p:nvPr/>
        </p:nvPicPr>
        <p:blipFill>
          <a:blip r:embed="rId4"/>
          <a:stretch>
            <a:fillRect/>
          </a:stretch>
        </p:blipFill>
        <p:spPr>
          <a:xfrm>
            <a:off x="10049459" y="4709138"/>
            <a:ext cx="859420" cy="1036693"/>
          </a:xfrm>
          <a:prstGeom prst="rect">
            <a:avLst/>
          </a:prstGeom>
        </p:spPr>
      </p:pic>
      <p:sp>
        <p:nvSpPr>
          <p:cNvPr id="31" name="Organigramme : Connecteur 23">
            <a:extLst>
              <a:ext uri="{FF2B5EF4-FFF2-40B4-BE49-F238E27FC236}">
                <a16:creationId xmlns:a16="http://schemas.microsoft.com/office/drawing/2014/main" id="{D035C6DF-343D-D9F1-F127-C640FD5B8781}"/>
              </a:ext>
            </a:extLst>
          </p:cNvPr>
          <p:cNvSpPr/>
          <p:nvPr/>
        </p:nvSpPr>
        <p:spPr>
          <a:xfrm>
            <a:off x="6620614" y="3616289"/>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icône de ligne de document manuel de l'utilisateur. pictogramme linéaire du  guide technique. guide client, document technique. livre ouvert et icône de  contour d'engrenage. illustration vectorielle isolée 5377370 - Telecharger  Vectoriel Gratuit,">
            <a:extLst>
              <a:ext uri="{FF2B5EF4-FFF2-40B4-BE49-F238E27FC236}">
                <a16:creationId xmlns:a16="http://schemas.microsoft.com/office/drawing/2014/main" id="{0EC6D8A3-B8FE-967E-754F-82CA8FC91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1682" y="3294189"/>
            <a:ext cx="267017" cy="275918"/>
          </a:xfrm>
          <a:prstGeom prst="rect">
            <a:avLst/>
          </a:prstGeom>
          <a:noFill/>
          <a:extLst>
            <a:ext uri="{909E8E84-426E-40DD-AFC4-6F175D3DCCD1}">
              <a14:hiddenFill xmlns:a14="http://schemas.microsoft.com/office/drawing/2010/main">
                <a:solidFill>
                  <a:srgbClr val="FFFFFF"/>
                </a:solidFill>
              </a14:hiddenFill>
            </a:ext>
          </a:extLst>
        </p:spPr>
      </p:pic>
      <p:sp>
        <p:nvSpPr>
          <p:cNvPr id="36" name="Chevron 46">
            <a:extLst>
              <a:ext uri="{FF2B5EF4-FFF2-40B4-BE49-F238E27FC236}">
                <a16:creationId xmlns:a16="http://schemas.microsoft.com/office/drawing/2014/main" id="{D2F52651-3737-F2B2-DBD1-06AE81C092FF}"/>
              </a:ext>
            </a:extLst>
          </p:cNvPr>
          <p:cNvSpPr/>
          <p:nvPr/>
        </p:nvSpPr>
        <p:spPr>
          <a:xfrm>
            <a:off x="7108110" y="1503464"/>
            <a:ext cx="2371284" cy="279390"/>
          </a:xfrm>
          <a:prstGeom prst="chevron">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a:solidFill>
                <a:prstClr val="black"/>
              </a:solidFill>
              <a:latin typeface="Arial"/>
            </a:endParaRPr>
          </a:p>
        </p:txBody>
      </p:sp>
    </p:spTree>
    <p:extLst>
      <p:ext uri="{BB962C8B-B14F-4D97-AF65-F5344CB8AC3E}">
        <p14:creationId xmlns:p14="http://schemas.microsoft.com/office/powerpoint/2010/main" val="405289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477A149-075E-A442-A10D-35EAE3DCD2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12159"/>
            <a:ext cx="12192520" cy="8092800"/>
          </a:xfrm>
          <a:prstGeom prst="rect">
            <a:avLst/>
          </a:prstGeom>
        </p:spPr>
      </p:pic>
      <p:sp>
        <p:nvSpPr>
          <p:cNvPr id="7" name="Titre 6"/>
          <p:cNvSpPr>
            <a:spLocks noGrp="1"/>
          </p:cNvSpPr>
          <p:nvPr>
            <p:ph type="title"/>
          </p:nvPr>
        </p:nvSpPr>
        <p:spPr>
          <a:solidFill>
            <a:srgbClr val="FFFFFF">
              <a:alpha val="50196"/>
            </a:srgbClr>
          </a:solidFill>
        </p:spPr>
        <p:txBody>
          <a:bodyPr anchor="ctr">
            <a:normAutofit fontScale="90000"/>
          </a:bodyPr>
          <a:lstStyle/>
          <a:p>
            <a:r>
              <a:rPr lang="en-GB">
                <a:solidFill>
                  <a:schemeClr val="bg1"/>
                </a:solidFill>
              </a:rPr>
              <a:t> </a:t>
            </a:r>
            <a:r>
              <a:rPr lang="en-GB" sz="3600">
                <a:solidFill>
                  <a:schemeClr val="bg1"/>
                </a:solidFill>
              </a:rPr>
              <a:t>Contacts:</a:t>
            </a:r>
            <a:br>
              <a:rPr lang="en-GB" sz="3600">
                <a:solidFill>
                  <a:schemeClr val="bg1"/>
                </a:solidFill>
              </a:rPr>
            </a:br>
            <a:br>
              <a:rPr lang="en-GB" sz="1600" b="0">
                <a:solidFill>
                  <a:schemeClr val="bg1"/>
                </a:solidFill>
              </a:rPr>
            </a:br>
            <a:r>
              <a:rPr lang="en-GB" sz="1600" b="0">
                <a:solidFill>
                  <a:schemeClr val="bg1"/>
                </a:solidFill>
              </a:rPr>
              <a:t>   </a:t>
            </a:r>
            <a:r>
              <a:rPr lang="en-GB" sz="1600">
                <a:solidFill>
                  <a:schemeClr val="bg1"/>
                </a:solidFill>
              </a:rPr>
              <a:t>Xavier Rossi </a:t>
            </a:r>
            <a:r>
              <a:rPr lang="en-GB" sz="1600" b="0">
                <a:solidFill>
                  <a:schemeClr val="bg1"/>
                </a:solidFill>
              </a:rPr>
              <a:t>– Chef de </a:t>
            </a:r>
            <a:r>
              <a:rPr lang="en-GB" sz="1600" b="0" err="1">
                <a:solidFill>
                  <a:schemeClr val="bg1"/>
                </a:solidFill>
              </a:rPr>
              <a:t>Projet</a:t>
            </a:r>
            <a:r>
              <a:rPr lang="en-GB" sz="1600" b="0">
                <a:solidFill>
                  <a:schemeClr val="bg1"/>
                </a:solidFill>
              </a:rPr>
              <a:t> Senior – </a:t>
            </a:r>
            <a:r>
              <a:rPr lang="en-GB" sz="1600" b="0">
                <a:solidFill>
                  <a:schemeClr val="bg1"/>
                </a:solidFill>
                <a:hlinkClick r:id="rId4">
                  <a:extLst>
                    <a:ext uri="{A12FA001-AC4F-418D-AE19-62706E023703}">
                      <ahyp:hlinkClr xmlns:ahyp="http://schemas.microsoft.com/office/drawing/2018/hyperlinkcolor" val="tx"/>
                    </a:ext>
                  </a:extLst>
                </a:hlinkClick>
              </a:rPr>
              <a:t>xavier.rossi@transitions-dd.com</a:t>
            </a:r>
            <a:br>
              <a:rPr lang="en-GB" sz="1600" b="0">
                <a:solidFill>
                  <a:schemeClr val="bg1"/>
                </a:solidFill>
              </a:rPr>
            </a:br>
            <a:r>
              <a:rPr lang="en-GB" sz="1600" b="0">
                <a:solidFill>
                  <a:schemeClr val="bg1"/>
                </a:solidFill>
              </a:rPr>
              <a:t>   </a:t>
            </a:r>
            <a:r>
              <a:rPr lang="en-GB" sz="1600">
                <a:solidFill>
                  <a:schemeClr val="bg1"/>
                </a:solidFill>
              </a:rPr>
              <a:t>Martin Lafon </a:t>
            </a:r>
            <a:r>
              <a:rPr lang="en-GB" sz="1600" b="0">
                <a:solidFill>
                  <a:schemeClr val="bg1"/>
                </a:solidFill>
              </a:rPr>
              <a:t>– Chef de </a:t>
            </a:r>
            <a:r>
              <a:rPr lang="en-GB" sz="1600" b="0" err="1">
                <a:solidFill>
                  <a:schemeClr val="bg1"/>
                </a:solidFill>
              </a:rPr>
              <a:t>Projet</a:t>
            </a:r>
            <a:r>
              <a:rPr lang="en-GB" sz="1600" b="0">
                <a:solidFill>
                  <a:schemeClr val="bg1"/>
                </a:solidFill>
              </a:rPr>
              <a:t> Senior – </a:t>
            </a:r>
            <a:r>
              <a:rPr lang="en-GB" sz="1600" b="0">
                <a:solidFill>
                  <a:schemeClr val="bg1"/>
                </a:solidFill>
                <a:hlinkClick r:id="rId5">
                  <a:extLst>
                    <a:ext uri="{A12FA001-AC4F-418D-AE19-62706E023703}">
                      <ahyp:hlinkClr xmlns:ahyp="http://schemas.microsoft.com/office/drawing/2018/hyperlinkcolor" val="tx"/>
                    </a:ext>
                  </a:extLst>
                </a:hlinkClick>
              </a:rPr>
              <a:t>martin.lafon@transitions-dd.com</a:t>
            </a:r>
            <a:br>
              <a:rPr lang="en-GB" sz="1600" b="0">
                <a:solidFill>
                  <a:schemeClr val="bg1"/>
                </a:solidFill>
              </a:rPr>
            </a:br>
            <a:br>
              <a:rPr lang="en-GB" sz="1600" b="0">
                <a:solidFill>
                  <a:schemeClr val="bg1"/>
                </a:solidFill>
              </a:rPr>
            </a:br>
            <a:r>
              <a:rPr lang="en-GB" sz="1600" b="0">
                <a:solidFill>
                  <a:schemeClr val="bg1"/>
                </a:solidFill>
              </a:rPr>
              <a:t> </a:t>
            </a:r>
            <a:endParaRPr lang="en-GB">
              <a:solidFill>
                <a:schemeClr val="bg1"/>
              </a:solidFill>
            </a:endParaRPr>
          </a:p>
        </p:txBody>
      </p:sp>
      <p:sp>
        <p:nvSpPr>
          <p:cNvPr id="10" name="Espace réservé du texte 9"/>
          <p:cNvSpPr>
            <a:spLocks noGrp="1"/>
          </p:cNvSpPr>
          <p:nvPr>
            <p:ph type="body" sz="quarter" idx="4294967295"/>
          </p:nvPr>
        </p:nvSpPr>
        <p:spPr>
          <a:xfrm>
            <a:off x="3172691" y="5793371"/>
            <a:ext cx="9740900" cy="539750"/>
          </a:xfrm>
        </p:spPr>
        <p:txBody>
          <a:bodyPr>
            <a:normAutofit fontScale="77500" lnSpcReduction="20000"/>
          </a:bodyPr>
          <a:lstStyle/>
          <a:p>
            <a:r>
              <a:rPr lang="en-GB" b="1">
                <a:solidFill>
                  <a:schemeClr val="bg1">
                    <a:lumMod val="95000"/>
                  </a:schemeClr>
                </a:solidFill>
              </a:rPr>
              <a:t>TRANSITIONS </a:t>
            </a:r>
            <a:r>
              <a:rPr lang="en-GB">
                <a:solidFill>
                  <a:schemeClr val="bg1">
                    <a:lumMod val="95000"/>
                  </a:schemeClr>
                </a:solidFill>
              </a:rPr>
              <a:t>/ 21 rue du Faubourg Saint Antoine / 75011 Paris  / </a:t>
            </a:r>
            <a:r>
              <a:rPr lang="en-GB" err="1">
                <a:solidFill>
                  <a:schemeClr val="bg1">
                    <a:lumMod val="95000"/>
                  </a:schemeClr>
                </a:solidFill>
              </a:rPr>
              <a:t>contact@transitions-dd.com</a:t>
            </a:r>
            <a:r>
              <a:rPr lang="en-GB">
                <a:solidFill>
                  <a:schemeClr val="bg1">
                    <a:lumMod val="95000"/>
                  </a:schemeClr>
                </a:solidFill>
              </a:rPr>
              <a:t> / </a:t>
            </a:r>
            <a:r>
              <a:rPr lang="en-GB" err="1">
                <a:solidFill>
                  <a:schemeClr val="bg1">
                    <a:lumMod val="95000"/>
                  </a:schemeClr>
                </a:solidFill>
              </a:rPr>
              <a:t>www.transitions-dd.com</a:t>
            </a:r>
            <a:r>
              <a:rPr lang="en-GB">
                <a:solidFill>
                  <a:schemeClr val="bg1">
                    <a:lumMod val="95000"/>
                  </a:schemeClr>
                </a:solidFill>
              </a:rPr>
              <a:t> </a:t>
            </a:r>
            <a:br>
              <a:rPr lang="en-GB">
                <a:solidFill>
                  <a:schemeClr val="bg1">
                    <a:lumMod val="95000"/>
                  </a:schemeClr>
                </a:solidFill>
              </a:rPr>
            </a:br>
            <a:r>
              <a:rPr lang="en-GB">
                <a:solidFill>
                  <a:schemeClr val="bg1">
                    <a:lumMod val="95000"/>
                  </a:schemeClr>
                </a:solidFill>
              </a:rPr>
              <a:t>/ SAS au capital de 700 € / RCS : Paris 499 944 783 00038 / N°TVA </a:t>
            </a:r>
            <a:r>
              <a:rPr lang="en-GB" err="1">
                <a:solidFill>
                  <a:schemeClr val="bg1">
                    <a:lumMod val="95000"/>
                  </a:schemeClr>
                </a:solidFill>
              </a:rPr>
              <a:t>Intracommunautaire</a:t>
            </a:r>
            <a:r>
              <a:rPr lang="en-GB">
                <a:solidFill>
                  <a:schemeClr val="bg1">
                    <a:lumMod val="95000"/>
                  </a:schemeClr>
                </a:solidFill>
              </a:rPr>
              <a:t> : FR88499944783</a:t>
            </a:r>
          </a:p>
        </p:txBody>
      </p:sp>
    </p:spTree>
    <p:extLst>
      <p:ext uri="{BB962C8B-B14F-4D97-AF65-F5344CB8AC3E}">
        <p14:creationId xmlns:p14="http://schemas.microsoft.com/office/powerpoint/2010/main" val="22966013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46B7F4-19EE-6CCC-D660-398492DB2993}"/>
              </a:ext>
            </a:extLst>
          </p:cNvPr>
          <p:cNvSpPr/>
          <p:nvPr/>
        </p:nvSpPr>
        <p:spPr>
          <a:xfrm>
            <a:off x="1308267" y="2786475"/>
            <a:ext cx="580918" cy="1005567"/>
          </a:xfrm>
          <a:prstGeom prst="rect">
            <a:avLst/>
          </a:prstGeom>
          <a:solidFill>
            <a:srgbClr val="A1DA8E"/>
          </a:solidFill>
          <a:ln>
            <a:solidFill>
              <a:srgbClr val="A1D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 coins arrondis 1">
            <a:extLst>
              <a:ext uri="{FF2B5EF4-FFF2-40B4-BE49-F238E27FC236}">
                <a16:creationId xmlns:a16="http://schemas.microsoft.com/office/drawing/2014/main" id="{954A0DD7-6D15-2F78-E762-AE51E6FBA203}"/>
              </a:ext>
            </a:extLst>
          </p:cNvPr>
          <p:cNvSpPr/>
          <p:nvPr/>
        </p:nvSpPr>
        <p:spPr>
          <a:xfrm>
            <a:off x="1418928" y="1111763"/>
            <a:ext cx="6692685" cy="1895061"/>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489120D8-30DC-CA5D-99C3-6544874789C1}"/>
              </a:ext>
            </a:extLst>
          </p:cNvPr>
          <p:cNvSpPr txBox="1"/>
          <p:nvPr/>
        </p:nvSpPr>
        <p:spPr>
          <a:xfrm>
            <a:off x="2189571" y="1883898"/>
            <a:ext cx="5813887" cy="769441"/>
          </a:xfrm>
          <a:prstGeom prst="rect">
            <a:avLst/>
          </a:prstGeom>
          <a:noFill/>
        </p:spPr>
        <p:txBody>
          <a:bodyPr wrap="square">
            <a:spAutoFit/>
          </a:bodyPr>
          <a:lstStyle/>
          <a:p>
            <a:r>
              <a:rPr lang="fr-FR" sz="2400" b="1" dirty="0">
                <a:solidFill>
                  <a:schemeClr val="bg1"/>
                </a:solidFill>
              </a:rPr>
              <a:t>Décision du conseil d'administration de FSC</a:t>
            </a:r>
          </a:p>
          <a:p>
            <a:r>
              <a:rPr lang="fr-FR" sz="2000" b="1" dirty="0">
                <a:solidFill>
                  <a:schemeClr val="bg1"/>
                </a:solidFill>
              </a:rPr>
              <a:t>1er août 2023 </a:t>
            </a:r>
            <a:endParaRPr lang="fr-FR" dirty="0">
              <a:solidFill>
                <a:schemeClr val="bg1"/>
              </a:solidFill>
            </a:endParaRPr>
          </a:p>
        </p:txBody>
      </p:sp>
      <p:sp>
        <p:nvSpPr>
          <p:cNvPr id="6" name="Rectangle : coins arrondis 5">
            <a:extLst>
              <a:ext uri="{FF2B5EF4-FFF2-40B4-BE49-F238E27FC236}">
                <a16:creationId xmlns:a16="http://schemas.microsoft.com/office/drawing/2014/main" id="{CBB47F77-5AB8-1F04-20B4-29C51C229331}"/>
              </a:ext>
            </a:extLst>
          </p:cNvPr>
          <p:cNvSpPr/>
          <p:nvPr/>
        </p:nvSpPr>
        <p:spPr>
          <a:xfrm>
            <a:off x="1308267" y="4060880"/>
            <a:ext cx="9871362" cy="2766918"/>
          </a:xfrm>
          <a:prstGeom prst="roundRect">
            <a:avLst/>
          </a:prstGeom>
          <a:solidFill>
            <a:srgbClr val="A1DA8E"/>
          </a:solidFill>
          <a:ln>
            <a:solidFill>
              <a:srgbClr val="A1D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numéro de diapositive 2">
            <a:extLst>
              <a:ext uri="{FF2B5EF4-FFF2-40B4-BE49-F238E27FC236}">
                <a16:creationId xmlns:a16="http://schemas.microsoft.com/office/drawing/2014/main" id="{7A878A53-E9E5-4FA8-A7A9-DEAC7165E3D4}"/>
              </a:ext>
            </a:extLst>
          </p:cNvPr>
          <p:cNvSpPr>
            <a:spLocks noGrp="1"/>
          </p:cNvSpPr>
          <p:nvPr>
            <p:ph type="sldNum" sz="quarter" idx="2"/>
          </p:nvPr>
        </p:nvSpPr>
        <p:spPr/>
        <p:txBody>
          <a:bodyPr/>
          <a:lstStyle/>
          <a:p>
            <a:pPr>
              <a:defRPr/>
            </a:pPr>
            <a:fld id="{86CB4B4D-7CA3-9044-876B-883B54F8677D}" type="slidenum">
              <a:rPr lang="en-DE" smtClean="0">
                <a:solidFill>
                  <a:prstClr val="black">
                    <a:tint val="75000"/>
                  </a:prstClr>
                </a:solidFill>
                <a:latin typeface="Arial" panose="020B0604020202020204"/>
              </a:rPr>
              <a:pPr>
                <a:defRPr/>
              </a:pPr>
              <a:t>92</a:t>
            </a:fld>
            <a:endParaRPr lang="en-DE">
              <a:solidFill>
                <a:prstClr val="black">
                  <a:tint val="75000"/>
                </a:prstClr>
              </a:solidFill>
              <a:latin typeface="Arial" panose="020B0604020202020204"/>
            </a:endParaRPr>
          </a:p>
        </p:txBody>
      </p:sp>
      <p:sp>
        <p:nvSpPr>
          <p:cNvPr id="9" name="Title 2">
            <a:extLst>
              <a:ext uri="{FF2B5EF4-FFF2-40B4-BE49-F238E27FC236}">
                <a16:creationId xmlns:a16="http://schemas.microsoft.com/office/drawing/2014/main" id="{BC5D631B-0C22-4061-A9A3-203263036581}"/>
              </a:ext>
            </a:extLst>
          </p:cNvPr>
          <p:cNvSpPr txBox="1">
            <a:spLocks/>
          </p:cNvSpPr>
          <p:nvPr/>
        </p:nvSpPr>
        <p:spPr>
          <a:xfrm>
            <a:off x="334963" y="333375"/>
            <a:ext cx="10080000" cy="1080000"/>
          </a:xfrm>
          <a:prstGeom prst="rect">
            <a:avLst/>
          </a:prstGeom>
        </p:spPr>
        <p:txBody>
          <a:bodyPr/>
          <a:lst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a:lstStyle>
          <a:p>
            <a:r>
              <a:rPr lang="fr-FR" dirty="0"/>
              <a:t>RDUE : priorité n°1 pour FSC</a:t>
            </a:r>
            <a:endParaRPr lang="en-AU" dirty="0"/>
          </a:p>
        </p:txBody>
      </p:sp>
      <p:sp>
        <p:nvSpPr>
          <p:cNvPr id="4" name="ZoneTexte 3">
            <a:extLst>
              <a:ext uri="{FF2B5EF4-FFF2-40B4-BE49-F238E27FC236}">
                <a16:creationId xmlns:a16="http://schemas.microsoft.com/office/drawing/2014/main" id="{993EEEEE-0A97-9325-A667-046B3BF3ACC7}"/>
              </a:ext>
            </a:extLst>
          </p:cNvPr>
          <p:cNvSpPr txBox="1"/>
          <p:nvPr/>
        </p:nvSpPr>
        <p:spPr>
          <a:xfrm>
            <a:off x="1552975" y="4274031"/>
            <a:ext cx="9381945" cy="2246769"/>
          </a:xfrm>
          <a:prstGeom prst="rect">
            <a:avLst/>
          </a:prstGeom>
          <a:noFill/>
        </p:spPr>
        <p:txBody>
          <a:bodyPr wrap="square">
            <a:spAutoFit/>
          </a:bodyPr>
          <a:lstStyle/>
          <a:p>
            <a:r>
              <a:rPr lang="fr-FR" sz="2000" dirty="0">
                <a:solidFill>
                  <a:schemeClr val="accent2"/>
                </a:solidFill>
              </a:rPr>
              <a:t>Le Conseil s'est vu présenter un certain nombre d'options stratégiques [relatives au règlement européen sur les droits de propriété intellectuelle et à d'autres règlements européens en vigueur] et a suivi la recommandation de l'équipe exécutive de [...] </a:t>
            </a:r>
            <a:r>
              <a:rPr lang="fr-FR" sz="2000" b="1" dirty="0">
                <a:solidFill>
                  <a:schemeClr val="accent2"/>
                </a:solidFill>
              </a:rPr>
              <a:t>réviser le cadre réglementaire </a:t>
            </a:r>
            <a:r>
              <a:rPr lang="fr-FR" sz="2000" dirty="0">
                <a:solidFill>
                  <a:schemeClr val="accent2"/>
                </a:solidFill>
              </a:rPr>
              <a:t>[...]. Le Conseil a également noté le </a:t>
            </a:r>
            <a:r>
              <a:rPr lang="fr-FR" sz="2000" b="1" dirty="0">
                <a:solidFill>
                  <a:schemeClr val="accent2"/>
                </a:solidFill>
              </a:rPr>
              <a:t>rôle clé des solutions  technologiques</a:t>
            </a:r>
            <a:r>
              <a:rPr lang="fr-FR" sz="2000" dirty="0">
                <a:solidFill>
                  <a:schemeClr val="accent2"/>
                </a:solidFill>
              </a:rPr>
              <a:t>, qui sont déjà en cours de développement. Elles fourniront aux entreprises les données détaillées sur la chaîne d'approvisionnement requises par les règlements de l'UE.</a:t>
            </a:r>
          </a:p>
        </p:txBody>
      </p:sp>
      <p:sp>
        <p:nvSpPr>
          <p:cNvPr id="7" name="Ellipse 6">
            <a:extLst>
              <a:ext uri="{FF2B5EF4-FFF2-40B4-BE49-F238E27FC236}">
                <a16:creationId xmlns:a16="http://schemas.microsoft.com/office/drawing/2014/main" id="{A9F9261A-C468-6876-0694-33728FCFBC58}"/>
              </a:ext>
            </a:extLst>
          </p:cNvPr>
          <p:cNvSpPr/>
          <p:nvPr/>
        </p:nvSpPr>
        <p:spPr>
          <a:xfrm>
            <a:off x="649340" y="1606157"/>
            <a:ext cx="1405132" cy="140513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Image 9" descr="Une image contenant symbole, logo, blanc&#10;&#10;Description générée automatiquement">
            <a:extLst>
              <a:ext uri="{FF2B5EF4-FFF2-40B4-BE49-F238E27FC236}">
                <a16:creationId xmlns:a16="http://schemas.microsoft.com/office/drawing/2014/main" id="{ECFD585E-72BE-1482-B099-B438471D0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180" y="1973825"/>
            <a:ext cx="755451" cy="755451"/>
          </a:xfrm>
          <a:prstGeom prst="rect">
            <a:avLst/>
          </a:prstGeom>
        </p:spPr>
      </p:pic>
    </p:spTree>
    <p:extLst>
      <p:ext uri="{BB962C8B-B14F-4D97-AF65-F5344CB8AC3E}">
        <p14:creationId xmlns:p14="http://schemas.microsoft.com/office/powerpoint/2010/main" val="2960253845"/>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A90738-255C-4D45-B3A4-CEF283D96009}"/>
              </a:ext>
            </a:extLst>
          </p:cNvPr>
          <p:cNvSpPr>
            <a:spLocks noGrp="1"/>
          </p:cNvSpPr>
          <p:nvPr>
            <p:ph type="title"/>
          </p:nvPr>
        </p:nvSpPr>
        <p:spPr>
          <a:xfrm>
            <a:off x="334963" y="333377"/>
            <a:ext cx="11857037" cy="565185"/>
          </a:xfrm>
        </p:spPr>
        <p:txBody>
          <a:bodyPr>
            <a:normAutofit fontScale="90000"/>
          </a:bodyPr>
          <a:lstStyle/>
          <a:p>
            <a:r>
              <a:rPr lang="fr-FR" dirty="0"/>
              <a:t>Vers la mise en œuvre du RDUE dans le système FSC</a:t>
            </a:r>
            <a:endParaRPr lang="en-AU" dirty="0"/>
          </a:p>
        </p:txBody>
      </p:sp>
      <p:sp>
        <p:nvSpPr>
          <p:cNvPr id="5" name="Slide Number Placeholder 4">
            <a:extLst>
              <a:ext uri="{FF2B5EF4-FFF2-40B4-BE49-F238E27FC236}">
                <a16:creationId xmlns:a16="http://schemas.microsoft.com/office/drawing/2014/main" id="{19DC07DD-D0F4-4DE2-8C46-D8CA870C13E4}"/>
              </a:ext>
            </a:extLst>
          </p:cNvPr>
          <p:cNvSpPr>
            <a:spLocks noGrp="1"/>
          </p:cNvSpPr>
          <p:nvPr>
            <p:ph type="sldNum" sz="quarter" idx="19"/>
          </p:nvPr>
        </p:nvSpPr>
        <p:spPr>
          <a:xfrm>
            <a:off x="334963" y="6054204"/>
            <a:ext cx="727411" cy="365125"/>
          </a:xfrm>
        </p:spPr>
        <p:txBody>
          <a:bodyPr/>
          <a:lstStyle/>
          <a:p>
            <a:fld id="{F5AEA0E0-5CC6-4BD0-905C-A0021E419432}" type="slidenum">
              <a:rPr lang="en-GB" smtClean="0"/>
              <a:pPr/>
              <a:t>93</a:t>
            </a:fld>
            <a:endParaRPr lang="en-GB"/>
          </a:p>
        </p:txBody>
      </p:sp>
      <p:sp>
        <p:nvSpPr>
          <p:cNvPr id="9" name="TextBox 5">
            <a:extLst>
              <a:ext uri="{FF2B5EF4-FFF2-40B4-BE49-F238E27FC236}">
                <a16:creationId xmlns:a16="http://schemas.microsoft.com/office/drawing/2014/main" id="{2CC2624A-2AF5-69CC-D6DC-4960DA1CA8FC}"/>
              </a:ext>
            </a:extLst>
          </p:cNvPr>
          <p:cNvSpPr txBox="1"/>
          <p:nvPr/>
        </p:nvSpPr>
        <p:spPr>
          <a:xfrm>
            <a:off x="1671979" y="4947660"/>
            <a:ext cx="817853" cy="300210"/>
          </a:xfrm>
          <a:prstGeom prst="rect">
            <a:avLst/>
          </a:prstGeom>
          <a:noFill/>
        </p:spPr>
        <p:txBody>
          <a:bodyPr wrap="none" rtlCol="0">
            <a:spAutoFit/>
          </a:bodyPr>
          <a:lstStyle/>
          <a:p>
            <a:r>
              <a:rPr lang="en-AU" sz="1351">
                <a:solidFill>
                  <a:schemeClr val="tx2"/>
                </a:solidFill>
                <a:latin typeface="+mj-lt"/>
              </a:rPr>
              <a:t>February</a:t>
            </a:r>
          </a:p>
        </p:txBody>
      </p:sp>
      <p:sp>
        <p:nvSpPr>
          <p:cNvPr id="10" name="Rectangle 9">
            <a:extLst>
              <a:ext uri="{FF2B5EF4-FFF2-40B4-BE49-F238E27FC236}">
                <a16:creationId xmlns:a16="http://schemas.microsoft.com/office/drawing/2014/main" id="{6F74677F-E555-14B7-4EDF-B92F6146230D}"/>
              </a:ext>
            </a:extLst>
          </p:cNvPr>
          <p:cNvSpPr/>
          <p:nvPr/>
        </p:nvSpPr>
        <p:spPr>
          <a:xfrm>
            <a:off x="0" y="4777837"/>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11" name="Isosceles Triangle 6">
            <a:extLst>
              <a:ext uri="{FF2B5EF4-FFF2-40B4-BE49-F238E27FC236}">
                <a16:creationId xmlns:a16="http://schemas.microsoft.com/office/drawing/2014/main" id="{F9898B76-4E66-9B11-A173-FEE5814F312C}"/>
              </a:ext>
            </a:extLst>
          </p:cNvPr>
          <p:cNvSpPr/>
          <p:nvPr/>
        </p:nvSpPr>
        <p:spPr>
          <a:xfrm rot="5400000">
            <a:off x="11471747" y="5030608"/>
            <a:ext cx="478367" cy="21445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12" name="Oval 7">
            <a:extLst>
              <a:ext uri="{FF2B5EF4-FFF2-40B4-BE49-F238E27FC236}">
                <a16:creationId xmlns:a16="http://schemas.microsoft.com/office/drawing/2014/main" id="{16AA176E-856B-DFDE-088C-889881B97A95}"/>
              </a:ext>
            </a:extLst>
          </p:cNvPr>
          <p:cNvSpPr/>
          <p:nvPr/>
        </p:nvSpPr>
        <p:spPr>
          <a:xfrm>
            <a:off x="334964" y="4939837"/>
            <a:ext cx="396000" cy="39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15" name="TextBox 10">
            <a:extLst>
              <a:ext uri="{FF2B5EF4-FFF2-40B4-BE49-F238E27FC236}">
                <a16:creationId xmlns:a16="http://schemas.microsoft.com/office/drawing/2014/main" id="{E62D05C5-5931-D6BA-2BDA-B320E0844D1A}"/>
              </a:ext>
            </a:extLst>
          </p:cNvPr>
          <p:cNvSpPr txBox="1"/>
          <p:nvPr/>
        </p:nvSpPr>
        <p:spPr>
          <a:xfrm>
            <a:off x="8601555" y="4905119"/>
            <a:ext cx="1645002" cy="461665"/>
          </a:xfrm>
          <a:prstGeom prst="rect">
            <a:avLst/>
          </a:prstGeom>
          <a:noFill/>
        </p:spPr>
        <p:txBody>
          <a:bodyPr wrap="none" rtlCol="0">
            <a:spAutoFit/>
          </a:bodyPr>
          <a:lstStyle/>
          <a:p>
            <a:r>
              <a:rPr lang="en-AU" sz="2400" dirty="0">
                <a:solidFill>
                  <a:schemeClr val="tx2"/>
                </a:solidFill>
                <a:latin typeface="+mj-lt"/>
              </a:rPr>
              <a:t>Début 2025</a:t>
            </a:r>
          </a:p>
        </p:txBody>
      </p:sp>
      <p:sp>
        <p:nvSpPr>
          <p:cNvPr id="18" name="TextBox 17">
            <a:extLst>
              <a:ext uri="{FF2B5EF4-FFF2-40B4-BE49-F238E27FC236}">
                <a16:creationId xmlns:a16="http://schemas.microsoft.com/office/drawing/2014/main" id="{89815BA3-7B6D-834E-EFA3-25D60F6C5F8D}"/>
              </a:ext>
            </a:extLst>
          </p:cNvPr>
          <p:cNvSpPr txBox="1"/>
          <p:nvPr/>
        </p:nvSpPr>
        <p:spPr>
          <a:xfrm>
            <a:off x="7612759" y="2049282"/>
            <a:ext cx="3709805" cy="2031325"/>
          </a:xfrm>
          <a:prstGeom prst="rect">
            <a:avLst/>
          </a:prstGeom>
          <a:noFill/>
        </p:spPr>
        <p:txBody>
          <a:bodyPr wrap="square" rtlCol="0">
            <a:spAutoFit/>
          </a:bodyPr>
          <a:lstStyle/>
          <a:p>
            <a:pPr algn="ctr"/>
            <a:r>
              <a:rPr lang="fr-FR" b="1" dirty="0">
                <a:solidFill>
                  <a:schemeClr val="accent2"/>
                </a:solidFill>
              </a:rPr>
              <a:t>L'analyse de risque est compatible avec le RDUE pour 20 pays prioritaires.</a:t>
            </a:r>
          </a:p>
          <a:p>
            <a:pPr algn="ctr"/>
            <a:r>
              <a:rPr lang="fr-FR" dirty="0">
                <a:solidFill>
                  <a:schemeClr val="accent2"/>
                </a:solidFill>
              </a:rPr>
              <a:t>L'analyse de risque développée par FSC est déjà en place pour plus de 45 pays. L'objectif est maintenant d'ajouter les exigences du RDUE.</a:t>
            </a:r>
            <a:endParaRPr lang="en-US" dirty="0">
              <a:solidFill>
                <a:schemeClr val="accent2"/>
              </a:solidFill>
            </a:endParaRPr>
          </a:p>
        </p:txBody>
      </p:sp>
      <p:cxnSp>
        <p:nvCxnSpPr>
          <p:cNvPr id="6" name="Straight Connector 28">
            <a:extLst>
              <a:ext uri="{FF2B5EF4-FFF2-40B4-BE49-F238E27FC236}">
                <a16:creationId xmlns:a16="http://schemas.microsoft.com/office/drawing/2014/main" id="{2CF5F026-40B9-66BE-046A-779C2E90E30B}"/>
              </a:ext>
            </a:extLst>
          </p:cNvPr>
          <p:cNvCxnSpPr>
            <a:cxnSpLocks/>
          </p:cNvCxnSpPr>
          <p:nvPr/>
        </p:nvCxnSpPr>
        <p:spPr>
          <a:xfrm>
            <a:off x="9467662" y="4261189"/>
            <a:ext cx="0" cy="657944"/>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28">
            <a:extLst>
              <a:ext uri="{FF2B5EF4-FFF2-40B4-BE49-F238E27FC236}">
                <a16:creationId xmlns:a16="http://schemas.microsoft.com/office/drawing/2014/main" id="{3F7882BA-7A27-8B20-43CB-551770E6C00B}"/>
              </a:ext>
            </a:extLst>
          </p:cNvPr>
          <p:cNvCxnSpPr>
            <a:cxnSpLocks/>
          </p:cNvCxnSpPr>
          <p:nvPr/>
        </p:nvCxnSpPr>
        <p:spPr>
          <a:xfrm>
            <a:off x="1567926" y="4178394"/>
            <a:ext cx="0" cy="657944"/>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28">
            <a:extLst>
              <a:ext uri="{FF2B5EF4-FFF2-40B4-BE49-F238E27FC236}">
                <a16:creationId xmlns:a16="http://schemas.microsoft.com/office/drawing/2014/main" id="{0EF9517C-1C1D-1763-1919-2D9FFBD82562}"/>
              </a:ext>
            </a:extLst>
          </p:cNvPr>
          <p:cNvCxnSpPr>
            <a:cxnSpLocks/>
          </p:cNvCxnSpPr>
          <p:nvPr/>
        </p:nvCxnSpPr>
        <p:spPr>
          <a:xfrm>
            <a:off x="5200211" y="4261189"/>
            <a:ext cx="0" cy="657944"/>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7">
            <a:extLst>
              <a:ext uri="{FF2B5EF4-FFF2-40B4-BE49-F238E27FC236}">
                <a16:creationId xmlns:a16="http://schemas.microsoft.com/office/drawing/2014/main" id="{E9A13F88-0CAA-EEF6-B92B-B6E80ED9705C}"/>
              </a:ext>
            </a:extLst>
          </p:cNvPr>
          <p:cNvSpPr txBox="1"/>
          <p:nvPr/>
        </p:nvSpPr>
        <p:spPr>
          <a:xfrm>
            <a:off x="3595473" y="2049282"/>
            <a:ext cx="3209475" cy="2031325"/>
          </a:xfrm>
          <a:prstGeom prst="rect">
            <a:avLst/>
          </a:prstGeom>
          <a:noFill/>
        </p:spPr>
        <p:txBody>
          <a:bodyPr wrap="square" rtlCol="0">
            <a:spAutoFit/>
          </a:bodyPr>
          <a:lstStyle/>
          <a:p>
            <a:pPr algn="ctr"/>
            <a:r>
              <a:rPr lang="fr-FR" b="1" dirty="0">
                <a:solidFill>
                  <a:schemeClr val="accent2"/>
                </a:solidFill>
              </a:rPr>
              <a:t>Lancement de la blockchain FSC pour toutes les entreprises.</a:t>
            </a:r>
          </a:p>
          <a:p>
            <a:pPr algn="ctr"/>
            <a:r>
              <a:rPr lang="fr-FR" dirty="0">
                <a:solidFill>
                  <a:schemeClr val="accent2"/>
                </a:solidFill>
              </a:rPr>
              <a:t>La blockchain est actuellement testée par plusieurs de nos parties prenantes. Elle sera fourni aux entreprises sur demande.</a:t>
            </a:r>
            <a:endParaRPr lang="en-US" dirty="0">
              <a:solidFill>
                <a:schemeClr val="accent2"/>
              </a:solidFill>
            </a:endParaRPr>
          </a:p>
        </p:txBody>
      </p:sp>
      <p:sp>
        <p:nvSpPr>
          <p:cNvPr id="21" name="TextBox 8">
            <a:extLst>
              <a:ext uri="{FF2B5EF4-FFF2-40B4-BE49-F238E27FC236}">
                <a16:creationId xmlns:a16="http://schemas.microsoft.com/office/drawing/2014/main" id="{F610382F-05BE-021A-FC72-81FFBF9DA532}"/>
              </a:ext>
            </a:extLst>
          </p:cNvPr>
          <p:cNvSpPr txBox="1"/>
          <p:nvPr/>
        </p:nvSpPr>
        <p:spPr>
          <a:xfrm>
            <a:off x="1041639" y="4902735"/>
            <a:ext cx="1601657" cy="461665"/>
          </a:xfrm>
          <a:prstGeom prst="rect">
            <a:avLst/>
          </a:prstGeom>
          <a:noFill/>
        </p:spPr>
        <p:txBody>
          <a:bodyPr wrap="none" rtlCol="0">
            <a:spAutoFit/>
          </a:bodyPr>
          <a:lstStyle/>
          <a:p>
            <a:r>
              <a:rPr lang="en-AU" sz="2400" dirty="0">
                <a:solidFill>
                  <a:schemeClr val="tx2"/>
                </a:solidFill>
                <a:latin typeface="+mj-lt"/>
              </a:rPr>
              <a:t>Juillet 2024</a:t>
            </a:r>
          </a:p>
        </p:txBody>
      </p:sp>
      <p:sp>
        <p:nvSpPr>
          <p:cNvPr id="22" name="TextBox 17">
            <a:extLst>
              <a:ext uri="{FF2B5EF4-FFF2-40B4-BE49-F238E27FC236}">
                <a16:creationId xmlns:a16="http://schemas.microsoft.com/office/drawing/2014/main" id="{C1501EF3-23AC-8921-94DF-8A9556E89F9A}"/>
              </a:ext>
            </a:extLst>
          </p:cNvPr>
          <p:cNvSpPr txBox="1"/>
          <p:nvPr/>
        </p:nvSpPr>
        <p:spPr>
          <a:xfrm>
            <a:off x="334963" y="2603279"/>
            <a:ext cx="3209479" cy="1477328"/>
          </a:xfrm>
          <a:prstGeom prst="rect">
            <a:avLst/>
          </a:prstGeom>
          <a:noFill/>
        </p:spPr>
        <p:txBody>
          <a:bodyPr wrap="square" rtlCol="0">
            <a:spAutoFit/>
          </a:bodyPr>
          <a:lstStyle/>
          <a:p>
            <a:r>
              <a:rPr lang="fr-FR" b="1" dirty="0">
                <a:solidFill>
                  <a:schemeClr val="accent2"/>
                </a:solidFill>
              </a:rPr>
              <a:t>Adoption et présentation du module réglementaire.</a:t>
            </a:r>
          </a:p>
          <a:p>
            <a:r>
              <a:rPr lang="fr-FR" dirty="0">
                <a:solidFill>
                  <a:schemeClr val="accent2"/>
                </a:solidFill>
              </a:rPr>
              <a:t>Le module réglementaire est un ajout volontaire aux exigences FSC pour s'adapter au RDUE.</a:t>
            </a:r>
          </a:p>
        </p:txBody>
      </p:sp>
      <p:sp>
        <p:nvSpPr>
          <p:cNvPr id="23" name="TextBox 8">
            <a:extLst>
              <a:ext uri="{FF2B5EF4-FFF2-40B4-BE49-F238E27FC236}">
                <a16:creationId xmlns:a16="http://schemas.microsoft.com/office/drawing/2014/main" id="{079A3481-1B18-9219-F942-4A51DA42509C}"/>
              </a:ext>
            </a:extLst>
          </p:cNvPr>
          <p:cNvSpPr txBox="1"/>
          <p:nvPr/>
        </p:nvSpPr>
        <p:spPr>
          <a:xfrm>
            <a:off x="3742445" y="4880900"/>
            <a:ext cx="3477490" cy="461665"/>
          </a:xfrm>
          <a:prstGeom prst="rect">
            <a:avLst/>
          </a:prstGeom>
          <a:noFill/>
        </p:spPr>
        <p:txBody>
          <a:bodyPr wrap="none" rtlCol="0">
            <a:spAutoFit/>
          </a:bodyPr>
          <a:lstStyle/>
          <a:p>
            <a:r>
              <a:rPr lang="en-AU" sz="2400" dirty="0" err="1">
                <a:solidFill>
                  <a:schemeClr val="tx2"/>
                </a:solidFill>
                <a:latin typeface="+mj-lt"/>
              </a:rPr>
              <a:t>Septembre</a:t>
            </a:r>
            <a:r>
              <a:rPr lang="en-AU" sz="2400" dirty="0">
                <a:solidFill>
                  <a:schemeClr val="tx2"/>
                </a:solidFill>
                <a:latin typeface="+mj-lt"/>
              </a:rPr>
              <a:t> / </a:t>
            </a:r>
            <a:r>
              <a:rPr lang="en-AU" sz="2400" dirty="0" err="1">
                <a:solidFill>
                  <a:schemeClr val="tx2"/>
                </a:solidFill>
                <a:latin typeface="+mj-lt"/>
              </a:rPr>
              <a:t>octobre</a:t>
            </a:r>
            <a:r>
              <a:rPr lang="en-AU" sz="2400" dirty="0">
                <a:solidFill>
                  <a:schemeClr val="tx2"/>
                </a:solidFill>
                <a:latin typeface="+mj-lt"/>
              </a:rPr>
              <a:t> 2024</a:t>
            </a:r>
          </a:p>
        </p:txBody>
      </p:sp>
    </p:spTree>
    <p:extLst>
      <p:ext uri="{BB962C8B-B14F-4D97-AF65-F5344CB8AC3E}">
        <p14:creationId xmlns:p14="http://schemas.microsoft.com/office/powerpoint/2010/main" val="13405152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78B3B3-A4CB-4438-BF08-317BBC8F0937}"/>
              </a:ext>
            </a:extLst>
          </p:cNvPr>
          <p:cNvSpPr>
            <a:spLocks noGrp="1"/>
          </p:cNvSpPr>
          <p:nvPr>
            <p:ph type="title"/>
          </p:nvPr>
        </p:nvSpPr>
        <p:spPr>
          <a:xfrm>
            <a:off x="2231136" y="442177"/>
            <a:ext cx="7729728" cy="1188720"/>
          </a:xfrm>
        </p:spPr>
        <p:txBody>
          <a:bodyPr/>
          <a:lstStyle/>
          <a:p>
            <a:r>
              <a:rPr lang="en-AU" dirty="0" err="1"/>
              <a:t>Restez</a:t>
            </a:r>
            <a:r>
              <a:rPr lang="en-AU" dirty="0"/>
              <a:t> </a:t>
            </a:r>
            <a:r>
              <a:rPr lang="en-AU" dirty="0" err="1"/>
              <a:t>connectés</a:t>
            </a:r>
            <a:r>
              <a:rPr lang="en-AU" dirty="0"/>
              <a:t> !</a:t>
            </a:r>
          </a:p>
        </p:txBody>
      </p:sp>
      <p:pic>
        <p:nvPicPr>
          <p:cNvPr id="6" name="Image 5">
            <a:extLst>
              <a:ext uri="{FF2B5EF4-FFF2-40B4-BE49-F238E27FC236}">
                <a16:creationId xmlns:a16="http://schemas.microsoft.com/office/drawing/2014/main" id="{4BD161AB-2BF4-98E1-1FF4-CA20C5BB62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420" y="2281264"/>
            <a:ext cx="6675440" cy="4342385"/>
          </a:xfrm>
          <a:prstGeom prst="rect">
            <a:avLst/>
          </a:prstGeom>
        </p:spPr>
      </p:pic>
      <p:sp>
        <p:nvSpPr>
          <p:cNvPr id="11" name="ZoneTexte 10">
            <a:extLst>
              <a:ext uri="{FF2B5EF4-FFF2-40B4-BE49-F238E27FC236}">
                <a16:creationId xmlns:a16="http://schemas.microsoft.com/office/drawing/2014/main" id="{40587CFD-B3FC-6B13-790F-1E33986D769A}"/>
              </a:ext>
            </a:extLst>
          </p:cNvPr>
          <p:cNvSpPr txBox="1"/>
          <p:nvPr/>
        </p:nvSpPr>
        <p:spPr>
          <a:xfrm>
            <a:off x="7119952" y="3763537"/>
            <a:ext cx="4990272" cy="1754326"/>
          </a:xfrm>
          <a:prstGeom prst="rect">
            <a:avLst/>
          </a:prstGeom>
          <a:noFill/>
        </p:spPr>
        <p:txBody>
          <a:bodyPr wrap="square">
            <a:spAutoFit/>
          </a:bodyPr>
          <a:lstStyle/>
          <a:p>
            <a:r>
              <a:rPr lang="fr-FR" dirty="0">
                <a:solidFill>
                  <a:schemeClr val="accent2"/>
                </a:solidFill>
              </a:rPr>
              <a:t>En savoir plus : </a:t>
            </a:r>
            <a:r>
              <a:rPr lang="en-US" dirty="0">
                <a:hlinkClick r:id="rId3"/>
              </a:rPr>
              <a:t>(1) Launch Event: FSC Aligned for EUDR | LinkedIn</a:t>
            </a:r>
            <a:endParaRPr lang="en-US" dirty="0"/>
          </a:p>
          <a:p>
            <a:endParaRPr lang="en-US" dirty="0"/>
          </a:p>
          <a:p>
            <a:r>
              <a:rPr lang="fr-FR" dirty="0">
                <a:solidFill>
                  <a:schemeClr val="accent2"/>
                </a:solidFill>
              </a:rPr>
              <a:t>Plus d’informations à venir sur le </a:t>
            </a:r>
            <a:r>
              <a:rPr lang="fr-FR" dirty="0">
                <a:solidFill>
                  <a:schemeClr val="accent2"/>
                </a:solidFill>
                <a:hlinkClick r:id="rId4"/>
              </a:rPr>
              <a:t>LinkedIn de FSC International</a:t>
            </a:r>
            <a:r>
              <a:rPr lang="fr-FR" dirty="0">
                <a:solidFill>
                  <a:schemeClr val="accent2"/>
                </a:solidFill>
              </a:rPr>
              <a:t>, le </a:t>
            </a:r>
            <a:r>
              <a:rPr lang="fr-FR" dirty="0">
                <a:solidFill>
                  <a:schemeClr val="accent2"/>
                </a:solidFill>
                <a:hlinkClick r:id="rId5"/>
              </a:rPr>
              <a:t>LinkedIn de FSC France</a:t>
            </a:r>
            <a:r>
              <a:rPr lang="fr-FR" dirty="0">
                <a:solidFill>
                  <a:schemeClr val="accent2"/>
                </a:solidFill>
              </a:rPr>
              <a:t> et sur nos sites internet</a:t>
            </a:r>
          </a:p>
        </p:txBody>
      </p:sp>
      <p:sp>
        <p:nvSpPr>
          <p:cNvPr id="12" name="ZoneTexte 11">
            <a:extLst>
              <a:ext uri="{FF2B5EF4-FFF2-40B4-BE49-F238E27FC236}">
                <a16:creationId xmlns:a16="http://schemas.microsoft.com/office/drawing/2014/main" id="{8706E91F-C502-FDBC-8990-D47C42884EDC}"/>
              </a:ext>
            </a:extLst>
          </p:cNvPr>
          <p:cNvSpPr txBox="1"/>
          <p:nvPr/>
        </p:nvSpPr>
        <p:spPr>
          <a:xfrm>
            <a:off x="7119952" y="1979939"/>
            <a:ext cx="4990272" cy="1477328"/>
          </a:xfrm>
          <a:prstGeom prst="rect">
            <a:avLst/>
          </a:prstGeom>
          <a:noFill/>
        </p:spPr>
        <p:txBody>
          <a:bodyPr wrap="square" rtlCol="0">
            <a:spAutoFit/>
          </a:bodyPr>
          <a:lstStyle/>
          <a:p>
            <a:r>
              <a:rPr lang="fr-FR" b="1" dirty="0">
                <a:solidFill>
                  <a:schemeClr val="accent2"/>
                </a:solidFill>
              </a:rPr>
              <a:t>2 webinaires FSC pour présenter notre travail sur le RDUE :</a:t>
            </a:r>
          </a:p>
          <a:p>
            <a:pPr marL="285750" indent="-285750">
              <a:buFontTx/>
              <a:buChar char="-"/>
            </a:pPr>
            <a:r>
              <a:rPr lang="fr-FR" b="1" dirty="0">
                <a:solidFill>
                  <a:schemeClr val="accent2"/>
                </a:solidFill>
              </a:rPr>
              <a:t>Vendredi 3 juillet, 13h00 à 15h00 (heure de Paris)</a:t>
            </a:r>
          </a:p>
          <a:p>
            <a:pPr marL="285750" indent="-285750">
              <a:buFontTx/>
              <a:buChar char="-"/>
            </a:pPr>
            <a:r>
              <a:rPr lang="fr-FR" b="1" dirty="0">
                <a:solidFill>
                  <a:schemeClr val="accent2"/>
                </a:solidFill>
              </a:rPr>
              <a:t>Vendredi 10 juillet</a:t>
            </a:r>
          </a:p>
        </p:txBody>
      </p:sp>
    </p:spTree>
    <p:extLst>
      <p:ext uri="{BB962C8B-B14F-4D97-AF65-F5344CB8AC3E}">
        <p14:creationId xmlns:p14="http://schemas.microsoft.com/office/powerpoint/2010/main" val="253876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78B3B3-A4CB-4438-BF08-317BBC8F0937}"/>
              </a:ext>
            </a:extLst>
          </p:cNvPr>
          <p:cNvSpPr>
            <a:spLocks noGrp="1"/>
          </p:cNvSpPr>
          <p:nvPr>
            <p:ph type="title"/>
          </p:nvPr>
        </p:nvSpPr>
        <p:spPr>
          <a:xfrm>
            <a:off x="2231136" y="282522"/>
            <a:ext cx="7729728" cy="1188720"/>
          </a:xfrm>
        </p:spPr>
        <p:txBody>
          <a:bodyPr/>
          <a:lstStyle/>
          <a:p>
            <a:r>
              <a:rPr lang="en-AU" dirty="0"/>
              <a:t>Notre page sur le RDUE</a:t>
            </a:r>
          </a:p>
        </p:txBody>
      </p:sp>
      <p:sp>
        <p:nvSpPr>
          <p:cNvPr id="53" name="Slide Number Placeholder 52">
            <a:extLst>
              <a:ext uri="{FF2B5EF4-FFF2-40B4-BE49-F238E27FC236}">
                <a16:creationId xmlns:a16="http://schemas.microsoft.com/office/drawing/2014/main" id="{AD734342-56C0-4A83-B9C9-5AF6F08E8D5A}"/>
              </a:ext>
            </a:extLst>
          </p:cNvPr>
          <p:cNvSpPr>
            <a:spLocks noGrp="1"/>
          </p:cNvSpPr>
          <p:nvPr>
            <p:ph type="sldNum" sz="quarter" idx="12"/>
          </p:nvPr>
        </p:nvSpPr>
        <p:spPr>
          <a:xfrm>
            <a:off x="334962" y="6288257"/>
            <a:ext cx="727410" cy="365125"/>
          </a:xfrm>
        </p:spPr>
        <p:txBody>
          <a:bodyPr/>
          <a:lstStyle/>
          <a:p>
            <a:fld id="{F5AEA0E0-5CC6-4BD0-905C-A0021E419432}" type="slidenum">
              <a:rPr lang="en-GB" smtClean="0"/>
              <a:pPr/>
              <a:t>95</a:t>
            </a:fld>
            <a:endParaRPr lang="en-GB"/>
          </a:p>
        </p:txBody>
      </p:sp>
      <p:grpSp>
        <p:nvGrpSpPr>
          <p:cNvPr id="3" name="Group 2">
            <a:extLst>
              <a:ext uri="{FF2B5EF4-FFF2-40B4-BE49-F238E27FC236}">
                <a16:creationId xmlns:a16="http://schemas.microsoft.com/office/drawing/2014/main" id="{9AC37E87-B0C4-44FE-0F4F-B016B6E89794}"/>
              </a:ext>
            </a:extLst>
          </p:cNvPr>
          <p:cNvGrpSpPr/>
          <p:nvPr/>
        </p:nvGrpSpPr>
        <p:grpSpPr>
          <a:xfrm>
            <a:off x="844069" y="3676023"/>
            <a:ext cx="2903271" cy="2160000"/>
            <a:chOff x="334962" y="1413375"/>
            <a:chExt cx="2903271" cy="2160000"/>
          </a:xfrm>
        </p:grpSpPr>
        <p:sp>
          <p:nvSpPr>
            <p:cNvPr id="33" name="Rectangle: Rounded Corners 32">
              <a:extLst>
                <a:ext uri="{FF2B5EF4-FFF2-40B4-BE49-F238E27FC236}">
                  <a16:creationId xmlns:a16="http://schemas.microsoft.com/office/drawing/2014/main" id="{D18554E6-B224-4ECC-A090-05D6CF294839}"/>
                </a:ext>
              </a:extLst>
            </p:cNvPr>
            <p:cNvSpPr/>
            <p:nvPr/>
          </p:nvSpPr>
          <p:spPr>
            <a:xfrm>
              <a:off x="334962" y="1413375"/>
              <a:ext cx="2903271"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dirty="0">
                <a:solidFill>
                  <a:schemeClr val="accent1"/>
                </a:solidFill>
                <a:latin typeface="+mj-lt"/>
              </a:endParaRPr>
            </a:p>
            <a:p>
              <a:endParaRPr lang="en-US" dirty="0">
                <a:solidFill>
                  <a:schemeClr val="accent1"/>
                </a:solidFill>
                <a:latin typeface="+mj-lt"/>
              </a:endParaRPr>
            </a:p>
            <a:p>
              <a:r>
                <a:rPr lang="en-US" b="1" dirty="0">
                  <a:solidFill>
                    <a:schemeClr val="accent1"/>
                  </a:solidFill>
                  <a:latin typeface="+mj-lt"/>
                </a:rPr>
                <a:t>         </a:t>
              </a:r>
              <a:r>
                <a:rPr lang="en-US" sz="1400" b="1" dirty="0">
                  <a:solidFill>
                    <a:schemeClr val="accent1"/>
                  </a:solidFill>
                  <a:latin typeface="+mj-lt"/>
                </a:rPr>
                <a:t>DES QUESTIONS ?</a:t>
              </a:r>
            </a:p>
            <a:p>
              <a:pPr lvl="1"/>
              <a:r>
                <a:rPr lang="en-GB" sz="1600" dirty="0" err="1"/>
                <a:t>Contactez</a:t>
              </a:r>
              <a:r>
                <a:rPr lang="en-GB" sz="1600" dirty="0"/>
                <a:t>-nous via </a:t>
              </a:r>
              <a:r>
                <a:rPr lang="en-GB" sz="1600" dirty="0" err="1"/>
                <a:t>notre</a:t>
              </a:r>
              <a:r>
                <a:rPr lang="en-GB" sz="1600" dirty="0"/>
                <a:t> mail </a:t>
              </a:r>
              <a:r>
                <a:rPr lang="en-GB" sz="1600" dirty="0" err="1"/>
                <a:t>dédié</a:t>
              </a:r>
              <a:r>
                <a:rPr lang="en-GB" sz="1600" dirty="0"/>
                <a:t> :</a:t>
              </a:r>
            </a:p>
            <a:p>
              <a:pPr lvl="1"/>
              <a:r>
                <a:rPr lang="en-GB" sz="2400" b="1" dirty="0">
                  <a:solidFill>
                    <a:schemeClr val="bg2"/>
                  </a:solidFill>
                </a:rPr>
                <a:t>EUDR@FSC.org</a:t>
              </a:r>
              <a:endParaRPr lang="en-AU" sz="2400" b="1" dirty="0">
                <a:solidFill>
                  <a:schemeClr val="bg2"/>
                </a:solidFill>
              </a:endParaRPr>
            </a:p>
            <a:p>
              <a:pPr algn="ctr"/>
              <a:endParaRPr lang="en-AU" dirty="0"/>
            </a:p>
          </p:txBody>
        </p:sp>
        <p:sp>
          <p:nvSpPr>
            <p:cNvPr id="34" name="Text Placeholder 6">
              <a:extLst>
                <a:ext uri="{FF2B5EF4-FFF2-40B4-BE49-F238E27FC236}">
                  <a16:creationId xmlns:a16="http://schemas.microsoft.com/office/drawing/2014/main" id="{2E7659FA-C652-4F7E-967B-666CA9CE906F}"/>
                </a:ext>
              </a:extLst>
            </p:cNvPr>
            <p:cNvSpPr txBox="1">
              <a:spLocks/>
            </p:cNvSpPr>
            <p:nvPr/>
          </p:nvSpPr>
          <p:spPr>
            <a:xfrm>
              <a:off x="541028" y="2300151"/>
              <a:ext cx="2160000" cy="108000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400" b="0" kern="1200" cap="all" baseline="0">
                  <a:solidFill>
                    <a:schemeClr val="tx2"/>
                  </a:solidFill>
                  <a:latin typeface="+mj-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400" b="0" kern="1200" cap="none" baseline="0">
                  <a:solidFill>
                    <a:schemeClr val="tx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4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4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endParaRPr lang="en-AU">
                <a:solidFill>
                  <a:schemeClr val="bg2"/>
                </a:solidFill>
              </a:endParaRPr>
            </a:p>
          </p:txBody>
        </p:sp>
        <p:sp>
          <p:nvSpPr>
            <p:cNvPr id="35" name="Text Placeholder 9">
              <a:extLst>
                <a:ext uri="{FF2B5EF4-FFF2-40B4-BE49-F238E27FC236}">
                  <a16:creationId xmlns:a16="http://schemas.microsoft.com/office/drawing/2014/main" id="{85E7EAEB-A302-45EE-8CFC-ACB249F16AAF}"/>
                </a:ext>
              </a:extLst>
            </p:cNvPr>
            <p:cNvSpPr txBox="1">
              <a:spLocks/>
            </p:cNvSpPr>
            <p:nvPr/>
          </p:nvSpPr>
          <p:spPr>
            <a:xfrm>
              <a:off x="541028" y="1612351"/>
              <a:ext cx="504000" cy="504000"/>
            </a:xfrm>
            <a:prstGeom prst="ellipse">
              <a:avLst/>
            </a:prstGeom>
            <a:solidFill>
              <a:schemeClr val="accent1"/>
            </a:solidFill>
          </p:spPr>
          <p:txBody>
            <a:bodyPr anchor="ctr" anchorCtr="0"/>
            <a:lstStyle>
              <a:lvl1pPr marL="0" indent="0" algn="ctr" defTabSz="914400" rtl="0" eaLnBrk="1" latinLnBrk="0" hangingPunct="1">
                <a:lnSpc>
                  <a:spcPct val="100000"/>
                </a:lnSpc>
                <a:spcBef>
                  <a:spcPts val="0"/>
                </a:spcBef>
                <a:spcAft>
                  <a:spcPts val="0"/>
                </a:spcAft>
                <a:buFont typeface="Arial" panose="020B0604020202020204" pitchFamily="34" charset="0"/>
                <a:buNone/>
                <a:defRPr sz="2800" b="0" kern="1200" cap="none" baseline="0">
                  <a:solidFill>
                    <a:schemeClr val="bg2"/>
                  </a:solidFill>
                  <a:latin typeface="+mj-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3400" b="0" kern="1200" cap="none" baseline="0">
                  <a:solidFill>
                    <a:schemeClr val="accent1"/>
                  </a:solidFill>
                  <a:latin typeface="+mj-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9pPr>
            </a:lstStyle>
            <a:p>
              <a:r>
                <a:rPr lang="en-AU"/>
                <a:t>2</a:t>
              </a:r>
            </a:p>
          </p:txBody>
        </p:sp>
      </p:grpSp>
      <p:grpSp>
        <p:nvGrpSpPr>
          <p:cNvPr id="5" name="Group 4">
            <a:extLst>
              <a:ext uri="{FF2B5EF4-FFF2-40B4-BE49-F238E27FC236}">
                <a16:creationId xmlns:a16="http://schemas.microsoft.com/office/drawing/2014/main" id="{82E45050-BC78-BFBD-6C42-4EADCBC34986}"/>
              </a:ext>
            </a:extLst>
          </p:cNvPr>
          <p:cNvGrpSpPr/>
          <p:nvPr/>
        </p:nvGrpSpPr>
        <p:grpSpPr>
          <a:xfrm>
            <a:off x="842681" y="1327726"/>
            <a:ext cx="2903272" cy="2160000"/>
            <a:chOff x="5994639" y="1436026"/>
            <a:chExt cx="2903272" cy="2160000"/>
          </a:xfrm>
        </p:grpSpPr>
        <p:sp>
          <p:nvSpPr>
            <p:cNvPr id="26" name="Rectangle: Rounded Corners 25">
              <a:extLst>
                <a:ext uri="{FF2B5EF4-FFF2-40B4-BE49-F238E27FC236}">
                  <a16:creationId xmlns:a16="http://schemas.microsoft.com/office/drawing/2014/main" id="{8267B36D-82C8-4EC7-B8C6-9A7A7FFC2C27}"/>
                </a:ext>
              </a:extLst>
            </p:cNvPr>
            <p:cNvSpPr/>
            <p:nvPr/>
          </p:nvSpPr>
          <p:spPr>
            <a:xfrm>
              <a:off x="5994639" y="1436026"/>
              <a:ext cx="2903272"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accent1"/>
                  </a:solidFill>
                </a:rPr>
                <a:t>           </a:t>
              </a:r>
            </a:p>
            <a:p>
              <a:r>
                <a:rPr lang="en-US" sz="1400" dirty="0">
                  <a:solidFill>
                    <a:schemeClr val="accent1"/>
                  </a:solidFill>
                </a:rPr>
                <a:t>          </a:t>
              </a:r>
            </a:p>
            <a:p>
              <a:r>
                <a:rPr lang="en-US" sz="1400" b="1" dirty="0">
                  <a:solidFill>
                    <a:schemeClr val="accent1"/>
                  </a:solidFill>
                </a:rPr>
                <a:t>           TOUT AU MÊME ENDROIT</a:t>
              </a:r>
            </a:p>
            <a:p>
              <a:pPr lvl="1"/>
              <a:r>
                <a:rPr lang="fr-FR" sz="1600" dirty="0">
                  <a:solidFill>
                    <a:schemeClr val="bg2"/>
                  </a:solidFill>
                </a:rPr>
                <a:t>Toutes les ressources et informations sur notre page web</a:t>
              </a:r>
              <a:endParaRPr lang="en-AU" sz="1600" dirty="0">
                <a:solidFill>
                  <a:schemeClr val="bg2"/>
                </a:solidFill>
              </a:endParaRPr>
            </a:p>
          </p:txBody>
        </p:sp>
        <p:sp>
          <p:nvSpPr>
            <p:cNvPr id="39" name="Text Placeholder 9">
              <a:extLst>
                <a:ext uri="{FF2B5EF4-FFF2-40B4-BE49-F238E27FC236}">
                  <a16:creationId xmlns:a16="http://schemas.microsoft.com/office/drawing/2014/main" id="{4693FCC8-EDC8-4EBD-9E1E-722921E27FDF}"/>
                </a:ext>
              </a:extLst>
            </p:cNvPr>
            <p:cNvSpPr txBox="1">
              <a:spLocks/>
            </p:cNvSpPr>
            <p:nvPr/>
          </p:nvSpPr>
          <p:spPr>
            <a:xfrm>
              <a:off x="6269639" y="1612351"/>
              <a:ext cx="504000" cy="504000"/>
            </a:xfrm>
            <a:prstGeom prst="ellipse">
              <a:avLst/>
            </a:prstGeom>
            <a:solidFill>
              <a:schemeClr val="accent1"/>
            </a:solidFill>
          </p:spPr>
          <p:txBody>
            <a:bodyPr anchor="ctr" anchorCtr="0"/>
            <a:lstStyle>
              <a:lvl1pPr marL="0" indent="0" algn="ctr" defTabSz="914400" rtl="0" eaLnBrk="1" latinLnBrk="0" hangingPunct="1">
                <a:lnSpc>
                  <a:spcPct val="100000"/>
                </a:lnSpc>
                <a:spcBef>
                  <a:spcPts val="0"/>
                </a:spcBef>
                <a:spcAft>
                  <a:spcPts val="0"/>
                </a:spcAft>
                <a:buFont typeface="Arial" panose="020B0604020202020204" pitchFamily="34" charset="0"/>
                <a:buNone/>
                <a:defRPr sz="2800" b="0" kern="1200" cap="none" baseline="0">
                  <a:solidFill>
                    <a:schemeClr val="bg2"/>
                  </a:solidFill>
                  <a:latin typeface="+mj-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3400" b="0" kern="1200" cap="none" baseline="0">
                  <a:solidFill>
                    <a:schemeClr val="accent1"/>
                  </a:solidFill>
                  <a:latin typeface="+mj-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3400" b="0" kern="1200" cap="none">
                  <a:solidFill>
                    <a:schemeClr val="accent1"/>
                  </a:solidFill>
                  <a:latin typeface="+mj-lt"/>
                  <a:ea typeface="+mn-ea"/>
                  <a:cs typeface="+mn-cs"/>
                </a:defRPr>
              </a:lvl9pPr>
            </a:lstStyle>
            <a:p>
              <a:r>
                <a:rPr lang="en-AU"/>
                <a:t>1</a:t>
              </a:r>
            </a:p>
          </p:txBody>
        </p:sp>
      </p:grpSp>
      <p:grpSp>
        <p:nvGrpSpPr>
          <p:cNvPr id="9" name="Group 8">
            <a:extLst>
              <a:ext uri="{FF2B5EF4-FFF2-40B4-BE49-F238E27FC236}">
                <a16:creationId xmlns:a16="http://schemas.microsoft.com/office/drawing/2014/main" id="{5EBADE5E-CC60-097A-0D8F-9BDDE7E45230}"/>
              </a:ext>
            </a:extLst>
          </p:cNvPr>
          <p:cNvGrpSpPr/>
          <p:nvPr/>
        </p:nvGrpSpPr>
        <p:grpSpPr>
          <a:xfrm>
            <a:off x="4567494" y="834061"/>
            <a:ext cx="7125954" cy="5305249"/>
            <a:chOff x="2715988" y="3130645"/>
            <a:chExt cx="4745653" cy="3575949"/>
          </a:xfrm>
        </p:grpSpPr>
        <p:pic>
          <p:nvPicPr>
            <p:cNvPr id="8" name="Picture 7" descr="A picture containing text, indoor, screen, screenshot&#10;&#10;Description automatically generated">
              <a:extLst>
                <a:ext uri="{FF2B5EF4-FFF2-40B4-BE49-F238E27FC236}">
                  <a16:creationId xmlns:a16="http://schemas.microsoft.com/office/drawing/2014/main" id="{975E968B-C056-5834-CBCD-3CBF28011A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5988" y="3130645"/>
              <a:ext cx="4745653" cy="3575949"/>
            </a:xfrm>
            <a:prstGeom prst="rect">
              <a:avLst/>
            </a:prstGeom>
          </p:spPr>
        </p:pic>
        <p:pic>
          <p:nvPicPr>
            <p:cNvPr id="7" name="Image 7">
              <a:hlinkClick r:id="rId3"/>
              <a:extLst>
                <a:ext uri="{FF2B5EF4-FFF2-40B4-BE49-F238E27FC236}">
                  <a16:creationId xmlns:a16="http://schemas.microsoft.com/office/drawing/2014/main" id="{35AF01C3-A71E-17EE-1E10-57AA3F1B83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99537" y="3977992"/>
              <a:ext cx="3342694" cy="2096226"/>
            </a:xfrm>
            <a:prstGeom prst="rect">
              <a:avLst/>
            </a:prstGeom>
          </p:spPr>
        </p:pic>
      </p:grpSp>
    </p:spTree>
    <p:extLst>
      <p:ext uri="{BB962C8B-B14F-4D97-AF65-F5344CB8AC3E}">
        <p14:creationId xmlns:p14="http://schemas.microsoft.com/office/powerpoint/2010/main" val="36891691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3" name="Image 2">
            <a:extLst>
              <a:ext uri="{FF2B5EF4-FFF2-40B4-BE49-F238E27FC236}">
                <a16:creationId xmlns:a16="http://schemas.microsoft.com/office/drawing/2014/main" id="{4A270B19-C8FB-D7E2-C008-3CC4CD949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331" y="188225"/>
            <a:ext cx="692369" cy="692369"/>
          </a:xfrm>
          <a:prstGeom prst="rect">
            <a:avLst/>
          </a:prstGeom>
        </p:spPr>
      </p:pic>
      <p:pic>
        <p:nvPicPr>
          <p:cNvPr id="7" name="Picture 2">
            <a:extLst>
              <a:ext uri="{FF2B5EF4-FFF2-40B4-BE49-F238E27FC236}">
                <a16:creationId xmlns:a16="http://schemas.microsoft.com/office/drawing/2014/main" id="{EC673EA1-C48E-0CBE-49F5-138476A46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56" y="-370419"/>
            <a:ext cx="13248091" cy="805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14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3" name="Image 2">
            <a:extLst>
              <a:ext uri="{FF2B5EF4-FFF2-40B4-BE49-F238E27FC236}">
                <a16:creationId xmlns:a16="http://schemas.microsoft.com/office/drawing/2014/main" id="{4A270B19-C8FB-D7E2-C008-3CC4CD949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331" y="188225"/>
            <a:ext cx="692369" cy="692369"/>
          </a:xfrm>
          <a:prstGeom prst="rect">
            <a:avLst/>
          </a:prstGeom>
        </p:spPr>
      </p:pic>
      <p:sp>
        <p:nvSpPr>
          <p:cNvPr id="9" name="ZoneTexte 8">
            <a:extLst>
              <a:ext uri="{FF2B5EF4-FFF2-40B4-BE49-F238E27FC236}">
                <a16:creationId xmlns:a16="http://schemas.microsoft.com/office/drawing/2014/main" id="{BE4DDB8C-6BE3-34C2-3F8B-3795AD211F66}"/>
              </a:ext>
            </a:extLst>
          </p:cNvPr>
          <p:cNvSpPr txBox="1"/>
          <p:nvPr/>
        </p:nvSpPr>
        <p:spPr>
          <a:xfrm>
            <a:off x="3773225" y="5938726"/>
            <a:ext cx="649537" cy="215444"/>
          </a:xfrm>
          <a:prstGeom prst="rect">
            <a:avLst/>
          </a:prstGeom>
          <a:noFill/>
        </p:spPr>
        <p:txBody>
          <a:bodyPr wrap="none" rtlCol="0">
            <a:spAutoFit/>
          </a:bodyPr>
          <a:lstStyle/>
          <a:p>
            <a:r>
              <a:rPr lang="fr-FR" sz="800" dirty="0" err="1">
                <a:solidFill>
                  <a:schemeClr val="bg1"/>
                </a:solidFill>
              </a:rPr>
              <a:t>Silverwood</a:t>
            </a:r>
            <a:endParaRPr lang="fr-FR" sz="800" dirty="0">
              <a:solidFill>
                <a:schemeClr val="bg1"/>
              </a:solidFill>
            </a:endParaRPr>
          </a:p>
        </p:txBody>
      </p:sp>
      <p:sp>
        <p:nvSpPr>
          <p:cNvPr id="2" name="ZoneTexte 1">
            <a:extLst>
              <a:ext uri="{FF2B5EF4-FFF2-40B4-BE49-F238E27FC236}">
                <a16:creationId xmlns:a16="http://schemas.microsoft.com/office/drawing/2014/main" id="{0150780D-55A6-1C4D-2575-3E205E1DA7FA}"/>
              </a:ext>
            </a:extLst>
          </p:cNvPr>
          <p:cNvSpPr txBox="1"/>
          <p:nvPr/>
        </p:nvSpPr>
        <p:spPr>
          <a:xfrm>
            <a:off x="624468" y="534409"/>
            <a:ext cx="10106768" cy="3939540"/>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p>
          <a:p>
            <a:pPr algn="ctr"/>
            <a:r>
              <a:rPr lang="fr-FR" sz="3200" dirty="0">
                <a:solidFill>
                  <a:srgbClr val="255851"/>
                </a:solidFill>
                <a:latin typeface="Poppins" panose="00000500000000000000" pitchFamily="2" charset="0"/>
                <a:cs typeface="Poppins" panose="00000500000000000000" pitchFamily="2" charset="0"/>
              </a:rPr>
              <a:t>Table ronde :</a:t>
            </a:r>
          </a:p>
          <a:p>
            <a:pPr algn="ctr"/>
            <a:endParaRPr lang="fr-FR" sz="800" dirty="0">
              <a:solidFill>
                <a:srgbClr val="255851"/>
              </a:solidFill>
              <a:latin typeface="Poppins" panose="00000500000000000000" pitchFamily="2" charset="0"/>
              <a:cs typeface="Poppins" panose="00000500000000000000" pitchFamily="2" charset="0"/>
            </a:endParaRPr>
          </a:p>
          <a:p>
            <a:pPr algn="ctr"/>
            <a:r>
              <a:rPr lang="fr-FR" sz="3200" i="1" dirty="0">
                <a:solidFill>
                  <a:srgbClr val="255851"/>
                </a:solidFill>
                <a:latin typeface="Poppins" panose="00000500000000000000" pitchFamily="2" charset="0"/>
                <a:cs typeface="Poppins" panose="00000500000000000000" pitchFamily="2" charset="0"/>
              </a:rPr>
              <a:t>« </a:t>
            </a:r>
            <a:r>
              <a:rPr lang="fr-FR" sz="3200" b="1" i="1" dirty="0">
                <a:solidFill>
                  <a:srgbClr val="255851"/>
                </a:solidFill>
                <a:latin typeface="Poppins" panose="00000500000000000000" pitchFamily="2" charset="0"/>
                <a:cs typeface="Poppins" panose="00000500000000000000" pitchFamily="2" charset="0"/>
              </a:rPr>
              <a:t>RDUE</a:t>
            </a:r>
            <a:r>
              <a:rPr lang="fr-FR" sz="3200" i="1" dirty="0">
                <a:solidFill>
                  <a:srgbClr val="255851"/>
                </a:solidFill>
                <a:latin typeface="Poppins" panose="00000500000000000000" pitchFamily="2" charset="0"/>
                <a:cs typeface="Poppins" panose="00000500000000000000" pitchFamily="2" charset="0"/>
              </a:rPr>
              <a:t>, quelles évolutions, quelles nouvelles obligations pour les metteurs en marché et les grands commerçants, quelles solutions  ? »</a:t>
            </a:r>
          </a:p>
          <a:p>
            <a:pPr algn="ctr"/>
            <a:endParaRPr lang="fr-FR" sz="3200" i="1" dirty="0">
              <a:solidFill>
                <a:srgbClr val="255851"/>
              </a:solidFill>
              <a:latin typeface="Poppins" panose="00000500000000000000" pitchFamily="2" charset="0"/>
              <a:cs typeface="Poppins" panose="00000500000000000000" pitchFamily="2" charset="0"/>
            </a:endParaRPr>
          </a:p>
          <a:p>
            <a:pPr algn="ctr"/>
            <a:endParaRPr lang="fr-FR" sz="3200" i="1" dirty="0">
              <a:solidFill>
                <a:srgbClr val="255851"/>
              </a:solidFill>
              <a:latin typeface="Poppins" panose="00000500000000000000" pitchFamily="2" charset="0"/>
              <a:cs typeface="Poppins" panose="00000500000000000000" pitchFamily="2" charset="0"/>
            </a:endParaRPr>
          </a:p>
          <a:p>
            <a:pPr algn="ctr"/>
            <a:r>
              <a:rPr lang="fr-FR" sz="3200" i="1" dirty="0">
                <a:solidFill>
                  <a:srgbClr val="255851"/>
                </a:solidFill>
                <a:latin typeface="Poppins" panose="00000500000000000000" pitchFamily="2" charset="0"/>
                <a:cs typeface="Poppins" panose="00000500000000000000" pitchFamily="2" charset="0"/>
              </a:rPr>
              <a:t>Temps d’échanges</a:t>
            </a:r>
          </a:p>
        </p:txBody>
      </p:sp>
    </p:spTree>
    <p:extLst>
      <p:ext uri="{BB962C8B-B14F-4D97-AF65-F5344CB8AC3E}">
        <p14:creationId xmlns:p14="http://schemas.microsoft.com/office/powerpoint/2010/main" val="18167682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097549" y="399389"/>
            <a:ext cx="10836146" cy="5786199"/>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p>
          <a:p>
            <a:r>
              <a:rPr lang="fr-FR" sz="3200" dirty="0">
                <a:solidFill>
                  <a:srgbClr val="255851"/>
                </a:solidFill>
                <a:latin typeface="Poppins" panose="00000500000000000000" pitchFamily="2" charset="0"/>
                <a:cs typeface="Poppins" panose="00000500000000000000" pitchFamily="2" charset="0"/>
              </a:rPr>
              <a:t>			Clôture des travaux</a:t>
            </a:r>
          </a:p>
          <a:p>
            <a:r>
              <a:rPr lang="fr-FR" sz="3200" dirty="0">
                <a:solidFill>
                  <a:srgbClr val="255851"/>
                </a:solidFill>
                <a:latin typeface="Poppins" panose="00000500000000000000" pitchFamily="2" charset="0"/>
                <a:cs typeface="Poppins" panose="00000500000000000000" pitchFamily="2" charset="0"/>
              </a:rPr>
              <a:t>		et invitation au Cocktail (salle canopée 2)</a:t>
            </a: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r>
              <a:rPr lang="fr-FR" sz="3200" dirty="0">
                <a:solidFill>
                  <a:srgbClr val="255851"/>
                </a:solidFill>
                <a:latin typeface="Poppins" panose="00000500000000000000" pitchFamily="2" charset="0"/>
                <a:cs typeface="Poppins" panose="00000500000000000000" pitchFamily="2" charset="0"/>
              </a:rPr>
              <a:t>Merci de votre participation à </a:t>
            </a:r>
            <a:r>
              <a:rPr lang="fr-FR" sz="3200" dirty="0" err="1">
                <a:solidFill>
                  <a:srgbClr val="255851"/>
                </a:solidFill>
                <a:latin typeface="Poppins" panose="00000500000000000000" pitchFamily="2" charset="0"/>
                <a:cs typeface="Poppins" panose="00000500000000000000" pitchFamily="2" charset="0"/>
              </a:rPr>
              <a:t>tous.tes</a:t>
            </a:r>
            <a:endParaRPr lang="fr-FR" sz="3200" dirty="0">
              <a:solidFill>
                <a:srgbClr val="255851"/>
              </a:solidFill>
              <a:latin typeface="Poppins" panose="00000500000000000000" pitchFamily="2" charset="0"/>
              <a:cs typeface="Poppins" panose="00000500000000000000" pitchFamily="2" charset="0"/>
            </a:endParaRPr>
          </a:p>
          <a:p>
            <a:pPr algn="l"/>
            <a:endParaRPr lang="fr-FR" sz="3200" dirty="0">
              <a:solidFill>
                <a:srgbClr val="255851"/>
              </a:solidFill>
              <a:latin typeface="Poppins" panose="00000500000000000000" pitchFamily="2" charset="0"/>
              <a:cs typeface="Poppins" panose="00000500000000000000" pitchFamily="2" charset="0"/>
            </a:endParaRPr>
          </a:p>
        </p:txBody>
      </p:sp>
      <p:pic>
        <p:nvPicPr>
          <p:cNvPr id="3" name="Image 2">
            <a:extLst>
              <a:ext uri="{FF2B5EF4-FFF2-40B4-BE49-F238E27FC236}">
                <a16:creationId xmlns:a16="http://schemas.microsoft.com/office/drawing/2014/main" id="{56EF1C4A-19F3-47BB-4309-19ED3D6F77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2304" y="2505670"/>
            <a:ext cx="3693318" cy="1846659"/>
          </a:xfrm>
          <a:custGeom>
            <a:avLst/>
            <a:gdLst>
              <a:gd name="connsiteX0" fmla="*/ 0 w 3693318"/>
              <a:gd name="connsiteY0" fmla="*/ 0 h 1846659"/>
              <a:gd name="connsiteX1" fmla="*/ 3693318 w 3693318"/>
              <a:gd name="connsiteY1" fmla="*/ 0 h 1846659"/>
              <a:gd name="connsiteX2" fmla="*/ 3693318 w 3693318"/>
              <a:gd name="connsiteY2" fmla="*/ 1846659 h 1846659"/>
              <a:gd name="connsiteX3" fmla="*/ 0 w 3693318"/>
              <a:gd name="connsiteY3" fmla="*/ 1846659 h 1846659"/>
              <a:gd name="connsiteX4" fmla="*/ 0 w 3693318"/>
              <a:gd name="connsiteY4" fmla="*/ 0 h 184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3318" h="1846659" fill="none" extrusionOk="0">
                <a:moveTo>
                  <a:pt x="0" y="0"/>
                </a:moveTo>
                <a:cubicBezTo>
                  <a:pt x="1564636" y="-15755"/>
                  <a:pt x="3133477" y="10504"/>
                  <a:pt x="3693318" y="0"/>
                </a:cubicBezTo>
                <a:cubicBezTo>
                  <a:pt x="3671882" y="717365"/>
                  <a:pt x="3537753" y="1311271"/>
                  <a:pt x="3693318" y="1846659"/>
                </a:cubicBezTo>
                <a:cubicBezTo>
                  <a:pt x="2269088" y="1680045"/>
                  <a:pt x="1425497" y="1725674"/>
                  <a:pt x="0" y="1846659"/>
                </a:cubicBezTo>
                <a:cubicBezTo>
                  <a:pt x="98608" y="1073192"/>
                  <a:pt x="-113552" y="892691"/>
                  <a:pt x="0" y="0"/>
                </a:cubicBezTo>
                <a:close/>
              </a:path>
              <a:path w="3693318" h="1846659" stroke="0" extrusionOk="0">
                <a:moveTo>
                  <a:pt x="0" y="0"/>
                </a:moveTo>
                <a:cubicBezTo>
                  <a:pt x="477607" y="28676"/>
                  <a:pt x="2537880" y="127759"/>
                  <a:pt x="3693318" y="0"/>
                </a:cubicBezTo>
                <a:cubicBezTo>
                  <a:pt x="3633301" y="608773"/>
                  <a:pt x="3596691" y="1466632"/>
                  <a:pt x="3693318" y="1846659"/>
                </a:cubicBezTo>
                <a:cubicBezTo>
                  <a:pt x="2264214" y="1710778"/>
                  <a:pt x="1317457" y="1896608"/>
                  <a:pt x="0" y="1846659"/>
                </a:cubicBezTo>
                <a:cubicBezTo>
                  <a:pt x="-118516" y="1623857"/>
                  <a:pt x="20877" y="717403"/>
                  <a:pt x="0" y="0"/>
                </a:cubicBezTo>
                <a:close/>
              </a:path>
            </a:pathLst>
          </a:custGeom>
          <a:ln>
            <a:solidFill>
              <a:schemeClr val="tx1"/>
            </a:solidFill>
            <a:extLst>
              <a:ext uri="{C807C97D-BFC1-408E-A445-0C87EB9F89A2}">
                <ask:lineSketchStyleProps xmlns:ask="http://schemas.microsoft.com/office/drawing/2018/sketchyshapes" sd="3963885165">
                  <a:prstGeom prst="rect">
                    <a:avLst/>
                  </a:prstGeom>
                  <ask:type>
                    <ask:lineSketchCurved/>
                  </ask:type>
                </ask:lineSketchStyleProps>
              </a:ext>
            </a:extLst>
          </a:ln>
        </p:spPr>
      </p:pic>
    </p:spTree>
    <p:extLst>
      <p:ext uri="{BB962C8B-B14F-4D97-AF65-F5344CB8AC3E}">
        <p14:creationId xmlns:p14="http://schemas.microsoft.com/office/powerpoint/2010/main" val="3776807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AAF6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841769-4A3F-1F4D-BCB7-C1A30F41DE58}"/>
              </a:ext>
            </a:extLst>
          </p:cNvPr>
          <p:cNvPicPr>
            <a:picLocks noChangeAspect="1"/>
          </p:cNvPicPr>
          <p:nvPr/>
        </p:nvPicPr>
        <p:blipFill>
          <a:blip r:embed="rId3" cstate="email">
            <a:alphaModFix amt="4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8D6226CB-4204-944F-94D7-AB4EF440F0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2071" y="2403859"/>
            <a:ext cx="4027858" cy="2050282"/>
          </a:xfrm>
          <a:prstGeom prst="rect">
            <a:avLst/>
          </a:prstGeom>
        </p:spPr>
      </p:pic>
    </p:spTree>
    <p:extLst>
      <p:ext uri="{BB962C8B-B14F-4D97-AF65-F5344CB8AC3E}">
        <p14:creationId xmlns:p14="http://schemas.microsoft.com/office/powerpoint/2010/main" val="593863466"/>
      </p:ext>
    </p:extLst>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ond-Bleu_C4_202108">
  <a:themeElements>
    <a:clrScheme name="Carbone 4 - 2021">
      <a:dk1>
        <a:srgbClr val="000000"/>
      </a:dk1>
      <a:lt1>
        <a:srgbClr val="FFFFFF"/>
      </a:lt1>
      <a:dk2>
        <a:srgbClr val="46464E"/>
      </a:dk2>
      <a:lt2>
        <a:srgbClr val="AAAAB2"/>
      </a:lt2>
      <a:accent1>
        <a:srgbClr val="283246"/>
      </a:accent1>
      <a:accent2>
        <a:srgbClr val="55739B"/>
      </a:accent2>
      <a:accent3>
        <a:srgbClr val="FF554B"/>
      </a:accent3>
      <a:accent4>
        <a:srgbClr val="FFAA96"/>
      </a:accent4>
      <a:accent5>
        <a:srgbClr val="5F8C82"/>
      </a:accent5>
      <a:accent6>
        <a:srgbClr val="A0C8B9"/>
      </a:accent6>
      <a:hlink>
        <a:srgbClr val="FFFFFF"/>
      </a:hlink>
      <a:folHlink>
        <a:srgbClr val="55739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4Conseil_Modele2021_20210827" id="{4778231B-3487-43E3-B521-703433C6519D}" vid="{7ADCA65D-5DC1-4DC6-81B6-B3B54A7ECA56}"/>
    </a:ext>
  </a:extLst>
</a:theme>
</file>

<file path=ppt/theme/theme4.xml><?xml version="1.0" encoding="utf-8"?>
<a:theme xmlns:a="http://schemas.openxmlformats.org/drawingml/2006/main" name="Fond-Blanc_Carbone4_2021">
  <a:themeElements>
    <a:clrScheme name="Carbone4_Couleurs2021">
      <a:dk1>
        <a:srgbClr val="000000"/>
      </a:dk1>
      <a:lt1>
        <a:srgbClr val="FFFFFF"/>
      </a:lt1>
      <a:dk2>
        <a:srgbClr val="46464E"/>
      </a:dk2>
      <a:lt2>
        <a:srgbClr val="AAAAB2"/>
      </a:lt2>
      <a:accent1>
        <a:srgbClr val="283246"/>
      </a:accent1>
      <a:accent2>
        <a:srgbClr val="55739B"/>
      </a:accent2>
      <a:accent3>
        <a:srgbClr val="FF554B"/>
      </a:accent3>
      <a:accent4>
        <a:srgbClr val="FFAA96"/>
      </a:accent4>
      <a:accent5>
        <a:srgbClr val="5F8C82"/>
      </a:accent5>
      <a:accent6>
        <a:srgbClr val="A0C8B9"/>
      </a:accent6>
      <a:hlink>
        <a:srgbClr val="FFFFFF"/>
      </a:hlink>
      <a:folHlink>
        <a:srgbClr val="55739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ésentation16" id="{52423F91-BB60-9843-9227-B379FF59E606}" vid="{AFCFFC7D-CD16-E145-BD8C-1B1AB034BDBA}"/>
    </a:ext>
  </a:extLst>
</a:theme>
</file>

<file path=ppt/theme/theme5.xml><?xml version="1.0" encoding="utf-8"?>
<a:theme xmlns:a="http://schemas.openxmlformats.org/drawingml/2006/main" name="pptC4_2021">
  <a:themeElements>
    <a:clrScheme name="Carbone4_Couleurs2021">
      <a:dk1>
        <a:srgbClr val="000000"/>
      </a:dk1>
      <a:lt1>
        <a:srgbClr val="FFFFFF"/>
      </a:lt1>
      <a:dk2>
        <a:srgbClr val="46464E"/>
      </a:dk2>
      <a:lt2>
        <a:srgbClr val="AAAAB2"/>
      </a:lt2>
      <a:accent1>
        <a:srgbClr val="283246"/>
      </a:accent1>
      <a:accent2>
        <a:srgbClr val="55739B"/>
      </a:accent2>
      <a:accent3>
        <a:srgbClr val="FF554B"/>
      </a:accent3>
      <a:accent4>
        <a:srgbClr val="FFAA96"/>
      </a:accent4>
      <a:accent5>
        <a:srgbClr val="5F8C82"/>
      </a:accent5>
      <a:accent6>
        <a:srgbClr val="A0C8B9"/>
      </a:accent6>
      <a:hlink>
        <a:srgbClr val="FFFFFF"/>
      </a:hlink>
      <a:folHlink>
        <a:srgbClr val="55739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ptC4_2021" id="{53B8E469-007A-5E41-A75C-01C01ED56E77}" vid="{5B3580AF-5E9E-B247-93B4-EF63E8C3FACF}"/>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{E4782051-5C09-AB4A-BD0C-6B15194A2BF4}tf10001120</Template>
  <TotalTime>17</TotalTime>
  <Words>7743</Words>
  <Application>Microsoft Office PowerPoint</Application>
  <PresentationFormat>Grand écran</PresentationFormat>
  <Paragraphs>1135</Paragraphs>
  <Slides>100</Slides>
  <Notes>82</Notes>
  <HiddenSlides>7</HiddenSlides>
  <MMClips>0</MMClips>
  <ScaleCrop>false</ScaleCrop>
  <HeadingPairs>
    <vt:vector size="6" baseType="variant">
      <vt:variant>
        <vt:lpstr>Polices utilisées</vt:lpstr>
      </vt:variant>
      <vt:variant>
        <vt:i4>17</vt:i4>
      </vt:variant>
      <vt:variant>
        <vt:lpstr>Thème</vt:lpstr>
      </vt:variant>
      <vt:variant>
        <vt:i4>5</vt:i4>
      </vt:variant>
      <vt:variant>
        <vt:lpstr>Titres des diapositives</vt:lpstr>
      </vt:variant>
      <vt:variant>
        <vt:i4>100</vt:i4>
      </vt:variant>
    </vt:vector>
  </HeadingPairs>
  <TitlesOfParts>
    <vt:vector size="122" baseType="lpstr">
      <vt:lpstr>Arial</vt:lpstr>
      <vt:lpstr>Calibri</vt:lpstr>
      <vt:lpstr>Century Gothic</vt:lpstr>
      <vt:lpstr>Courier New</vt:lpstr>
      <vt:lpstr>Gill Sans MT</vt:lpstr>
      <vt:lpstr>Greycliff CF</vt:lpstr>
      <vt:lpstr>Lato</vt:lpstr>
      <vt:lpstr>Noto Sans Symbols</vt:lpstr>
      <vt:lpstr>Police système Courant</vt:lpstr>
      <vt:lpstr>Poppins</vt:lpstr>
      <vt:lpstr>Poppins Light</vt:lpstr>
      <vt:lpstr>Poppins Medium</vt:lpstr>
      <vt:lpstr>Poppins SemiBold</vt:lpstr>
      <vt:lpstr>Source Sans Pro</vt:lpstr>
      <vt:lpstr>Times New Roman</vt:lpstr>
      <vt:lpstr>Tw Cen MT</vt:lpstr>
      <vt:lpstr>Wingdings</vt:lpstr>
      <vt:lpstr>Colis</vt:lpstr>
      <vt:lpstr>Simple Light</vt:lpstr>
      <vt:lpstr>1_Fond-Bleu_C4_202108</vt:lpstr>
      <vt:lpstr>Fond-Blanc_Carbone4_2021</vt:lpstr>
      <vt:lpstr>pptC4_2021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 TERRASSE BOIS</vt:lpstr>
      <vt:lpstr>MA TERRASSE BOIS</vt:lpstr>
      <vt:lpstr>MA TERRASSE BOIS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Contexte</vt:lpstr>
      <vt:lpstr>Evolution réglementaire et engagements de LCB </vt:lpstr>
      <vt:lpstr>LCB et sa mise en conformité vis-à-vis du RDUE</vt:lpstr>
      <vt:lpstr>Méthodologie</vt:lpstr>
      <vt:lpstr>Présentation PowerPoint</vt:lpstr>
      <vt:lpstr>Présentation PowerPoint</vt:lpstr>
      <vt:lpstr>Synthèse des premières consultations</vt:lpstr>
      <vt:lpstr>Messages clés</vt:lpstr>
      <vt:lpstr>Comptes-rendus des consultations</vt:lpstr>
      <vt:lpstr>Présentation PowerPoint</vt:lpstr>
      <vt:lpstr>Présentation PowerPoint</vt:lpstr>
      <vt:lpstr>Présentation PowerPoint</vt:lpstr>
      <vt:lpstr>Analyse et recommandations</vt:lpstr>
      <vt:lpstr>Le SDR LCB vis-à-vis des trois grandes exigences du RDUE</vt:lpstr>
      <vt:lpstr>Le SDR LCB vis-à-vis du périmètre du RDUE</vt:lpstr>
      <vt:lpstr>Présentation PowerPoint</vt:lpstr>
      <vt:lpstr>Présentation PowerPoint</vt:lpstr>
      <vt:lpstr>Focus sur le suivi-gestion des plaintes</vt:lpstr>
      <vt:lpstr>Un exemple de communication sur le suivi-gestion des plaintes</vt:lpstr>
      <vt:lpstr>Présentation PowerPoint</vt:lpstr>
      <vt:lpstr>Présentation PowerPoint</vt:lpstr>
      <vt:lpstr>Présentation PowerPoint</vt:lpstr>
      <vt:lpstr>Recommandations complémentaires</vt:lpstr>
      <vt:lpstr>Prochaines étapes:</vt:lpstr>
      <vt:lpstr> Contacts:     Xavier Rossi – Chef de Projet Senior – xavier.rossi@transitions-dd.com    Martin Lafon – Chef de Projet Senior – martin.lafon@transitions-dd.com   </vt:lpstr>
      <vt:lpstr>Présentation PowerPoint</vt:lpstr>
      <vt:lpstr>Vers la mise en œuvre du RDUE dans le système FSC</vt:lpstr>
      <vt:lpstr>Restez connectés !</vt:lpstr>
      <vt:lpstr>Notre page sur le RDUE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Xavier Chambon</dc:creator>
  <cp:lastModifiedBy>Commerce Bois</cp:lastModifiedBy>
  <cp:revision>351</cp:revision>
  <cp:lastPrinted>2021-02-22T08:11:40Z</cp:lastPrinted>
  <dcterms:created xsi:type="dcterms:W3CDTF">2021-01-30T11:24:01Z</dcterms:created>
  <dcterms:modified xsi:type="dcterms:W3CDTF">2024-06-14T14:53:40Z</dcterms:modified>
</cp:coreProperties>
</file>