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746" r:id="rId2"/>
    <p:sldMasterId id="2147483758" r:id="rId3"/>
    <p:sldMasterId id="2147483765" r:id="rId4"/>
    <p:sldMasterId id="2147483771" r:id="rId5"/>
    <p:sldMasterId id="2147483775" r:id="rId6"/>
    <p:sldMasterId id="2147483787" r:id="rId7"/>
    <p:sldMasterId id="2147483800" r:id="rId8"/>
    <p:sldMasterId id="2147483812" r:id="rId9"/>
  </p:sldMasterIdLst>
  <p:notesMasterIdLst>
    <p:notesMasterId r:id="rId88"/>
  </p:notesMasterIdLst>
  <p:sldIdLst>
    <p:sldId id="2147378941" r:id="rId10"/>
    <p:sldId id="269" r:id="rId11"/>
    <p:sldId id="2147378955" r:id="rId12"/>
    <p:sldId id="271" r:id="rId13"/>
    <p:sldId id="273" r:id="rId14"/>
    <p:sldId id="2147379011" r:id="rId15"/>
    <p:sldId id="2147379012" r:id="rId16"/>
    <p:sldId id="2147379013" r:id="rId17"/>
    <p:sldId id="2147379014" r:id="rId18"/>
    <p:sldId id="2147379015" r:id="rId19"/>
    <p:sldId id="2147379016" r:id="rId20"/>
    <p:sldId id="2147379017" r:id="rId21"/>
    <p:sldId id="2147379018" r:id="rId22"/>
    <p:sldId id="2147379019" r:id="rId23"/>
    <p:sldId id="2147379020" r:id="rId24"/>
    <p:sldId id="2147379021" r:id="rId25"/>
    <p:sldId id="2147379022" r:id="rId26"/>
    <p:sldId id="2147379023" r:id="rId27"/>
    <p:sldId id="2147378988" r:id="rId28"/>
    <p:sldId id="2147379024" r:id="rId29"/>
    <p:sldId id="2147379025" r:id="rId30"/>
    <p:sldId id="2147379026" r:id="rId31"/>
    <p:sldId id="2147379027" r:id="rId32"/>
    <p:sldId id="2147379028" r:id="rId33"/>
    <p:sldId id="2147379029" r:id="rId34"/>
    <p:sldId id="2147379030" r:id="rId35"/>
    <p:sldId id="2147379031" r:id="rId36"/>
    <p:sldId id="2147379032" r:id="rId37"/>
    <p:sldId id="2147379033" r:id="rId38"/>
    <p:sldId id="2147379034" r:id="rId39"/>
    <p:sldId id="2147379035" r:id="rId40"/>
    <p:sldId id="2147378987" r:id="rId41"/>
    <p:sldId id="7240" r:id="rId42"/>
    <p:sldId id="516" r:id="rId43"/>
    <p:sldId id="2147378990" r:id="rId44"/>
    <p:sldId id="2147378991" r:id="rId45"/>
    <p:sldId id="2147378992" r:id="rId46"/>
    <p:sldId id="2147378968" r:id="rId47"/>
    <p:sldId id="2147378993" r:id="rId48"/>
    <p:sldId id="2147378994" r:id="rId49"/>
    <p:sldId id="2147378995" r:id="rId50"/>
    <p:sldId id="2147378996" r:id="rId51"/>
    <p:sldId id="2147378997" r:id="rId52"/>
    <p:sldId id="2147378998" r:id="rId53"/>
    <p:sldId id="2147378999" r:id="rId54"/>
    <p:sldId id="2147379000" r:id="rId55"/>
    <p:sldId id="2147379001" r:id="rId56"/>
    <p:sldId id="2147379002" r:id="rId57"/>
    <p:sldId id="2147378959" r:id="rId58"/>
    <p:sldId id="2147379003" r:id="rId59"/>
    <p:sldId id="2147379004" r:id="rId60"/>
    <p:sldId id="2147378962" r:id="rId61"/>
    <p:sldId id="2147378960" r:id="rId62"/>
    <p:sldId id="2147378963" r:id="rId63"/>
    <p:sldId id="2147379005" r:id="rId64"/>
    <p:sldId id="277" r:id="rId65"/>
    <p:sldId id="7299" r:id="rId66"/>
    <p:sldId id="7298" r:id="rId67"/>
    <p:sldId id="7328" r:id="rId68"/>
    <p:sldId id="2147379006" r:id="rId69"/>
    <p:sldId id="2147379007" r:id="rId70"/>
    <p:sldId id="2147379008" r:id="rId71"/>
    <p:sldId id="2147379009" r:id="rId72"/>
    <p:sldId id="2147378942" r:id="rId73"/>
    <p:sldId id="2147379010" r:id="rId74"/>
    <p:sldId id="278" r:id="rId75"/>
    <p:sldId id="2147378904" r:id="rId76"/>
    <p:sldId id="7194" r:id="rId77"/>
    <p:sldId id="7231" r:id="rId78"/>
    <p:sldId id="2147378900" r:id="rId79"/>
    <p:sldId id="7232" r:id="rId80"/>
    <p:sldId id="2147378903" r:id="rId81"/>
    <p:sldId id="7241" r:id="rId82"/>
    <p:sldId id="2147378885" r:id="rId83"/>
    <p:sldId id="7326" r:id="rId84"/>
    <p:sldId id="280" r:id="rId85"/>
    <p:sldId id="265" r:id="rId86"/>
    <p:sldId id="264" r:id="rId8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AF63"/>
    <a:srgbClr val="255851"/>
    <a:srgbClr val="CA8E41"/>
    <a:srgbClr val="2C4B36"/>
    <a:srgbClr val="214B30"/>
    <a:srgbClr val="004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00" autoAdjust="0"/>
    <p:restoredTop sz="85322" autoAdjust="0"/>
  </p:normalViewPr>
  <p:slideViewPr>
    <p:cSldViewPr snapToGrid="0" snapToObjects="1">
      <p:cViewPr>
        <p:scale>
          <a:sx n="100" d="100"/>
          <a:sy n="100" d="100"/>
        </p:scale>
        <p:origin x="304" y="464"/>
      </p:cViewPr>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presProps" Target="pres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392FEBF-293B-344C-95C2-8B50849E0ECE}" type="datetimeFigureOut">
              <a:rPr lang="fr-FR" smtClean="0"/>
              <a:t>26/06/2025</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702B83E7-CE80-7C40-9684-FA033A76D61A}" type="slidenum">
              <a:rPr lang="fr-FR" smtClean="0"/>
              <a:t>‹N°›</a:t>
            </a:fld>
            <a:endParaRPr lang="fr-FR"/>
          </a:p>
        </p:txBody>
      </p:sp>
    </p:spTree>
    <p:extLst>
      <p:ext uri="{BB962C8B-B14F-4D97-AF65-F5344CB8AC3E}">
        <p14:creationId xmlns:p14="http://schemas.microsoft.com/office/powerpoint/2010/main" val="2199438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latin typeface="Poppins Medium" panose="00000600000000000000" pitchFamily="2" charset="0"/>
              <a:cs typeface="Poppins Medium" panose="00000600000000000000" pitchFamily="2"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077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420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182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62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045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087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20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514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03C2A-7921-FFED-A2D8-B1885C75C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6F489-4A2B-3565-BB6D-25C4D2AD74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A4CDB-790F-3BB7-6071-0ADF83C7E6E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DEB95AD-161B-47CA-4E0A-BCF82BA3367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938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749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220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2</a:t>
            </a:fld>
            <a:endParaRPr lang="fr-FR"/>
          </a:p>
        </p:txBody>
      </p:sp>
    </p:spTree>
    <p:extLst>
      <p:ext uri="{BB962C8B-B14F-4D97-AF65-F5344CB8AC3E}">
        <p14:creationId xmlns:p14="http://schemas.microsoft.com/office/powerpoint/2010/main" val="219275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307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145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19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68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164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691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640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57722-399F-274C-7AFB-BFB7FDF47D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2455B-898B-A62D-DBFB-64D7ABE10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3DB1DD-62A0-14CB-4E92-C84C868713D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DF0A7C7-6FA9-B34C-9276-E75F0BC569F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727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217A6-CF19-607B-0D4B-55350A4AD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009E7A-160E-A97B-A6E9-70BF59C07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583E7-C9CD-D22C-A737-BECEBB02AF7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7DCDCD8-E691-AB47-8A5F-0721AA5943F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272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4972A-1331-44C0-51AF-AB36C01231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35ACB-FCBD-8BCF-9A47-48E78CC23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129150-9CA9-15EC-0600-E3BBF236AA9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D80D363-E696-7F57-10D0-4170433F011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689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489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32</a:t>
            </a:fld>
            <a:endParaRPr lang="fr-FR"/>
          </a:p>
        </p:txBody>
      </p:sp>
    </p:spTree>
    <p:extLst>
      <p:ext uri="{BB962C8B-B14F-4D97-AF65-F5344CB8AC3E}">
        <p14:creationId xmlns:p14="http://schemas.microsoft.com/office/powerpoint/2010/main" val="968353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dirty="0">
                <a:solidFill>
                  <a:schemeClr val="tx1"/>
                </a:solidFill>
                <a:effectLst/>
                <a:latin typeface="+mn-lt"/>
                <a:ea typeface="+mn-ea"/>
                <a:cs typeface="+mn-cs"/>
              </a:rPr>
              <a:t> </a:t>
            </a:r>
          </a:p>
          <a:p>
            <a:r>
              <a:rPr lang="fr-FR" sz="1200" b="0" i="0" u="none" strike="noStrike" kern="1200" dirty="0">
                <a:solidFill>
                  <a:schemeClr val="tx1"/>
                </a:solidFill>
                <a:effectLst/>
                <a:latin typeface="+mn-lt"/>
                <a:ea typeface="+mn-ea"/>
                <a:cs typeface="+mn-cs"/>
              </a:rPr>
              <a:t>Etude réaction au feu des bardages bois avec préservation Financement FBF et FCBA ( MASA)</a:t>
            </a:r>
          </a:p>
          <a:p>
            <a:r>
              <a:rPr lang="fr-FR" sz="1200" b="0" i="0" u="none" strike="noStrike" kern="1200" dirty="0">
                <a:solidFill>
                  <a:schemeClr val="tx1"/>
                </a:solidFill>
                <a:effectLst/>
                <a:latin typeface="+mn-lt"/>
                <a:ea typeface="+mn-ea"/>
                <a:cs typeface="+mn-cs"/>
              </a:rPr>
              <a:t>Puis étude réaction au feu des bardages bois avec finition</a:t>
            </a:r>
          </a:p>
          <a:p>
            <a:r>
              <a:rPr lang="fr-FR" sz="1200" b="0" i="0" u="none" strike="noStrike" kern="1200" dirty="0">
                <a:solidFill>
                  <a:schemeClr val="tx1"/>
                </a:solidFill>
                <a:effectLst/>
                <a:latin typeface="+mn-lt"/>
                <a:ea typeface="+mn-ea"/>
                <a:cs typeface="+mn-cs"/>
              </a:rPr>
              <a:t>Enjeux : Apporter des réponses pour ce qui concerne la réaction au Feu des Bardages bois avec  Préservation puis avec Finition</a:t>
            </a:r>
          </a:p>
          <a:p>
            <a:r>
              <a:rPr lang="fr-FR" sz="1200" b="0" i="0" u="none" strike="noStrike" kern="1200" dirty="0">
                <a:solidFill>
                  <a:schemeClr val="tx1"/>
                </a:solidFill>
                <a:effectLst/>
                <a:latin typeface="+mn-lt"/>
                <a:ea typeface="+mn-ea"/>
                <a:cs typeface="+mn-cs"/>
              </a:rPr>
              <a:t>En réponse à l’acte délégué de la Commission européenne relatif aux conditions de classification sans essai des lambris et bardages en bois massif en ce qui concerne leur réaction au feu, modifiant la décision 2006/213/CE, exclut du champ du classement conventionnel tous les bardages et lambris ayant fait l’objet d’un traitement, quel qu’il soit, à l’exception du séchage.</a:t>
            </a:r>
          </a:p>
          <a:p>
            <a:r>
              <a:rPr lang="fr-FR" sz="1200" b="0" i="0" u="none" strike="noStrike" kern="1200" dirty="0">
                <a:solidFill>
                  <a:schemeClr val="tx1"/>
                </a:solidFill>
                <a:effectLst/>
                <a:latin typeface="+mn-lt"/>
                <a:ea typeface="+mn-ea"/>
                <a:cs typeface="+mn-cs"/>
              </a:rPr>
              <a:t> </a:t>
            </a:r>
          </a:p>
          <a:p>
            <a:r>
              <a:rPr lang="fr-FR" sz="1200" b="0" i="0" u="none" strike="noStrike" kern="1200" dirty="0">
                <a:solidFill>
                  <a:schemeClr val="tx1"/>
                </a:solidFill>
                <a:effectLst/>
                <a:latin typeface="+mn-lt"/>
                <a:ea typeface="+mn-ea"/>
                <a:cs typeface="+mn-cs"/>
              </a:rPr>
              <a:t>Durée : 3 ans (a démarré 2024)</a:t>
            </a:r>
          </a:p>
          <a:p>
            <a:r>
              <a:rPr lang="fr-FR" sz="1200" b="0" i="0" u="none" strike="noStrike" kern="1200" dirty="0">
                <a:solidFill>
                  <a:schemeClr val="tx1"/>
                </a:solidFill>
                <a:effectLst/>
                <a:latin typeface="+mn-lt"/>
                <a:ea typeface="+mn-ea"/>
                <a:cs typeface="+mn-cs"/>
              </a:rPr>
              <a:t>Comité de pilotage : ( FNB C2T et </a:t>
            </a:r>
            <a:r>
              <a:rPr lang="fr-FR" sz="1200" b="0" i="0" u="none" strike="noStrike" kern="1200" dirty="0" err="1">
                <a:solidFill>
                  <a:schemeClr val="tx1"/>
                </a:solidFill>
                <a:effectLst/>
                <a:latin typeface="+mn-lt"/>
                <a:ea typeface="+mn-ea"/>
                <a:cs typeface="+mn-cs"/>
              </a:rPr>
              <a:t>Arbust</a:t>
            </a:r>
            <a:r>
              <a:rPr lang="fr-FR" sz="1200" b="0" i="0" u="none" strike="noStrike" kern="1200" dirty="0">
                <a:solidFill>
                  <a:schemeClr val="tx1"/>
                </a:solidFill>
                <a:effectLst/>
                <a:latin typeface="+mn-lt"/>
                <a:ea typeface="+mn-ea"/>
                <a:cs typeface="+mn-cs"/>
              </a:rPr>
              <a:t>), LCB, FCBA</a:t>
            </a:r>
          </a:p>
          <a:p>
            <a:r>
              <a:rPr lang="fr-FR" sz="1200" b="0" i="0" u="none" strike="noStrike" kern="1200" dirty="0">
                <a:solidFill>
                  <a:schemeClr val="tx1"/>
                </a:solidFill>
                <a:effectLst/>
                <a:latin typeface="+mn-lt"/>
                <a:ea typeface="+mn-ea"/>
                <a:cs typeface="+mn-cs"/>
              </a:rPr>
              <a:t>Sujet : Etude de la réaction au feu des bardages bois avec préservation et avec système de finition sélectionné</a:t>
            </a:r>
          </a:p>
          <a:p>
            <a:r>
              <a:rPr lang="fr-FR" sz="1200" b="0" i="0" u="none" strike="noStrike" kern="1200" dirty="0">
                <a:solidFill>
                  <a:schemeClr val="tx1"/>
                </a:solidFill>
                <a:effectLst/>
                <a:latin typeface="+mn-lt"/>
                <a:ea typeface="+mn-ea"/>
                <a:cs typeface="+mn-cs"/>
              </a:rPr>
              <a:t>Budget : 310 </a:t>
            </a:r>
            <a:r>
              <a:rPr lang="fr-FR" sz="1200" b="0" i="0" u="none" strike="noStrike" kern="1200" dirty="0" err="1">
                <a:solidFill>
                  <a:schemeClr val="tx1"/>
                </a:solidFill>
                <a:effectLst/>
                <a:latin typeface="+mn-lt"/>
                <a:ea typeface="+mn-ea"/>
                <a:cs typeface="+mn-cs"/>
              </a:rPr>
              <a:t>ke</a:t>
            </a:r>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Difficulté : échantillonnage de bois parfaitement sélectionné afin de gommer influence du support bois, face à influence préservation</a:t>
            </a:r>
          </a:p>
          <a:p>
            <a:r>
              <a:rPr lang="fr-FR" sz="1200" b="0" i="0" u="none" strike="noStrike" kern="1200" dirty="0">
                <a:solidFill>
                  <a:schemeClr val="tx1"/>
                </a:solidFill>
                <a:effectLst/>
                <a:latin typeface="+mn-lt"/>
                <a:ea typeface="+mn-ea"/>
                <a:cs typeface="+mn-cs"/>
              </a:rPr>
              <a:t> </a:t>
            </a:r>
          </a:p>
          <a:p>
            <a:r>
              <a:rPr lang="fr-FR" sz="1200" b="0" i="0" u="none" strike="noStrike" kern="1200" dirty="0">
                <a:solidFill>
                  <a:schemeClr val="tx1"/>
                </a:solidFill>
                <a:effectLst/>
                <a:latin typeface="+mn-lt"/>
                <a:ea typeface="+mn-ea"/>
                <a:cs typeface="+mn-cs"/>
              </a:rPr>
              <a:t>Etude réaction au Feu paramètres influents Financement FBF et FCBA ( MASA)</a:t>
            </a:r>
          </a:p>
          <a:p>
            <a:r>
              <a:rPr lang="fr-FR" sz="1200" b="0" i="0" u="none" strike="noStrike" kern="1200" dirty="0">
                <a:solidFill>
                  <a:schemeClr val="tx1"/>
                </a:solidFill>
                <a:effectLst/>
                <a:latin typeface="+mn-lt"/>
                <a:ea typeface="+mn-ea"/>
                <a:cs typeface="+mn-cs"/>
              </a:rPr>
              <a:t>Enjeux : Recherche de piste de maitrise  de la réaction au feu des bardages bois</a:t>
            </a:r>
          </a:p>
          <a:p>
            <a:r>
              <a:rPr lang="fr-FR" sz="1200" b="0" i="0" u="none" strike="noStrike" kern="1200" dirty="0">
                <a:solidFill>
                  <a:schemeClr val="tx1"/>
                </a:solidFill>
                <a:effectLst/>
                <a:latin typeface="+mn-lt"/>
                <a:ea typeface="+mn-ea"/>
                <a:cs typeface="+mn-cs"/>
              </a:rPr>
              <a:t>Durée 1 ans 2024  à reconduire en 2025</a:t>
            </a:r>
          </a:p>
          <a:p>
            <a:r>
              <a:rPr lang="fr-FR" sz="1200" b="0" i="0" u="none" strike="noStrike" kern="1200" dirty="0">
                <a:solidFill>
                  <a:schemeClr val="tx1"/>
                </a:solidFill>
                <a:effectLst/>
                <a:latin typeface="+mn-lt"/>
                <a:ea typeface="+mn-ea"/>
                <a:cs typeface="+mn-cs"/>
              </a:rPr>
              <a:t>Comité de pilotage : (FNB C2T), LCB, FCBA</a:t>
            </a:r>
          </a:p>
          <a:p>
            <a:r>
              <a:rPr lang="fr-FR" sz="1200" b="0" i="0" u="none" strike="noStrike" kern="1200" dirty="0">
                <a:solidFill>
                  <a:schemeClr val="tx1"/>
                </a:solidFill>
                <a:effectLst/>
                <a:latin typeface="+mn-lt"/>
                <a:ea typeface="+mn-ea"/>
                <a:cs typeface="+mn-cs"/>
              </a:rPr>
              <a:t>Sujet : Etude de la réaction au feu des bardages bois piste d’amélioration</a:t>
            </a:r>
          </a:p>
          <a:p>
            <a:r>
              <a:rPr lang="fr-FR" sz="1200" b="0" i="0" u="none" strike="noStrike" kern="1200" dirty="0">
                <a:solidFill>
                  <a:schemeClr val="tx1"/>
                </a:solidFill>
                <a:effectLst/>
                <a:latin typeface="+mn-lt"/>
                <a:ea typeface="+mn-ea"/>
                <a:cs typeface="+mn-cs"/>
              </a:rPr>
              <a:t>Budget : 31 </a:t>
            </a:r>
            <a:r>
              <a:rPr lang="fr-FR" sz="1200" b="0" i="0" u="none" strike="noStrike" kern="1200" dirty="0" err="1">
                <a:solidFill>
                  <a:schemeClr val="tx1"/>
                </a:solidFill>
                <a:effectLst/>
                <a:latin typeface="+mn-lt"/>
                <a:ea typeface="+mn-ea"/>
                <a:cs typeface="+mn-cs"/>
              </a:rPr>
              <a:t>ke</a:t>
            </a:r>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679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w="9525"/>
        </p:spPr>
        <p:txBody>
          <a:bodyPr/>
          <a:lstStyle/>
          <a:p>
            <a:endParaRPr lang="fr-F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275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375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899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E5B42-3891-11E8-AE08-833B93716D3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9F2508E-FBA6-606B-26EA-2DA502BB5B8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71CC115-9449-A736-7782-5E3DA69F7713}"/>
              </a:ext>
            </a:extLst>
          </p:cNvPr>
          <p:cNvSpPr>
            <a:spLocks noGrp="1"/>
          </p:cNvSpPr>
          <p:nvPr>
            <p:ph type="body" idx="1"/>
          </p:nvPr>
        </p:nvSpPr>
        <p:spPr/>
        <p:txBody>
          <a:bodyPr/>
          <a:lstStyle/>
          <a:p>
            <a:r>
              <a:rPr lang="fr-FR" dirty="0"/>
              <a:t>Baisse import RUSSIE et augmentation Chine </a:t>
            </a:r>
          </a:p>
        </p:txBody>
      </p:sp>
      <p:sp>
        <p:nvSpPr>
          <p:cNvPr id="4" name="Espace réservé du numéro de diapositive 3">
            <a:extLst>
              <a:ext uri="{FF2B5EF4-FFF2-40B4-BE49-F238E27FC236}">
                <a16:creationId xmlns:a16="http://schemas.microsoft.com/office/drawing/2014/main" id="{7288A655-91EB-39C0-F0CB-0B53B2BC679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161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99A4F-AF5A-2A6E-E028-F2C7A63B662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2DEA261-F2BE-79B3-9017-E1F70748B37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CD881F7-5420-A5BF-A0AC-D34F263926EE}"/>
              </a:ext>
            </a:extLst>
          </p:cNvPr>
          <p:cNvSpPr>
            <a:spLocks noGrp="1"/>
          </p:cNvSpPr>
          <p:nvPr>
            <p:ph type="body" idx="1"/>
          </p:nvPr>
        </p:nvSpPr>
        <p:spPr/>
        <p:txBody>
          <a:bodyPr/>
          <a:lstStyle/>
          <a:p>
            <a:r>
              <a:rPr lang="fr-FR" dirty="0"/>
              <a:t>Baisse import RUSSIE et augmentation Chine </a:t>
            </a:r>
          </a:p>
        </p:txBody>
      </p:sp>
      <p:sp>
        <p:nvSpPr>
          <p:cNvPr id="4" name="Espace réservé du numéro de diapositive 3">
            <a:extLst>
              <a:ext uri="{FF2B5EF4-FFF2-40B4-BE49-F238E27FC236}">
                <a16:creationId xmlns:a16="http://schemas.microsoft.com/office/drawing/2014/main" id="{32A32259-5BE0-E938-5687-AE4AFDBA4F9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328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A6A90-2FA9-2B2D-A50D-A4384A2F73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56B65F4-24C7-1108-C62B-C4100234690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861F972-3EB2-9983-167C-C1FBC589BE62}"/>
              </a:ext>
            </a:extLst>
          </p:cNvPr>
          <p:cNvSpPr>
            <a:spLocks noGrp="1"/>
          </p:cNvSpPr>
          <p:nvPr>
            <p:ph type="body" idx="1"/>
          </p:nvPr>
        </p:nvSpPr>
        <p:spPr/>
        <p:txBody>
          <a:bodyPr/>
          <a:lstStyle/>
          <a:p>
            <a:r>
              <a:rPr lang="fr-FR" dirty="0"/>
              <a:t>Baisse import RUSSIE et augmentation Chine </a:t>
            </a:r>
          </a:p>
        </p:txBody>
      </p:sp>
      <p:sp>
        <p:nvSpPr>
          <p:cNvPr id="4" name="Espace réservé du numéro de diapositive 3">
            <a:extLst>
              <a:ext uri="{FF2B5EF4-FFF2-40B4-BE49-F238E27FC236}">
                <a16:creationId xmlns:a16="http://schemas.microsoft.com/office/drawing/2014/main" id="{A9C02B0A-EA56-06BA-380A-512218ACFA8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718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B413F-E8C1-4C7A-1551-FC8A8E51DE3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5D34FCB-3B01-F75E-50E7-5794B3BDC66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D17028F-057D-2BAD-2CE1-C8016888796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04AEF77-4690-6E6F-2FB7-D3AE0470FE1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838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4</a:t>
            </a:fld>
            <a:endParaRPr lang="fr-FR"/>
          </a:p>
        </p:txBody>
      </p:sp>
    </p:spTree>
    <p:extLst>
      <p:ext uri="{BB962C8B-B14F-4D97-AF65-F5344CB8AC3E}">
        <p14:creationId xmlns:p14="http://schemas.microsoft.com/office/powerpoint/2010/main" val="3172694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0E277-0C23-444F-668C-53A0952E284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203E30-FC04-B1E6-8210-F05EDBA0BE9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4CA0609-C0E3-7E43-D749-321AE4D4294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18FDFE0-5BFC-F7EA-5924-E64FC8AC759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2449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6E266-0E4F-80BE-1F28-4AC38C6CD8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0FAAE90-5A98-F6BB-5781-6DAC519D59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D504BC0-370F-CE41-5E3E-E6C03CE4032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FD4627D-0BC5-B22E-8F0E-A83290C2CFC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0737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06E60-D4FD-313E-FF97-43B463673FF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437E4C-BAD3-B819-AB69-525FC5E0C8D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781682B-8C02-7984-91B7-E6531AA010D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632F218-EE7D-E7AC-4583-3C0F505FEDE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4358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45</a:t>
            </a:fld>
            <a:endParaRPr lang="fr-FR"/>
          </a:p>
        </p:txBody>
      </p:sp>
    </p:spTree>
    <p:extLst>
      <p:ext uri="{BB962C8B-B14F-4D97-AF65-F5344CB8AC3E}">
        <p14:creationId xmlns:p14="http://schemas.microsoft.com/office/powerpoint/2010/main" val="29470781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7412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5603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8A521-B119-D362-1A20-9DEED823D58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5A255AA-3677-A04E-4753-ED096DDF744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BECC80E-7789-CE43-C595-D25616FDFC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a:extLst>
              <a:ext uri="{FF2B5EF4-FFF2-40B4-BE49-F238E27FC236}">
                <a16:creationId xmlns:a16="http://schemas.microsoft.com/office/drawing/2014/main" id="{4C5E26DD-F323-FFFC-2F5A-E3154C79999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1692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50</a:t>
            </a:fld>
            <a:endParaRPr lang="fr-FR"/>
          </a:p>
        </p:txBody>
      </p:sp>
    </p:spTree>
    <p:extLst>
      <p:ext uri="{BB962C8B-B14F-4D97-AF65-F5344CB8AC3E}">
        <p14:creationId xmlns:p14="http://schemas.microsoft.com/office/powerpoint/2010/main" val="1338633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latin typeface="Poppins" panose="00000500000000000000" pitchFamily="2" charset="0"/>
                <a:cs typeface="Poppins" panose="00000500000000000000" pitchFamily="2" charset="0"/>
              </a:rPr>
              <a:t>taxes douanières </a:t>
            </a:r>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51</a:t>
            </a:fld>
            <a:endParaRPr lang="fr-FR"/>
          </a:p>
        </p:txBody>
      </p:sp>
    </p:spTree>
    <p:extLst>
      <p:ext uri="{BB962C8B-B14F-4D97-AF65-F5344CB8AC3E}">
        <p14:creationId xmlns:p14="http://schemas.microsoft.com/office/powerpoint/2010/main" val="10812007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51149-2E66-B309-8904-EA3DD92259B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3AFBA6D-CC68-D24E-5034-F6596490022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B27CD5E-B6FE-9164-CA1B-772A452A1C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a:extLst>
              <a:ext uri="{FF2B5EF4-FFF2-40B4-BE49-F238E27FC236}">
                <a16:creationId xmlns:a16="http://schemas.microsoft.com/office/drawing/2014/main" id="{5676E13B-CC7A-31C6-A853-BB3DE2568E6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357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5</a:t>
            </a:fld>
            <a:endParaRPr lang="fr-FR"/>
          </a:p>
        </p:txBody>
      </p:sp>
    </p:spTree>
    <p:extLst>
      <p:ext uri="{BB962C8B-B14F-4D97-AF65-F5344CB8AC3E}">
        <p14:creationId xmlns:p14="http://schemas.microsoft.com/office/powerpoint/2010/main" val="30646130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02A2D-C86C-9FED-A923-F67B9830192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7581E70-9851-1D15-8C6D-7AFBB56B847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3507E6B-D1E2-1698-7263-62665C7E32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a:extLst>
              <a:ext uri="{FF2B5EF4-FFF2-40B4-BE49-F238E27FC236}">
                <a16:creationId xmlns:a16="http://schemas.microsoft.com/office/drawing/2014/main" id="{C7BA9633-E58A-5FA4-6D0E-6B8DC46ADE8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7806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7378F-C351-6CE4-A2B8-853899F1575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FC77C9A-8F8A-D1DE-6AE6-D64BC013BA1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D249E03-213F-6D1C-B9DE-0C5A537402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a:extLst>
              <a:ext uri="{FF2B5EF4-FFF2-40B4-BE49-F238E27FC236}">
                <a16:creationId xmlns:a16="http://schemas.microsoft.com/office/drawing/2014/main" id="{B4D9D967-D1FF-529E-E72B-1B5EE6DB7C0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789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B558E-80F6-E91D-63B4-CCB6463A6DF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E410ADA-1496-1233-354D-944202D7771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1FC9B75-6131-E89B-F406-856083C05C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a:extLst>
              <a:ext uri="{FF2B5EF4-FFF2-40B4-BE49-F238E27FC236}">
                <a16:creationId xmlns:a16="http://schemas.microsoft.com/office/drawing/2014/main" id="{74CF3498-5578-ED4A-AE1C-C2388044F37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500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56</a:t>
            </a:fld>
            <a:endParaRPr lang="fr-FR"/>
          </a:p>
        </p:txBody>
      </p:sp>
    </p:spTree>
    <p:extLst>
      <p:ext uri="{BB962C8B-B14F-4D97-AF65-F5344CB8AC3E}">
        <p14:creationId xmlns:p14="http://schemas.microsoft.com/office/powerpoint/2010/main" val="13223067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58</a:t>
            </a:fld>
            <a:endParaRPr lang="fr-FR"/>
          </a:p>
        </p:txBody>
      </p:sp>
    </p:spTree>
    <p:extLst>
      <p:ext uri="{BB962C8B-B14F-4D97-AF65-F5344CB8AC3E}">
        <p14:creationId xmlns:p14="http://schemas.microsoft.com/office/powerpoint/2010/main" val="2224711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59</a:t>
            </a:fld>
            <a:endParaRPr lang="fr-FR"/>
          </a:p>
        </p:txBody>
      </p:sp>
    </p:spTree>
    <p:extLst>
      <p:ext uri="{BB962C8B-B14F-4D97-AF65-F5344CB8AC3E}">
        <p14:creationId xmlns:p14="http://schemas.microsoft.com/office/powerpoint/2010/main" val="16820568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50e89904d9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50e89904d9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50e89904d9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50e89904d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50e89904d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50e89904d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50e89904d9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50e89904d9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0804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FEFBDEE5-ABFC-B1C6-DB78-AF80348A287D}"/>
            </a:ext>
          </a:extLst>
        </p:cNvPr>
        <p:cNvGrpSpPr/>
        <p:nvPr/>
      </p:nvGrpSpPr>
      <p:grpSpPr>
        <a:xfrm>
          <a:off x="0" y="0"/>
          <a:ext cx="0" cy="0"/>
          <a:chOff x="0" y="0"/>
          <a:chExt cx="0" cy="0"/>
        </a:xfrm>
      </p:grpSpPr>
      <p:sp>
        <p:nvSpPr>
          <p:cNvPr id="150" name="Google Shape;150;g250e89904d9_0_82:notes">
            <a:extLst>
              <a:ext uri="{FF2B5EF4-FFF2-40B4-BE49-F238E27FC236}">
                <a16:creationId xmlns:a16="http://schemas.microsoft.com/office/drawing/2014/main" id="{59B68A4B-220E-F5F7-B560-34EF4F998C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50e89904d9_0_82:notes">
            <a:extLst>
              <a:ext uri="{FF2B5EF4-FFF2-40B4-BE49-F238E27FC236}">
                <a16:creationId xmlns:a16="http://schemas.microsoft.com/office/drawing/2014/main" id="{3D3097DE-AD70-48E0-E422-2B69141FAF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4093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w="9525"/>
        </p:spPr>
        <p:txBody>
          <a:bodyPr/>
          <a:lstStyle/>
          <a:p>
            <a:endParaRPr lang="fr-F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66</a:t>
            </a:fld>
            <a:endParaRPr lang="fr-FR"/>
          </a:p>
        </p:txBody>
      </p:sp>
    </p:spTree>
    <p:extLst>
      <p:ext uri="{BB962C8B-B14F-4D97-AF65-F5344CB8AC3E}">
        <p14:creationId xmlns:p14="http://schemas.microsoft.com/office/powerpoint/2010/main" val="41396776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67</a:t>
            </a:fld>
            <a:endParaRPr lang="fr-FR"/>
          </a:p>
        </p:txBody>
      </p:sp>
    </p:spTree>
    <p:extLst>
      <p:ext uri="{BB962C8B-B14F-4D97-AF65-F5344CB8AC3E}">
        <p14:creationId xmlns:p14="http://schemas.microsoft.com/office/powerpoint/2010/main" val="3680614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68</a:t>
            </a:fld>
            <a:endParaRPr lang="fr-FR"/>
          </a:p>
        </p:txBody>
      </p:sp>
    </p:spTree>
    <p:extLst>
      <p:ext uri="{BB962C8B-B14F-4D97-AF65-F5344CB8AC3E}">
        <p14:creationId xmlns:p14="http://schemas.microsoft.com/office/powerpoint/2010/main" val="15705406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69</a:t>
            </a:fld>
            <a:endParaRPr lang="fr-FR"/>
          </a:p>
        </p:txBody>
      </p:sp>
    </p:spTree>
    <p:extLst>
      <p:ext uri="{BB962C8B-B14F-4D97-AF65-F5344CB8AC3E}">
        <p14:creationId xmlns:p14="http://schemas.microsoft.com/office/powerpoint/2010/main" val="28029363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70</a:t>
            </a:fld>
            <a:endParaRPr lang="fr-FR"/>
          </a:p>
        </p:txBody>
      </p:sp>
    </p:spTree>
    <p:extLst>
      <p:ext uri="{BB962C8B-B14F-4D97-AF65-F5344CB8AC3E}">
        <p14:creationId xmlns:p14="http://schemas.microsoft.com/office/powerpoint/2010/main" val="13661551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71</a:t>
            </a:fld>
            <a:endParaRPr lang="fr-FR"/>
          </a:p>
        </p:txBody>
      </p:sp>
    </p:spTree>
    <p:extLst>
      <p:ext uri="{BB962C8B-B14F-4D97-AF65-F5344CB8AC3E}">
        <p14:creationId xmlns:p14="http://schemas.microsoft.com/office/powerpoint/2010/main" val="38424950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72</a:t>
            </a:fld>
            <a:endParaRPr lang="fr-FR"/>
          </a:p>
        </p:txBody>
      </p:sp>
    </p:spTree>
    <p:extLst>
      <p:ext uri="{BB962C8B-B14F-4D97-AF65-F5344CB8AC3E}">
        <p14:creationId xmlns:p14="http://schemas.microsoft.com/office/powerpoint/2010/main" val="13752747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73</a:t>
            </a:fld>
            <a:endParaRPr lang="fr-FR"/>
          </a:p>
        </p:txBody>
      </p:sp>
    </p:spTree>
    <p:extLst>
      <p:ext uri="{BB962C8B-B14F-4D97-AF65-F5344CB8AC3E}">
        <p14:creationId xmlns:p14="http://schemas.microsoft.com/office/powerpoint/2010/main" val="383454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7897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74</a:t>
            </a:fld>
            <a:endParaRPr lang="fr-FR"/>
          </a:p>
        </p:txBody>
      </p:sp>
    </p:spTree>
    <p:extLst>
      <p:ext uri="{BB962C8B-B14F-4D97-AF65-F5344CB8AC3E}">
        <p14:creationId xmlns:p14="http://schemas.microsoft.com/office/powerpoint/2010/main" val="23201808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75</a:t>
            </a:fld>
            <a:endParaRPr lang="fr-FR"/>
          </a:p>
        </p:txBody>
      </p:sp>
    </p:spTree>
    <p:extLst>
      <p:ext uri="{BB962C8B-B14F-4D97-AF65-F5344CB8AC3E}">
        <p14:creationId xmlns:p14="http://schemas.microsoft.com/office/powerpoint/2010/main" val="27957211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76</a:t>
            </a:fld>
            <a:endParaRPr lang="fr-FR"/>
          </a:p>
        </p:txBody>
      </p:sp>
    </p:spTree>
    <p:extLst>
      <p:ext uri="{BB962C8B-B14F-4D97-AF65-F5344CB8AC3E}">
        <p14:creationId xmlns:p14="http://schemas.microsoft.com/office/powerpoint/2010/main" val="18899359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77</a:t>
            </a:fld>
            <a:endParaRPr lang="fr-FR"/>
          </a:p>
        </p:txBody>
      </p:sp>
    </p:spTree>
    <p:extLst>
      <p:ext uri="{BB962C8B-B14F-4D97-AF65-F5344CB8AC3E}">
        <p14:creationId xmlns:p14="http://schemas.microsoft.com/office/powerpoint/2010/main" val="23979304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2B83E7-CE80-7C40-9684-FA033A76D61A}" type="slidenum">
              <a:rPr lang="fr-FR" smtClean="0"/>
              <a:t>78</a:t>
            </a:fld>
            <a:endParaRPr lang="fr-FR"/>
          </a:p>
        </p:txBody>
      </p:sp>
    </p:spTree>
    <p:extLst>
      <p:ext uri="{BB962C8B-B14F-4D97-AF65-F5344CB8AC3E}">
        <p14:creationId xmlns:p14="http://schemas.microsoft.com/office/powerpoint/2010/main" val="3160622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B83E7-CE80-7C40-9684-FA033A76D6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263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237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fr-FR"/>
              <a:t>Modifiez le style du titre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fld id="{8A960281-4856-3543-97F3-0BA650A151F4}" type="datetimeFigureOut">
              <a:rPr lang="fr-FR" smtClean="0"/>
              <a:t>26/06/2025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319701290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A960281-4856-3543-97F3-0BA650A151F4}" type="datetimeFigureOut">
              <a:rPr lang="fr-FR" smtClean="0"/>
              <a:t>26/06/2025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3361363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A960281-4856-3543-97F3-0BA650A151F4}" type="datetimeFigureOut">
              <a:rPr lang="fr-FR" smtClean="0"/>
              <a:t>26/06/2025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4284864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960281-4856-3543-97F3-0BA650A151F4}" type="datetimeFigureOut">
              <a:rPr lang="fr-FR" smtClean="0"/>
              <a:t>26/06/2025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633BA9C-CA92-2B4D-981F-65E45CFFA38B}" type="slidenum">
              <a:rPr lang="fr-FR" smtClean="0"/>
              <a:t>‹N°›</a:t>
            </a:fld>
            <a:endParaRPr lang="fr-FR"/>
          </a:p>
        </p:txBody>
      </p:sp>
      <p:sp>
        <p:nvSpPr>
          <p:cNvPr id="5" name="ZoneTexte 11">
            <a:extLst>
              <a:ext uri="{FF2B5EF4-FFF2-40B4-BE49-F238E27FC236}">
                <a16:creationId xmlns:a16="http://schemas.microsoft.com/office/drawing/2014/main" id="{BB39ACFB-F6DC-477F-B4F9-E4C82FB4385B}"/>
              </a:ext>
            </a:extLst>
          </p:cNvPr>
          <p:cNvSpPr txBox="1"/>
          <p:nvPr userDrawn="1"/>
        </p:nvSpPr>
        <p:spPr>
          <a:xfrm>
            <a:off x="0" y="6448610"/>
            <a:ext cx="12192000"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400" dirty="0">
                <a:solidFill>
                  <a:srgbClr val="8AAF63"/>
                </a:solidFill>
                <a:latin typeface="Poppins Light"/>
                <a:cs typeface="Poppins SemiBold" pitchFamily="2" charset="77"/>
              </a:rPr>
              <a:t>Conférence de presse - Académie LCB – le mardi 3 mai </a:t>
            </a:r>
            <a:r>
              <a:rPr lang="fr-FR" sz="1400" dirty="0">
                <a:solidFill>
                  <a:srgbClr val="8AAF63"/>
                </a:solidFill>
                <a:latin typeface="Poppins Light"/>
              </a:rPr>
              <a:t>2022</a:t>
            </a:r>
            <a:endParaRPr lang="fr-FR" sz="1400" dirty="0">
              <a:solidFill>
                <a:srgbClr val="8AAF63"/>
              </a:solidFill>
              <a:latin typeface="Poppins Light"/>
              <a:cs typeface="Poppins SemiBold" pitchFamily="2" charset="77"/>
            </a:endParaRPr>
          </a:p>
          <a:p>
            <a:pPr algn="ctr"/>
            <a:endParaRPr lang="fr-FR" sz="1400" dirty="0">
              <a:solidFill>
                <a:srgbClr val="255851"/>
              </a:solidFill>
              <a:latin typeface="Poppins Light"/>
              <a:cs typeface="Poppins Light" pitchFamily="2" charset="77"/>
            </a:endParaRPr>
          </a:p>
        </p:txBody>
      </p:sp>
      <p:sp>
        <p:nvSpPr>
          <p:cNvPr id="6" name="Titre 5">
            <a:extLst>
              <a:ext uri="{FF2B5EF4-FFF2-40B4-BE49-F238E27FC236}">
                <a16:creationId xmlns:a16="http://schemas.microsoft.com/office/drawing/2014/main" id="{6D5C7954-E6FB-A44C-A673-004EB8FB513A}"/>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446767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417343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850270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910302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191496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853160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185592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422365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A960281-4856-3543-97F3-0BA650A151F4}" type="datetimeFigureOut">
              <a:rPr lang="fr-FR" smtClean="0"/>
              <a:t>26/06/2025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1642682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077587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960172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533289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768695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01. COUVERTURE-simple">
    <p:bg>
      <p:bgPr>
        <a:solidFill>
          <a:schemeClr val="accent1"/>
        </a:solid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8CE2F40F-8BDA-684C-9EEC-69D64349F331}"/>
              </a:ext>
            </a:extLst>
          </p:cNvPr>
          <p:cNvSpPr>
            <a:spLocks noGrp="1"/>
          </p:cNvSpPr>
          <p:nvPr>
            <p:ph type="title" hasCustomPrompt="1"/>
          </p:nvPr>
        </p:nvSpPr>
        <p:spPr>
          <a:xfrm>
            <a:off x="551821" y="2373775"/>
            <a:ext cx="7331704" cy="1052596"/>
          </a:xfrm>
        </p:spPr>
        <p:txBody>
          <a:bodyPr>
            <a:noAutofit/>
          </a:bodyPr>
          <a:lstStyle/>
          <a:p>
            <a:r>
              <a:rPr lang="fr-FR" dirty="0"/>
              <a:t>Titre principal | Page de garde</a:t>
            </a:r>
          </a:p>
        </p:txBody>
      </p:sp>
      <p:sp>
        <p:nvSpPr>
          <p:cNvPr id="3" name="Espace réservé du texte 2">
            <a:extLst>
              <a:ext uri="{FF2B5EF4-FFF2-40B4-BE49-F238E27FC236}">
                <a16:creationId xmlns:a16="http://schemas.microsoft.com/office/drawing/2014/main" id="{9F6893A8-91A1-3E49-A80E-99A464DA83E7}"/>
              </a:ext>
            </a:extLst>
          </p:cNvPr>
          <p:cNvSpPr>
            <a:spLocks noGrp="1"/>
          </p:cNvSpPr>
          <p:nvPr>
            <p:ph type="body" sz="quarter" idx="13" hasCustomPrompt="1"/>
          </p:nvPr>
        </p:nvSpPr>
        <p:spPr>
          <a:xfrm>
            <a:off x="551820" y="2041401"/>
            <a:ext cx="3584575" cy="319926"/>
          </a:xfrm>
          <a:noFill/>
        </p:spPr>
        <p:txBody>
          <a:bodyPr>
            <a:noAutofit/>
          </a:bodyPr>
          <a:lstStyle>
            <a:lvl1pPr>
              <a:defRPr sz="1600">
                <a:solidFill>
                  <a:schemeClr val="accent3"/>
                </a:solidFill>
              </a:defRPr>
            </a:lvl1pPr>
          </a:lstStyle>
          <a:p>
            <a:pPr lvl="0"/>
            <a:r>
              <a:rPr lang="fr-FR" dirty="0"/>
              <a:t>Date</a:t>
            </a:r>
          </a:p>
        </p:txBody>
      </p:sp>
      <p:sp>
        <p:nvSpPr>
          <p:cNvPr id="8" name="Espace réservé du texte 2">
            <a:extLst>
              <a:ext uri="{FF2B5EF4-FFF2-40B4-BE49-F238E27FC236}">
                <a16:creationId xmlns:a16="http://schemas.microsoft.com/office/drawing/2014/main" id="{F6863FBF-A22E-1E46-B0A4-6FA57E1E4863}"/>
              </a:ext>
            </a:extLst>
          </p:cNvPr>
          <p:cNvSpPr>
            <a:spLocks noGrp="1"/>
          </p:cNvSpPr>
          <p:nvPr>
            <p:ph type="body" sz="quarter" idx="14" hasCustomPrompt="1"/>
          </p:nvPr>
        </p:nvSpPr>
        <p:spPr>
          <a:xfrm>
            <a:off x="551819" y="3438819"/>
            <a:ext cx="7331705" cy="1277612"/>
          </a:xfrm>
          <a:noFill/>
        </p:spPr>
        <p:txBody>
          <a:bodyPr wrap="square" tIns="360000">
            <a:noAutofit/>
          </a:bodyPr>
          <a:lstStyle>
            <a:lvl1pPr>
              <a:defRPr sz="2200" b="0">
                <a:solidFill>
                  <a:schemeClr val="bg1"/>
                </a:solidFill>
              </a:defRPr>
            </a:lvl1pPr>
          </a:lstStyle>
          <a:p>
            <a:pPr lvl="0"/>
            <a:r>
              <a:rPr lang="fr-FR" dirty="0"/>
              <a:t>Sous-titre et/ou nom du client</a:t>
            </a:r>
          </a:p>
        </p:txBody>
      </p:sp>
      <p:sp>
        <p:nvSpPr>
          <p:cNvPr id="11" name="object 4">
            <a:extLst>
              <a:ext uri="{FF2B5EF4-FFF2-40B4-BE49-F238E27FC236}">
                <a16:creationId xmlns:a16="http://schemas.microsoft.com/office/drawing/2014/main" id="{D5AE9ADF-F342-9D40-BF70-0264EB47A8B6}"/>
              </a:ext>
            </a:extLst>
          </p:cNvPr>
          <p:cNvSpPr/>
          <p:nvPr/>
        </p:nvSpPr>
        <p:spPr>
          <a:xfrm>
            <a:off x="540000" y="932606"/>
            <a:ext cx="11113770" cy="0"/>
          </a:xfrm>
          <a:custGeom>
            <a:avLst/>
            <a:gdLst/>
            <a:ahLst/>
            <a:cxnLst/>
            <a:rect l="l" t="t" r="r" b="b"/>
            <a:pathLst>
              <a:path w="11113770">
                <a:moveTo>
                  <a:pt x="0" y="0"/>
                </a:moveTo>
                <a:lnTo>
                  <a:pt x="11113198" y="0"/>
                </a:lnTo>
              </a:path>
            </a:pathLst>
          </a:custGeom>
          <a:ln w="3175">
            <a:solidFill>
              <a:srgbClr val="FFFFFF"/>
            </a:solidFill>
          </a:ln>
        </p:spPr>
        <p:txBody>
          <a:bodyPr wrap="square" lIns="0" tIns="0" rIns="0" bIns="0" rtlCol="0">
            <a:noAutofit/>
          </a:bodyPr>
          <a:lstStyle/>
          <a:p>
            <a:endParaRPr/>
          </a:p>
        </p:txBody>
      </p:sp>
      <p:sp>
        <p:nvSpPr>
          <p:cNvPr id="12" name="object 5">
            <a:extLst>
              <a:ext uri="{FF2B5EF4-FFF2-40B4-BE49-F238E27FC236}">
                <a16:creationId xmlns:a16="http://schemas.microsoft.com/office/drawing/2014/main" id="{A27F632C-5BA6-AA4E-9795-088679B087ED}"/>
              </a:ext>
            </a:extLst>
          </p:cNvPr>
          <p:cNvSpPr/>
          <p:nvPr/>
        </p:nvSpPr>
        <p:spPr>
          <a:xfrm>
            <a:off x="11279734" y="529907"/>
            <a:ext cx="373227" cy="276660"/>
          </a:xfrm>
          <a:custGeom>
            <a:avLst/>
            <a:gdLst/>
            <a:ahLst/>
            <a:cxnLst/>
            <a:rect l="l" t="t" r="r" b="b"/>
            <a:pathLst>
              <a:path w="3943985" h="2923540">
                <a:moveTo>
                  <a:pt x="3233102" y="723531"/>
                </a:moveTo>
                <a:lnTo>
                  <a:pt x="3207880" y="682091"/>
                </a:lnTo>
                <a:lnTo>
                  <a:pt x="3181324" y="641578"/>
                </a:lnTo>
                <a:lnTo>
                  <a:pt x="3153499" y="602018"/>
                </a:lnTo>
                <a:lnTo>
                  <a:pt x="3124403" y="563422"/>
                </a:lnTo>
                <a:lnTo>
                  <a:pt x="3094075" y="525830"/>
                </a:lnTo>
                <a:lnTo>
                  <a:pt x="3062554" y="489280"/>
                </a:lnTo>
                <a:lnTo>
                  <a:pt x="3029864" y="453809"/>
                </a:lnTo>
                <a:lnTo>
                  <a:pt x="2996031" y="419417"/>
                </a:lnTo>
                <a:lnTo>
                  <a:pt x="2961094" y="386156"/>
                </a:lnTo>
                <a:lnTo>
                  <a:pt x="2925064" y="354050"/>
                </a:lnTo>
                <a:lnTo>
                  <a:pt x="2887992" y="323126"/>
                </a:lnTo>
                <a:lnTo>
                  <a:pt x="2849905" y="293433"/>
                </a:lnTo>
                <a:lnTo>
                  <a:pt x="2810814" y="264972"/>
                </a:lnTo>
                <a:lnTo>
                  <a:pt x="2770771" y="237794"/>
                </a:lnTo>
                <a:lnTo>
                  <a:pt x="2729788" y="211912"/>
                </a:lnTo>
                <a:lnTo>
                  <a:pt x="2687904" y="187375"/>
                </a:lnTo>
                <a:lnTo>
                  <a:pt x="2645156" y="164211"/>
                </a:lnTo>
                <a:lnTo>
                  <a:pt x="2601557" y="142430"/>
                </a:lnTo>
                <a:lnTo>
                  <a:pt x="2557157" y="122085"/>
                </a:lnTo>
                <a:lnTo>
                  <a:pt x="2511971" y="103187"/>
                </a:lnTo>
                <a:lnTo>
                  <a:pt x="2466022" y="85775"/>
                </a:lnTo>
                <a:lnTo>
                  <a:pt x="2419350" y="69875"/>
                </a:lnTo>
                <a:lnTo>
                  <a:pt x="2371991" y="55537"/>
                </a:lnTo>
                <a:lnTo>
                  <a:pt x="2323973" y="42760"/>
                </a:lnTo>
                <a:lnTo>
                  <a:pt x="2275306" y="31597"/>
                </a:lnTo>
                <a:lnTo>
                  <a:pt x="2226056" y="22059"/>
                </a:lnTo>
                <a:lnTo>
                  <a:pt x="2176208" y="14198"/>
                </a:lnTo>
                <a:lnTo>
                  <a:pt x="2125827" y="8026"/>
                </a:lnTo>
                <a:lnTo>
                  <a:pt x="2074938" y="3581"/>
                </a:lnTo>
                <a:lnTo>
                  <a:pt x="2023554" y="901"/>
                </a:lnTo>
                <a:lnTo>
                  <a:pt x="1971713" y="0"/>
                </a:lnTo>
                <a:lnTo>
                  <a:pt x="1921725" y="838"/>
                </a:lnTo>
                <a:lnTo>
                  <a:pt x="1872157" y="3340"/>
                </a:lnTo>
                <a:lnTo>
                  <a:pt x="1823034" y="7467"/>
                </a:lnTo>
                <a:lnTo>
                  <a:pt x="1774393" y="13208"/>
                </a:lnTo>
                <a:lnTo>
                  <a:pt x="1726247" y="20523"/>
                </a:lnTo>
                <a:lnTo>
                  <a:pt x="1678635" y="29400"/>
                </a:lnTo>
                <a:lnTo>
                  <a:pt x="1631569" y="39789"/>
                </a:lnTo>
                <a:lnTo>
                  <a:pt x="1585099" y="51689"/>
                </a:lnTo>
                <a:lnTo>
                  <a:pt x="1539227" y="65062"/>
                </a:lnTo>
                <a:lnTo>
                  <a:pt x="1493989" y="79870"/>
                </a:lnTo>
                <a:lnTo>
                  <a:pt x="1449425" y="96100"/>
                </a:lnTo>
                <a:lnTo>
                  <a:pt x="1405534" y="113728"/>
                </a:lnTo>
                <a:lnTo>
                  <a:pt x="1362367" y="132715"/>
                </a:lnTo>
                <a:lnTo>
                  <a:pt x="1319949" y="153047"/>
                </a:lnTo>
                <a:lnTo>
                  <a:pt x="1278293" y="174688"/>
                </a:lnTo>
                <a:lnTo>
                  <a:pt x="1237437" y="197612"/>
                </a:lnTo>
                <a:lnTo>
                  <a:pt x="1197394" y="221792"/>
                </a:lnTo>
                <a:lnTo>
                  <a:pt x="1158214" y="247218"/>
                </a:lnTo>
                <a:lnTo>
                  <a:pt x="1119898" y="273837"/>
                </a:lnTo>
                <a:lnTo>
                  <a:pt x="1082497" y="301625"/>
                </a:lnTo>
                <a:lnTo>
                  <a:pt x="1046022" y="330581"/>
                </a:lnTo>
                <a:lnTo>
                  <a:pt x="1010500" y="360641"/>
                </a:lnTo>
                <a:lnTo>
                  <a:pt x="975956" y="391820"/>
                </a:lnTo>
                <a:lnTo>
                  <a:pt x="942428" y="424053"/>
                </a:lnTo>
                <a:lnTo>
                  <a:pt x="909942" y="457339"/>
                </a:lnTo>
                <a:lnTo>
                  <a:pt x="878509" y="491629"/>
                </a:lnTo>
                <a:lnTo>
                  <a:pt x="848182" y="526923"/>
                </a:lnTo>
                <a:lnTo>
                  <a:pt x="818959" y="563181"/>
                </a:lnTo>
                <a:lnTo>
                  <a:pt x="790879" y="600367"/>
                </a:lnTo>
                <a:lnTo>
                  <a:pt x="763981" y="638467"/>
                </a:lnTo>
                <a:lnTo>
                  <a:pt x="738263" y="677443"/>
                </a:lnTo>
                <a:lnTo>
                  <a:pt x="713790" y="717283"/>
                </a:lnTo>
                <a:lnTo>
                  <a:pt x="690549" y="757948"/>
                </a:lnTo>
                <a:lnTo>
                  <a:pt x="668604" y="799414"/>
                </a:lnTo>
                <a:lnTo>
                  <a:pt x="647941" y="841654"/>
                </a:lnTo>
                <a:lnTo>
                  <a:pt x="628624" y="884643"/>
                </a:lnTo>
                <a:lnTo>
                  <a:pt x="610666" y="928370"/>
                </a:lnTo>
                <a:lnTo>
                  <a:pt x="594093" y="972769"/>
                </a:lnTo>
                <a:lnTo>
                  <a:pt x="578929" y="1017854"/>
                </a:lnTo>
                <a:lnTo>
                  <a:pt x="565200" y="1063574"/>
                </a:lnTo>
                <a:lnTo>
                  <a:pt x="552932" y="1109903"/>
                </a:lnTo>
                <a:lnTo>
                  <a:pt x="542163" y="1156830"/>
                </a:lnTo>
                <a:lnTo>
                  <a:pt x="0" y="1386954"/>
                </a:lnTo>
                <a:lnTo>
                  <a:pt x="0" y="2095906"/>
                </a:lnTo>
                <a:lnTo>
                  <a:pt x="1146073" y="1609420"/>
                </a:lnTo>
                <a:lnTo>
                  <a:pt x="1140396" y="1573161"/>
                </a:lnTo>
                <a:lnTo>
                  <a:pt x="1136243" y="1536433"/>
                </a:lnTo>
                <a:lnTo>
                  <a:pt x="1133690" y="1499247"/>
                </a:lnTo>
                <a:lnTo>
                  <a:pt x="1132814" y="1461617"/>
                </a:lnTo>
                <a:lnTo>
                  <a:pt x="1134148" y="1414005"/>
                </a:lnTo>
                <a:lnTo>
                  <a:pt x="1138085" y="1367104"/>
                </a:lnTo>
                <a:lnTo>
                  <a:pt x="1144549" y="1320965"/>
                </a:lnTo>
                <a:lnTo>
                  <a:pt x="1153502" y="1275664"/>
                </a:lnTo>
                <a:lnTo>
                  <a:pt x="1164831" y="1231265"/>
                </a:lnTo>
                <a:lnTo>
                  <a:pt x="1178496" y="1187856"/>
                </a:lnTo>
                <a:lnTo>
                  <a:pt x="1194422" y="1145489"/>
                </a:lnTo>
                <a:lnTo>
                  <a:pt x="1212519" y="1104252"/>
                </a:lnTo>
                <a:lnTo>
                  <a:pt x="1232738" y="1064196"/>
                </a:lnTo>
                <a:lnTo>
                  <a:pt x="1254988" y="1025423"/>
                </a:lnTo>
                <a:lnTo>
                  <a:pt x="1279220" y="987971"/>
                </a:lnTo>
                <a:lnTo>
                  <a:pt x="1305356" y="951915"/>
                </a:lnTo>
                <a:lnTo>
                  <a:pt x="1333309" y="917346"/>
                </a:lnTo>
                <a:lnTo>
                  <a:pt x="1363027" y="884326"/>
                </a:lnTo>
                <a:lnTo>
                  <a:pt x="1394434" y="852919"/>
                </a:lnTo>
                <a:lnTo>
                  <a:pt x="1427454" y="823201"/>
                </a:lnTo>
                <a:lnTo>
                  <a:pt x="1462024" y="795248"/>
                </a:lnTo>
                <a:lnTo>
                  <a:pt x="1498079" y="769112"/>
                </a:lnTo>
                <a:lnTo>
                  <a:pt x="1535518" y="744893"/>
                </a:lnTo>
                <a:lnTo>
                  <a:pt x="1574304" y="722630"/>
                </a:lnTo>
                <a:lnTo>
                  <a:pt x="1614360" y="702411"/>
                </a:lnTo>
                <a:lnTo>
                  <a:pt x="1655597" y="684314"/>
                </a:lnTo>
                <a:lnTo>
                  <a:pt x="1697951" y="668401"/>
                </a:lnTo>
                <a:lnTo>
                  <a:pt x="1741373" y="654735"/>
                </a:lnTo>
                <a:lnTo>
                  <a:pt x="1785759" y="643394"/>
                </a:lnTo>
                <a:lnTo>
                  <a:pt x="1831060" y="634453"/>
                </a:lnTo>
                <a:lnTo>
                  <a:pt x="1877199" y="627976"/>
                </a:lnTo>
                <a:lnTo>
                  <a:pt x="1924113" y="624039"/>
                </a:lnTo>
                <a:lnTo>
                  <a:pt x="1971713" y="622719"/>
                </a:lnTo>
                <a:lnTo>
                  <a:pt x="2023783" y="624306"/>
                </a:lnTo>
                <a:lnTo>
                  <a:pt x="2075002" y="629018"/>
                </a:lnTo>
                <a:lnTo>
                  <a:pt x="2125281" y="636752"/>
                </a:lnTo>
                <a:lnTo>
                  <a:pt x="2174532" y="647420"/>
                </a:lnTo>
                <a:lnTo>
                  <a:pt x="2222665" y="660933"/>
                </a:lnTo>
                <a:lnTo>
                  <a:pt x="2269579" y="677202"/>
                </a:lnTo>
                <a:lnTo>
                  <a:pt x="2315184" y="696112"/>
                </a:lnTo>
                <a:lnTo>
                  <a:pt x="2359393" y="717588"/>
                </a:lnTo>
                <a:lnTo>
                  <a:pt x="2402103" y="741527"/>
                </a:lnTo>
                <a:lnTo>
                  <a:pt x="2443238" y="767842"/>
                </a:lnTo>
                <a:lnTo>
                  <a:pt x="2482685" y="796442"/>
                </a:lnTo>
                <a:lnTo>
                  <a:pt x="2520365" y="827227"/>
                </a:lnTo>
                <a:lnTo>
                  <a:pt x="2556179" y="860107"/>
                </a:lnTo>
                <a:lnTo>
                  <a:pt x="2590050" y="894981"/>
                </a:lnTo>
                <a:lnTo>
                  <a:pt x="2621864" y="931773"/>
                </a:lnTo>
                <a:lnTo>
                  <a:pt x="2651544" y="970381"/>
                </a:lnTo>
                <a:lnTo>
                  <a:pt x="3233102" y="723531"/>
                </a:lnTo>
                <a:close/>
              </a:path>
              <a:path w="3943985" h="2923540">
                <a:moveTo>
                  <a:pt x="3943426" y="827303"/>
                </a:moveTo>
                <a:lnTo>
                  <a:pt x="2797352" y="1313776"/>
                </a:lnTo>
                <a:lnTo>
                  <a:pt x="2803029" y="1350035"/>
                </a:lnTo>
                <a:lnTo>
                  <a:pt x="2807182" y="1386776"/>
                </a:lnTo>
                <a:lnTo>
                  <a:pt x="2809735" y="1423962"/>
                </a:lnTo>
                <a:lnTo>
                  <a:pt x="2810599" y="1461604"/>
                </a:lnTo>
                <a:lnTo>
                  <a:pt x="2809265" y="1509217"/>
                </a:lnTo>
                <a:lnTo>
                  <a:pt x="2805328" y="1556118"/>
                </a:lnTo>
                <a:lnTo>
                  <a:pt x="2798864" y="1602257"/>
                </a:lnTo>
                <a:lnTo>
                  <a:pt x="2789910" y="1647558"/>
                </a:lnTo>
                <a:lnTo>
                  <a:pt x="2778582" y="1691944"/>
                </a:lnTo>
                <a:lnTo>
                  <a:pt x="2764917" y="1735353"/>
                </a:lnTo>
                <a:lnTo>
                  <a:pt x="2749004" y="1777720"/>
                </a:lnTo>
                <a:lnTo>
                  <a:pt x="2730893" y="1818957"/>
                </a:lnTo>
                <a:lnTo>
                  <a:pt x="2710675" y="1859000"/>
                </a:lnTo>
                <a:lnTo>
                  <a:pt x="2688425" y="1897786"/>
                </a:lnTo>
                <a:lnTo>
                  <a:pt x="2664193" y="1935238"/>
                </a:lnTo>
                <a:lnTo>
                  <a:pt x="2638069" y="1971281"/>
                </a:lnTo>
                <a:lnTo>
                  <a:pt x="2610104" y="2005850"/>
                </a:lnTo>
                <a:lnTo>
                  <a:pt x="2580386" y="2038870"/>
                </a:lnTo>
                <a:lnTo>
                  <a:pt x="2548991" y="2070277"/>
                </a:lnTo>
                <a:lnTo>
                  <a:pt x="2515959" y="2099995"/>
                </a:lnTo>
                <a:lnTo>
                  <a:pt x="2481389" y="2127948"/>
                </a:lnTo>
                <a:lnTo>
                  <a:pt x="2445347" y="2154085"/>
                </a:lnTo>
                <a:lnTo>
                  <a:pt x="2407894" y="2178304"/>
                </a:lnTo>
                <a:lnTo>
                  <a:pt x="2369108" y="2200567"/>
                </a:lnTo>
                <a:lnTo>
                  <a:pt x="2329065" y="2220785"/>
                </a:lnTo>
                <a:lnTo>
                  <a:pt x="2287828" y="2238883"/>
                </a:lnTo>
                <a:lnTo>
                  <a:pt x="2245461" y="2254796"/>
                </a:lnTo>
                <a:lnTo>
                  <a:pt x="2202053" y="2268461"/>
                </a:lnTo>
                <a:lnTo>
                  <a:pt x="2157666" y="2279802"/>
                </a:lnTo>
                <a:lnTo>
                  <a:pt x="2112365" y="2288743"/>
                </a:lnTo>
                <a:lnTo>
                  <a:pt x="2066226" y="2295220"/>
                </a:lnTo>
                <a:lnTo>
                  <a:pt x="2019312" y="2299157"/>
                </a:lnTo>
                <a:lnTo>
                  <a:pt x="1971713" y="2300478"/>
                </a:lnTo>
                <a:lnTo>
                  <a:pt x="1919643" y="2298890"/>
                </a:lnTo>
                <a:lnTo>
                  <a:pt x="1868424" y="2294178"/>
                </a:lnTo>
                <a:lnTo>
                  <a:pt x="1818132" y="2286444"/>
                </a:lnTo>
                <a:lnTo>
                  <a:pt x="1768881" y="2275776"/>
                </a:lnTo>
                <a:lnTo>
                  <a:pt x="1720748" y="2262263"/>
                </a:lnTo>
                <a:lnTo>
                  <a:pt x="1673834" y="2245995"/>
                </a:lnTo>
                <a:lnTo>
                  <a:pt x="1628228" y="2227084"/>
                </a:lnTo>
                <a:lnTo>
                  <a:pt x="1584020" y="2205609"/>
                </a:lnTo>
                <a:lnTo>
                  <a:pt x="1541310" y="2181669"/>
                </a:lnTo>
                <a:lnTo>
                  <a:pt x="1500174" y="2155355"/>
                </a:lnTo>
                <a:lnTo>
                  <a:pt x="1460728" y="2126754"/>
                </a:lnTo>
                <a:lnTo>
                  <a:pt x="1423047" y="2095969"/>
                </a:lnTo>
                <a:lnTo>
                  <a:pt x="1387233" y="2063089"/>
                </a:lnTo>
                <a:lnTo>
                  <a:pt x="1353362" y="2028215"/>
                </a:lnTo>
                <a:lnTo>
                  <a:pt x="1321549" y="1991423"/>
                </a:lnTo>
                <a:lnTo>
                  <a:pt x="1291869" y="1952815"/>
                </a:lnTo>
                <a:lnTo>
                  <a:pt x="710323" y="2199678"/>
                </a:lnTo>
                <a:lnTo>
                  <a:pt x="735545" y="2241105"/>
                </a:lnTo>
                <a:lnTo>
                  <a:pt x="762088" y="2281631"/>
                </a:lnTo>
                <a:lnTo>
                  <a:pt x="789927" y="2321191"/>
                </a:lnTo>
                <a:lnTo>
                  <a:pt x="819023" y="2359787"/>
                </a:lnTo>
                <a:lnTo>
                  <a:pt x="849337" y="2397366"/>
                </a:lnTo>
                <a:lnTo>
                  <a:pt x="880859" y="2433917"/>
                </a:lnTo>
                <a:lnTo>
                  <a:pt x="913561" y="2469400"/>
                </a:lnTo>
                <a:lnTo>
                  <a:pt x="947394" y="2503792"/>
                </a:lnTo>
                <a:lnTo>
                  <a:pt x="982332" y="2537041"/>
                </a:lnTo>
                <a:lnTo>
                  <a:pt x="1018349" y="2569146"/>
                </a:lnTo>
                <a:lnTo>
                  <a:pt x="1055420" y="2600071"/>
                </a:lnTo>
                <a:lnTo>
                  <a:pt x="1093520" y="2629776"/>
                </a:lnTo>
                <a:lnTo>
                  <a:pt x="1132611" y="2658224"/>
                </a:lnTo>
                <a:lnTo>
                  <a:pt x="1172654" y="2685402"/>
                </a:lnTo>
                <a:lnTo>
                  <a:pt x="1213637" y="2711285"/>
                </a:lnTo>
                <a:lnTo>
                  <a:pt x="1255509" y="2735821"/>
                </a:lnTo>
                <a:lnTo>
                  <a:pt x="1298270" y="2758986"/>
                </a:lnTo>
                <a:lnTo>
                  <a:pt x="1341856" y="2780766"/>
                </a:lnTo>
                <a:lnTo>
                  <a:pt x="1386268" y="2801124"/>
                </a:lnTo>
                <a:lnTo>
                  <a:pt x="1431455" y="2820009"/>
                </a:lnTo>
                <a:lnTo>
                  <a:pt x="1477403" y="2837421"/>
                </a:lnTo>
                <a:lnTo>
                  <a:pt x="1524063" y="2853321"/>
                </a:lnTo>
                <a:lnTo>
                  <a:pt x="1571434" y="2867660"/>
                </a:lnTo>
                <a:lnTo>
                  <a:pt x="1619453" y="2880436"/>
                </a:lnTo>
                <a:lnTo>
                  <a:pt x="1668106" y="2891599"/>
                </a:lnTo>
                <a:lnTo>
                  <a:pt x="1717370" y="2901137"/>
                </a:lnTo>
                <a:lnTo>
                  <a:pt x="1767217" y="2908998"/>
                </a:lnTo>
                <a:lnTo>
                  <a:pt x="1817598" y="2915170"/>
                </a:lnTo>
                <a:lnTo>
                  <a:pt x="1868487" y="2919615"/>
                </a:lnTo>
                <a:lnTo>
                  <a:pt x="1919871" y="2922295"/>
                </a:lnTo>
                <a:lnTo>
                  <a:pt x="1971713" y="2923197"/>
                </a:lnTo>
                <a:lnTo>
                  <a:pt x="2021674" y="2922359"/>
                </a:lnTo>
                <a:lnTo>
                  <a:pt x="2071204" y="2919869"/>
                </a:lnTo>
                <a:lnTo>
                  <a:pt x="2120303" y="2915742"/>
                </a:lnTo>
                <a:lnTo>
                  <a:pt x="2168918" y="2910001"/>
                </a:lnTo>
                <a:lnTo>
                  <a:pt x="2217039" y="2902699"/>
                </a:lnTo>
                <a:lnTo>
                  <a:pt x="2264626" y="2893834"/>
                </a:lnTo>
                <a:lnTo>
                  <a:pt x="2311654" y="2883446"/>
                </a:lnTo>
                <a:lnTo>
                  <a:pt x="2358110" y="2871571"/>
                </a:lnTo>
                <a:lnTo>
                  <a:pt x="2403957" y="2858211"/>
                </a:lnTo>
                <a:lnTo>
                  <a:pt x="2449157" y="2843415"/>
                </a:lnTo>
                <a:lnTo>
                  <a:pt x="2493708" y="2827197"/>
                </a:lnTo>
                <a:lnTo>
                  <a:pt x="2537574" y="2809595"/>
                </a:lnTo>
                <a:lnTo>
                  <a:pt x="2580716" y="2790621"/>
                </a:lnTo>
                <a:lnTo>
                  <a:pt x="2623121" y="2770314"/>
                </a:lnTo>
                <a:lnTo>
                  <a:pt x="2664764" y="2748699"/>
                </a:lnTo>
                <a:lnTo>
                  <a:pt x="2705595" y="2725801"/>
                </a:lnTo>
                <a:lnTo>
                  <a:pt x="2745625" y="2701645"/>
                </a:lnTo>
                <a:lnTo>
                  <a:pt x="2784792" y="2676258"/>
                </a:lnTo>
                <a:lnTo>
                  <a:pt x="2823095" y="2649664"/>
                </a:lnTo>
                <a:lnTo>
                  <a:pt x="2860484" y="2621902"/>
                </a:lnTo>
                <a:lnTo>
                  <a:pt x="2896946" y="2592984"/>
                </a:lnTo>
                <a:lnTo>
                  <a:pt x="2932468" y="2562949"/>
                </a:lnTo>
                <a:lnTo>
                  <a:pt x="2966986" y="2531808"/>
                </a:lnTo>
                <a:lnTo>
                  <a:pt x="3000514" y="2499601"/>
                </a:lnTo>
                <a:lnTo>
                  <a:pt x="3033001" y="2466352"/>
                </a:lnTo>
                <a:lnTo>
                  <a:pt x="3064421" y="2432100"/>
                </a:lnTo>
                <a:lnTo>
                  <a:pt x="3094761" y="2396845"/>
                </a:lnTo>
                <a:lnTo>
                  <a:pt x="3123984" y="2360625"/>
                </a:lnTo>
                <a:lnTo>
                  <a:pt x="3152063" y="2323477"/>
                </a:lnTo>
                <a:lnTo>
                  <a:pt x="3178962" y="2285415"/>
                </a:lnTo>
                <a:lnTo>
                  <a:pt x="3204680" y="2246477"/>
                </a:lnTo>
                <a:lnTo>
                  <a:pt x="3229178" y="2206675"/>
                </a:lnTo>
                <a:lnTo>
                  <a:pt x="3252419" y="2166048"/>
                </a:lnTo>
                <a:lnTo>
                  <a:pt x="3274377" y="2124621"/>
                </a:lnTo>
                <a:lnTo>
                  <a:pt x="3295053" y="2082419"/>
                </a:lnTo>
                <a:lnTo>
                  <a:pt x="3314382" y="2039467"/>
                </a:lnTo>
                <a:lnTo>
                  <a:pt x="3332365" y="1995792"/>
                </a:lnTo>
                <a:lnTo>
                  <a:pt x="3348964" y="1951431"/>
                </a:lnTo>
                <a:lnTo>
                  <a:pt x="3364153" y="1906384"/>
                </a:lnTo>
                <a:lnTo>
                  <a:pt x="3377908" y="1860715"/>
                </a:lnTo>
                <a:lnTo>
                  <a:pt x="3390188" y="1814423"/>
                </a:lnTo>
                <a:lnTo>
                  <a:pt x="3400996" y="1767535"/>
                </a:lnTo>
                <a:lnTo>
                  <a:pt x="3943426" y="1537271"/>
                </a:lnTo>
                <a:lnTo>
                  <a:pt x="3943426" y="827303"/>
                </a:lnTo>
                <a:close/>
              </a:path>
            </a:pathLst>
          </a:custGeom>
          <a:solidFill>
            <a:schemeClr val="bg1"/>
          </a:solidFill>
        </p:spPr>
        <p:txBody>
          <a:bodyPr wrap="square" lIns="0" tIns="0" rIns="0" bIns="0" rtlCol="0">
            <a:noAutofit/>
          </a:bodyPr>
          <a:lstStyle/>
          <a:p>
            <a:endParaRPr/>
          </a:p>
        </p:txBody>
      </p:sp>
      <p:pic>
        <p:nvPicPr>
          <p:cNvPr id="13" name="Image 12">
            <a:extLst>
              <a:ext uri="{FF2B5EF4-FFF2-40B4-BE49-F238E27FC236}">
                <a16:creationId xmlns:a16="http://schemas.microsoft.com/office/drawing/2014/main" id="{57079574-FB4D-AC45-B732-F7062049332E}"/>
              </a:ext>
            </a:extLst>
          </p:cNvPr>
          <p:cNvPicPr>
            <a:picLocks noChangeAspect="1"/>
          </p:cNvPicPr>
          <p:nvPr/>
        </p:nvPicPr>
        <p:blipFill>
          <a:blip r:embed="rId2"/>
          <a:stretch>
            <a:fillRect/>
          </a:stretch>
        </p:blipFill>
        <p:spPr>
          <a:xfrm>
            <a:off x="535396" y="529907"/>
            <a:ext cx="1218640" cy="204443"/>
          </a:xfrm>
          <a:prstGeom prst="rect">
            <a:avLst/>
          </a:prstGeom>
        </p:spPr>
      </p:pic>
      <p:sp>
        <p:nvSpPr>
          <p:cNvPr id="14" name="object 3">
            <a:extLst>
              <a:ext uri="{FF2B5EF4-FFF2-40B4-BE49-F238E27FC236}">
                <a16:creationId xmlns:a16="http://schemas.microsoft.com/office/drawing/2014/main" id="{6DC42EB9-E334-A242-B22A-3D3912248CDE}"/>
              </a:ext>
            </a:extLst>
          </p:cNvPr>
          <p:cNvSpPr/>
          <p:nvPr/>
        </p:nvSpPr>
        <p:spPr>
          <a:xfrm>
            <a:off x="540000" y="5354996"/>
            <a:ext cx="11113770" cy="0"/>
          </a:xfrm>
          <a:custGeom>
            <a:avLst/>
            <a:gdLst/>
            <a:ahLst/>
            <a:cxnLst/>
            <a:rect l="l" t="t" r="r" b="b"/>
            <a:pathLst>
              <a:path w="11113770">
                <a:moveTo>
                  <a:pt x="0" y="0"/>
                </a:moveTo>
                <a:lnTo>
                  <a:pt x="11113198" y="0"/>
                </a:lnTo>
              </a:path>
            </a:pathLst>
          </a:custGeom>
          <a:ln w="3175">
            <a:solidFill>
              <a:srgbClr val="FFFFFF"/>
            </a:solidFill>
          </a:ln>
        </p:spPr>
        <p:txBody>
          <a:bodyPr wrap="square" lIns="0" tIns="0" rIns="0" bIns="0" rtlCol="0">
            <a:noAutofit/>
          </a:bodyPr>
          <a:lstStyle/>
          <a:p>
            <a:endParaRPr/>
          </a:p>
        </p:txBody>
      </p:sp>
      <p:sp>
        <p:nvSpPr>
          <p:cNvPr id="4" name="Espace réservé du texte 3">
            <a:extLst>
              <a:ext uri="{FF2B5EF4-FFF2-40B4-BE49-F238E27FC236}">
                <a16:creationId xmlns:a16="http://schemas.microsoft.com/office/drawing/2014/main" id="{B5BCA094-6333-8442-AF15-469747FDD12E}"/>
              </a:ext>
            </a:extLst>
          </p:cNvPr>
          <p:cNvSpPr>
            <a:spLocks noGrp="1"/>
          </p:cNvSpPr>
          <p:nvPr>
            <p:ph type="body" sz="quarter" idx="18" hasCustomPrompt="1"/>
          </p:nvPr>
        </p:nvSpPr>
        <p:spPr>
          <a:xfrm>
            <a:off x="535396" y="5572124"/>
            <a:ext cx="2536825" cy="961410"/>
          </a:xfrm>
        </p:spPr>
        <p:txBody>
          <a:bodyPr/>
          <a:lstStyle>
            <a:lvl1pPr marL="0" marR="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a:solidFill>
                  <a:schemeClr val="bg1"/>
                </a:solidFill>
                <a:latin typeface="Century Gothic" panose="020B0502020202020204" pitchFamily="34" charset="0"/>
              </a:defRPr>
            </a:lvl1pPr>
            <a:lvl2pPr>
              <a:defRPr sz="1600" b="0">
                <a:latin typeface="Century Gothic" panose="020B0502020202020204" pitchFamily="34" charset="0"/>
              </a:defRPr>
            </a:lvl2pPr>
            <a:lvl3pPr>
              <a:defRPr sz="1600" b="0">
                <a:latin typeface="Century Gothic" panose="020B0502020202020204" pitchFamily="34" charset="0"/>
              </a:defRPr>
            </a:lvl3pPr>
            <a:lvl4pPr>
              <a:defRPr sz="1600" b="0">
                <a:latin typeface="Century Gothic" panose="020B0502020202020204" pitchFamily="34" charset="0"/>
              </a:defRPr>
            </a:lvl4pPr>
            <a:lvl5pPr>
              <a:defRPr sz="1600" b="0">
                <a:latin typeface="Century Gothic" panose="020B0502020202020204" pitchFamily="34" charset="0"/>
              </a:defRPr>
            </a:lvl5pPr>
          </a:lstStyle>
          <a:p>
            <a:pPr lvl="0"/>
            <a:r>
              <a:rPr lang="fr-FR" dirty="0"/>
              <a:t>Prénom Nom Personne 1</a:t>
            </a:r>
          </a:p>
          <a:p>
            <a:pPr lvl="0"/>
            <a:r>
              <a:rPr lang="fr-FR" dirty="0"/>
              <a:t>Prénom Nom Personne 2</a:t>
            </a:r>
          </a:p>
          <a:p>
            <a:pPr lvl="0"/>
            <a:r>
              <a:rPr lang="fr-FR" dirty="0"/>
              <a:t>Prénom Nom Personne 3</a:t>
            </a:r>
          </a:p>
          <a:p>
            <a:pPr lvl="0"/>
            <a:r>
              <a:rPr lang="fr-FR" dirty="0"/>
              <a:t>Prénom Nom Personne 4</a:t>
            </a:r>
          </a:p>
        </p:txBody>
      </p:sp>
      <p:sp>
        <p:nvSpPr>
          <p:cNvPr id="17" name="Espace réservé du texte 3">
            <a:extLst>
              <a:ext uri="{FF2B5EF4-FFF2-40B4-BE49-F238E27FC236}">
                <a16:creationId xmlns:a16="http://schemas.microsoft.com/office/drawing/2014/main" id="{D19F14FB-20D9-D345-B1A3-CE453E122B53}"/>
              </a:ext>
            </a:extLst>
          </p:cNvPr>
          <p:cNvSpPr>
            <a:spLocks noGrp="1"/>
          </p:cNvSpPr>
          <p:nvPr>
            <p:ph type="body" sz="quarter" idx="19" hasCustomPrompt="1"/>
          </p:nvPr>
        </p:nvSpPr>
        <p:spPr>
          <a:xfrm>
            <a:off x="6272623" y="5572123"/>
            <a:ext cx="5380338" cy="96141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a:solidFill>
                  <a:schemeClr val="bg1"/>
                </a:solidFill>
                <a:latin typeface="Century Gothic" panose="020B0502020202020204" pitchFamily="34" charset="0"/>
              </a:defRPr>
            </a:lvl1pPr>
            <a:lvl2pPr>
              <a:defRPr sz="1600" b="0">
                <a:latin typeface="Century Gothic" panose="020B0502020202020204" pitchFamily="34" charset="0"/>
              </a:defRPr>
            </a:lvl2pPr>
            <a:lvl3pPr>
              <a:defRPr sz="1600" b="0">
                <a:latin typeface="Century Gothic" panose="020B0502020202020204" pitchFamily="34" charset="0"/>
              </a:defRPr>
            </a:lvl3pPr>
            <a:lvl4pPr>
              <a:defRPr sz="1600" b="0">
                <a:latin typeface="Century Gothic" panose="020B0502020202020204" pitchFamily="34" charset="0"/>
              </a:defRPr>
            </a:lvl4pPr>
            <a:lvl5pPr>
              <a:defRPr sz="1600" b="0">
                <a:latin typeface="Century Gothic" panose="020B0502020202020204" pitchFamily="34" charset="0"/>
              </a:defRPr>
            </a:lvl5pPr>
          </a:lstStyle>
          <a:p>
            <a:pPr lvl="0"/>
            <a:r>
              <a:rPr lang="fr-FR" dirty="0"/>
              <a:t>personne1@carbone4.com | numéro tél.</a:t>
            </a:r>
          </a:p>
          <a:p>
            <a:pPr lvl="0"/>
            <a:r>
              <a:rPr lang="fr-FR" dirty="0"/>
              <a:t>personne2@carbone4.com | numéro tél.</a:t>
            </a:r>
            <a:br>
              <a:rPr lang="fr-FR" dirty="0"/>
            </a:br>
            <a:r>
              <a:rPr lang="fr-FR" dirty="0"/>
              <a:t>personne3@carbone4.com | numéro tél.</a:t>
            </a:r>
          </a:p>
          <a:p>
            <a:pPr lvl="0"/>
            <a:r>
              <a:rPr lang="fr-FR" dirty="0"/>
              <a:t>personne4@carbone4.com | numéro tél.</a:t>
            </a:r>
          </a:p>
        </p:txBody>
      </p:sp>
      <p:sp>
        <p:nvSpPr>
          <p:cNvPr id="18" name="Espace réservé du texte 3">
            <a:extLst>
              <a:ext uri="{FF2B5EF4-FFF2-40B4-BE49-F238E27FC236}">
                <a16:creationId xmlns:a16="http://schemas.microsoft.com/office/drawing/2014/main" id="{F4D2FB57-A41E-C84B-A681-EFFE70CC3816}"/>
              </a:ext>
            </a:extLst>
          </p:cNvPr>
          <p:cNvSpPr>
            <a:spLocks noGrp="1"/>
          </p:cNvSpPr>
          <p:nvPr>
            <p:ph type="body" sz="quarter" idx="20" hasCustomPrompt="1"/>
          </p:nvPr>
        </p:nvSpPr>
        <p:spPr>
          <a:xfrm>
            <a:off x="3249201" y="5572124"/>
            <a:ext cx="2876038" cy="96141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a:solidFill>
                  <a:schemeClr val="bg1"/>
                </a:solidFill>
                <a:latin typeface="Century Gothic" panose="020B0502020202020204" pitchFamily="34" charset="0"/>
              </a:defRPr>
            </a:lvl1pPr>
            <a:lvl2pPr>
              <a:defRPr sz="1600" b="0">
                <a:latin typeface="Century Gothic" panose="020B0502020202020204" pitchFamily="34" charset="0"/>
              </a:defRPr>
            </a:lvl2pPr>
            <a:lvl3pPr>
              <a:defRPr sz="1600" b="0">
                <a:latin typeface="Century Gothic" panose="020B0502020202020204" pitchFamily="34" charset="0"/>
              </a:defRPr>
            </a:lvl3pPr>
            <a:lvl4pPr>
              <a:defRPr sz="1600" b="0">
                <a:latin typeface="Century Gothic" panose="020B0502020202020204" pitchFamily="34" charset="0"/>
              </a:defRPr>
            </a:lvl4pPr>
            <a:lvl5pPr>
              <a:defRPr sz="1600" b="0">
                <a:latin typeface="Century Gothic" panose="020B0502020202020204" pitchFamily="34" charset="0"/>
              </a:defRPr>
            </a:lvl5pPr>
          </a:lstStyle>
          <a:p>
            <a:pPr lvl="0"/>
            <a:r>
              <a:rPr lang="fr-FR" dirty="0"/>
              <a:t>Grade/poste Personne 1</a:t>
            </a:r>
          </a:p>
          <a:p>
            <a:pPr lvl="0"/>
            <a:r>
              <a:rPr lang="fr-FR" dirty="0"/>
              <a:t>Grade/poste Personne 2</a:t>
            </a:r>
          </a:p>
          <a:p>
            <a:pPr lvl="0"/>
            <a:r>
              <a:rPr lang="fr-FR" dirty="0"/>
              <a:t>Grade/poste Personne 3</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fr-FR" dirty="0"/>
              <a:t>Grade/poste Personne 4</a:t>
            </a:r>
          </a:p>
        </p:txBody>
      </p:sp>
    </p:spTree>
    <p:extLst>
      <p:ext uri="{BB962C8B-B14F-4D97-AF65-F5344CB8AC3E}">
        <p14:creationId xmlns:p14="http://schemas.microsoft.com/office/powerpoint/2010/main" val="490149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01. COUVERTURE-visuel-A">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48A29799-B3C5-684E-A4CD-16D40213DE53}"/>
              </a:ext>
            </a:extLst>
          </p:cNvPr>
          <p:cNvSpPr/>
          <p:nvPr/>
        </p:nvSpPr>
        <p:spPr>
          <a:xfrm flipV="1">
            <a:off x="540000" y="886887"/>
            <a:ext cx="6812488" cy="45719"/>
          </a:xfrm>
          <a:custGeom>
            <a:avLst/>
            <a:gdLst/>
            <a:ahLst/>
            <a:cxnLst/>
            <a:rect l="l" t="t" r="r" b="b"/>
            <a:pathLst>
              <a:path w="11113770">
                <a:moveTo>
                  <a:pt x="0" y="0"/>
                </a:moveTo>
                <a:lnTo>
                  <a:pt x="11113198" y="0"/>
                </a:lnTo>
              </a:path>
            </a:pathLst>
          </a:custGeom>
          <a:ln w="3175">
            <a:solidFill>
              <a:srgbClr val="FFFFFF"/>
            </a:solidFill>
          </a:ln>
        </p:spPr>
        <p:txBody>
          <a:bodyPr wrap="square" lIns="0" tIns="0" rIns="0" bIns="0" rtlCol="0">
            <a:noAutofit/>
          </a:bodyPr>
          <a:lstStyle/>
          <a:p>
            <a:endParaRPr dirty="0"/>
          </a:p>
        </p:txBody>
      </p:sp>
      <p:sp>
        <p:nvSpPr>
          <p:cNvPr id="3" name="object 5">
            <a:extLst>
              <a:ext uri="{FF2B5EF4-FFF2-40B4-BE49-F238E27FC236}">
                <a16:creationId xmlns:a16="http://schemas.microsoft.com/office/drawing/2014/main" id="{A99A6671-F8DB-2441-9B04-05C2A7CD941E}"/>
              </a:ext>
            </a:extLst>
          </p:cNvPr>
          <p:cNvSpPr/>
          <p:nvPr/>
        </p:nvSpPr>
        <p:spPr>
          <a:xfrm>
            <a:off x="6979261" y="529907"/>
            <a:ext cx="373227" cy="276660"/>
          </a:xfrm>
          <a:custGeom>
            <a:avLst/>
            <a:gdLst/>
            <a:ahLst/>
            <a:cxnLst/>
            <a:rect l="l" t="t" r="r" b="b"/>
            <a:pathLst>
              <a:path w="3943985" h="2923540">
                <a:moveTo>
                  <a:pt x="3233102" y="723531"/>
                </a:moveTo>
                <a:lnTo>
                  <a:pt x="3207880" y="682091"/>
                </a:lnTo>
                <a:lnTo>
                  <a:pt x="3181324" y="641578"/>
                </a:lnTo>
                <a:lnTo>
                  <a:pt x="3153499" y="602018"/>
                </a:lnTo>
                <a:lnTo>
                  <a:pt x="3124403" y="563422"/>
                </a:lnTo>
                <a:lnTo>
                  <a:pt x="3094075" y="525830"/>
                </a:lnTo>
                <a:lnTo>
                  <a:pt x="3062554" y="489280"/>
                </a:lnTo>
                <a:lnTo>
                  <a:pt x="3029864" y="453809"/>
                </a:lnTo>
                <a:lnTo>
                  <a:pt x="2996031" y="419417"/>
                </a:lnTo>
                <a:lnTo>
                  <a:pt x="2961094" y="386156"/>
                </a:lnTo>
                <a:lnTo>
                  <a:pt x="2925064" y="354050"/>
                </a:lnTo>
                <a:lnTo>
                  <a:pt x="2887992" y="323126"/>
                </a:lnTo>
                <a:lnTo>
                  <a:pt x="2849905" y="293433"/>
                </a:lnTo>
                <a:lnTo>
                  <a:pt x="2810814" y="264972"/>
                </a:lnTo>
                <a:lnTo>
                  <a:pt x="2770771" y="237794"/>
                </a:lnTo>
                <a:lnTo>
                  <a:pt x="2729788" y="211912"/>
                </a:lnTo>
                <a:lnTo>
                  <a:pt x="2687904" y="187375"/>
                </a:lnTo>
                <a:lnTo>
                  <a:pt x="2645156" y="164211"/>
                </a:lnTo>
                <a:lnTo>
                  <a:pt x="2601557" y="142430"/>
                </a:lnTo>
                <a:lnTo>
                  <a:pt x="2557157" y="122085"/>
                </a:lnTo>
                <a:lnTo>
                  <a:pt x="2511971" y="103187"/>
                </a:lnTo>
                <a:lnTo>
                  <a:pt x="2466022" y="85775"/>
                </a:lnTo>
                <a:lnTo>
                  <a:pt x="2419350" y="69875"/>
                </a:lnTo>
                <a:lnTo>
                  <a:pt x="2371991" y="55537"/>
                </a:lnTo>
                <a:lnTo>
                  <a:pt x="2323973" y="42760"/>
                </a:lnTo>
                <a:lnTo>
                  <a:pt x="2275306" y="31597"/>
                </a:lnTo>
                <a:lnTo>
                  <a:pt x="2226056" y="22059"/>
                </a:lnTo>
                <a:lnTo>
                  <a:pt x="2176208" y="14198"/>
                </a:lnTo>
                <a:lnTo>
                  <a:pt x="2125827" y="8026"/>
                </a:lnTo>
                <a:lnTo>
                  <a:pt x="2074938" y="3581"/>
                </a:lnTo>
                <a:lnTo>
                  <a:pt x="2023554" y="901"/>
                </a:lnTo>
                <a:lnTo>
                  <a:pt x="1971713" y="0"/>
                </a:lnTo>
                <a:lnTo>
                  <a:pt x="1921725" y="838"/>
                </a:lnTo>
                <a:lnTo>
                  <a:pt x="1872157" y="3340"/>
                </a:lnTo>
                <a:lnTo>
                  <a:pt x="1823034" y="7467"/>
                </a:lnTo>
                <a:lnTo>
                  <a:pt x="1774393" y="13208"/>
                </a:lnTo>
                <a:lnTo>
                  <a:pt x="1726247" y="20523"/>
                </a:lnTo>
                <a:lnTo>
                  <a:pt x="1678635" y="29400"/>
                </a:lnTo>
                <a:lnTo>
                  <a:pt x="1631569" y="39789"/>
                </a:lnTo>
                <a:lnTo>
                  <a:pt x="1585099" y="51689"/>
                </a:lnTo>
                <a:lnTo>
                  <a:pt x="1539227" y="65062"/>
                </a:lnTo>
                <a:lnTo>
                  <a:pt x="1493989" y="79870"/>
                </a:lnTo>
                <a:lnTo>
                  <a:pt x="1449425" y="96100"/>
                </a:lnTo>
                <a:lnTo>
                  <a:pt x="1405534" y="113728"/>
                </a:lnTo>
                <a:lnTo>
                  <a:pt x="1362367" y="132715"/>
                </a:lnTo>
                <a:lnTo>
                  <a:pt x="1319949" y="153047"/>
                </a:lnTo>
                <a:lnTo>
                  <a:pt x="1278293" y="174688"/>
                </a:lnTo>
                <a:lnTo>
                  <a:pt x="1237437" y="197612"/>
                </a:lnTo>
                <a:lnTo>
                  <a:pt x="1197394" y="221792"/>
                </a:lnTo>
                <a:lnTo>
                  <a:pt x="1158214" y="247218"/>
                </a:lnTo>
                <a:lnTo>
                  <a:pt x="1119898" y="273837"/>
                </a:lnTo>
                <a:lnTo>
                  <a:pt x="1082497" y="301625"/>
                </a:lnTo>
                <a:lnTo>
                  <a:pt x="1046022" y="330581"/>
                </a:lnTo>
                <a:lnTo>
                  <a:pt x="1010500" y="360641"/>
                </a:lnTo>
                <a:lnTo>
                  <a:pt x="975956" y="391820"/>
                </a:lnTo>
                <a:lnTo>
                  <a:pt x="942428" y="424053"/>
                </a:lnTo>
                <a:lnTo>
                  <a:pt x="909942" y="457339"/>
                </a:lnTo>
                <a:lnTo>
                  <a:pt x="878509" y="491629"/>
                </a:lnTo>
                <a:lnTo>
                  <a:pt x="848182" y="526923"/>
                </a:lnTo>
                <a:lnTo>
                  <a:pt x="818959" y="563181"/>
                </a:lnTo>
                <a:lnTo>
                  <a:pt x="790879" y="600367"/>
                </a:lnTo>
                <a:lnTo>
                  <a:pt x="763981" y="638467"/>
                </a:lnTo>
                <a:lnTo>
                  <a:pt x="738263" y="677443"/>
                </a:lnTo>
                <a:lnTo>
                  <a:pt x="713790" y="717283"/>
                </a:lnTo>
                <a:lnTo>
                  <a:pt x="690549" y="757948"/>
                </a:lnTo>
                <a:lnTo>
                  <a:pt x="668604" y="799414"/>
                </a:lnTo>
                <a:lnTo>
                  <a:pt x="647941" y="841654"/>
                </a:lnTo>
                <a:lnTo>
                  <a:pt x="628624" y="884643"/>
                </a:lnTo>
                <a:lnTo>
                  <a:pt x="610666" y="928370"/>
                </a:lnTo>
                <a:lnTo>
                  <a:pt x="594093" y="972769"/>
                </a:lnTo>
                <a:lnTo>
                  <a:pt x="578929" y="1017854"/>
                </a:lnTo>
                <a:lnTo>
                  <a:pt x="565200" y="1063574"/>
                </a:lnTo>
                <a:lnTo>
                  <a:pt x="552932" y="1109903"/>
                </a:lnTo>
                <a:lnTo>
                  <a:pt x="542163" y="1156830"/>
                </a:lnTo>
                <a:lnTo>
                  <a:pt x="0" y="1386954"/>
                </a:lnTo>
                <a:lnTo>
                  <a:pt x="0" y="2095906"/>
                </a:lnTo>
                <a:lnTo>
                  <a:pt x="1146073" y="1609420"/>
                </a:lnTo>
                <a:lnTo>
                  <a:pt x="1140396" y="1573161"/>
                </a:lnTo>
                <a:lnTo>
                  <a:pt x="1136243" y="1536433"/>
                </a:lnTo>
                <a:lnTo>
                  <a:pt x="1133690" y="1499247"/>
                </a:lnTo>
                <a:lnTo>
                  <a:pt x="1132814" y="1461617"/>
                </a:lnTo>
                <a:lnTo>
                  <a:pt x="1134148" y="1414005"/>
                </a:lnTo>
                <a:lnTo>
                  <a:pt x="1138085" y="1367104"/>
                </a:lnTo>
                <a:lnTo>
                  <a:pt x="1144549" y="1320965"/>
                </a:lnTo>
                <a:lnTo>
                  <a:pt x="1153502" y="1275664"/>
                </a:lnTo>
                <a:lnTo>
                  <a:pt x="1164831" y="1231265"/>
                </a:lnTo>
                <a:lnTo>
                  <a:pt x="1178496" y="1187856"/>
                </a:lnTo>
                <a:lnTo>
                  <a:pt x="1194422" y="1145489"/>
                </a:lnTo>
                <a:lnTo>
                  <a:pt x="1212519" y="1104252"/>
                </a:lnTo>
                <a:lnTo>
                  <a:pt x="1232738" y="1064196"/>
                </a:lnTo>
                <a:lnTo>
                  <a:pt x="1254988" y="1025423"/>
                </a:lnTo>
                <a:lnTo>
                  <a:pt x="1279220" y="987971"/>
                </a:lnTo>
                <a:lnTo>
                  <a:pt x="1305356" y="951915"/>
                </a:lnTo>
                <a:lnTo>
                  <a:pt x="1333309" y="917346"/>
                </a:lnTo>
                <a:lnTo>
                  <a:pt x="1363027" y="884326"/>
                </a:lnTo>
                <a:lnTo>
                  <a:pt x="1394434" y="852919"/>
                </a:lnTo>
                <a:lnTo>
                  <a:pt x="1427454" y="823201"/>
                </a:lnTo>
                <a:lnTo>
                  <a:pt x="1462024" y="795248"/>
                </a:lnTo>
                <a:lnTo>
                  <a:pt x="1498079" y="769112"/>
                </a:lnTo>
                <a:lnTo>
                  <a:pt x="1535518" y="744893"/>
                </a:lnTo>
                <a:lnTo>
                  <a:pt x="1574304" y="722630"/>
                </a:lnTo>
                <a:lnTo>
                  <a:pt x="1614360" y="702411"/>
                </a:lnTo>
                <a:lnTo>
                  <a:pt x="1655597" y="684314"/>
                </a:lnTo>
                <a:lnTo>
                  <a:pt x="1697951" y="668401"/>
                </a:lnTo>
                <a:lnTo>
                  <a:pt x="1741373" y="654735"/>
                </a:lnTo>
                <a:lnTo>
                  <a:pt x="1785759" y="643394"/>
                </a:lnTo>
                <a:lnTo>
                  <a:pt x="1831060" y="634453"/>
                </a:lnTo>
                <a:lnTo>
                  <a:pt x="1877199" y="627976"/>
                </a:lnTo>
                <a:lnTo>
                  <a:pt x="1924113" y="624039"/>
                </a:lnTo>
                <a:lnTo>
                  <a:pt x="1971713" y="622719"/>
                </a:lnTo>
                <a:lnTo>
                  <a:pt x="2023783" y="624306"/>
                </a:lnTo>
                <a:lnTo>
                  <a:pt x="2075002" y="629018"/>
                </a:lnTo>
                <a:lnTo>
                  <a:pt x="2125281" y="636752"/>
                </a:lnTo>
                <a:lnTo>
                  <a:pt x="2174532" y="647420"/>
                </a:lnTo>
                <a:lnTo>
                  <a:pt x="2222665" y="660933"/>
                </a:lnTo>
                <a:lnTo>
                  <a:pt x="2269579" y="677202"/>
                </a:lnTo>
                <a:lnTo>
                  <a:pt x="2315184" y="696112"/>
                </a:lnTo>
                <a:lnTo>
                  <a:pt x="2359393" y="717588"/>
                </a:lnTo>
                <a:lnTo>
                  <a:pt x="2402103" y="741527"/>
                </a:lnTo>
                <a:lnTo>
                  <a:pt x="2443238" y="767842"/>
                </a:lnTo>
                <a:lnTo>
                  <a:pt x="2482685" y="796442"/>
                </a:lnTo>
                <a:lnTo>
                  <a:pt x="2520365" y="827227"/>
                </a:lnTo>
                <a:lnTo>
                  <a:pt x="2556179" y="860107"/>
                </a:lnTo>
                <a:lnTo>
                  <a:pt x="2590050" y="894981"/>
                </a:lnTo>
                <a:lnTo>
                  <a:pt x="2621864" y="931773"/>
                </a:lnTo>
                <a:lnTo>
                  <a:pt x="2651544" y="970381"/>
                </a:lnTo>
                <a:lnTo>
                  <a:pt x="3233102" y="723531"/>
                </a:lnTo>
                <a:close/>
              </a:path>
              <a:path w="3943985" h="2923540">
                <a:moveTo>
                  <a:pt x="3943426" y="827303"/>
                </a:moveTo>
                <a:lnTo>
                  <a:pt x="2797352" y="1313776"/>
                </a:lnTo>
                <a:lnTo>
                  <a:pt x="2803029" y="1350035"/>
                </a:lnTo>
                <a:lnTo>
                  <a:pt x="2807182" y="1386776"/>
                </a:lnTo>
                <a:lnTo>
                  <a:pt x="2809735" y="1423962"/>
                </a:lnTo>
                <a:lnTo>
                  <a:pt x="2810599" y="1461604"/>
                </a:lnTo>
                <a:lnTo>
                  <a:pt x="2809265" y="1509217"/>
                </a:lnTo>
                <a:lnTo>
                  <a:pt x="2805328" y="1556118"/>
                </a:lnTo>
                <a:lnTo>
                  <a:pt x="2798864" y="1602257"/>
                </a:lnTo>
                <a:lnTo>
                  <a:pt x="2789910" y="1647558"/>
                </a:lnTo>
                <a:lnTo>
                  <a:pt x="2778582" y="1691944"/>
                </a:lnTo>
                <a:lnTo>
                  <a:pt x="2764917" y="1735353"/>
                </a:lnTo>
                <a:lnTo>
                  <a:pt x="2749004" y="1777720"/>
                </a:lnTo>
                <a:lnTo>
                  <a:pt x="2730893" y="1818957"/>
                </a:lnTo>
                <a:lnTo>
                  <a:pt x="2710675" y="1859000"/>
                </a:lnTo>
                <a:lnTo>
                  <a:pt x="2688425" y="1897786"/>
                </a:lnTo>
                <a:lnTo>
                  <a:pt x="2664193" y="1935238"/>
                </a:lnTo>
                <a:lnTo>
                  <a:pt x="2638069" y="1971281"/>
                </a:lnTo>
                <a:lnTo>
                  <a:pt x="2610104" y="2005850"/>
                </a:lnTo>
                <a:lnTo>
                  <a:pt x="2580386" y="2038870"/>
                </a:lnTo>
                <a:lnTo>
                  <a:pt x="2548991" y="2070277"/>
                </a:lnTo>
                <a:lnTo>
                  <a:pt x="2515959" y="2099995"/>
                </a:lnTo>
                <a:lnTo>
                  <a:pt x="2481389" y="2127948"/>
                </a:lnTo>
                <a:lnTo>
                  <a:pt x="2445347" y="2154085"/>
                </a:lnTo>
                <a:lnTo>
                  <a:pt x="2407894" y="2178304"/>
                </a:lnTo>
                <a:lnTo>
                  <a:pt x="2369108" y="2200567"/>
                </a:lnTo>
                <a:lnTo>
                  <a:pt x="2329065" y="2220785"/>
                </a:lnTo>
                <a:lnTo>
                  <a:pt x="2287828" y="2238883"/>
                </a:lnTo>
                <a:lnTo>
                  <a:pt x="2245461" y="2254796"/>
                </a:lnTo>
                <a:lnTo>
                  <a:pt x="2202053" y="2268461"/>
                </a:lnTo>
                <a:lnTo>
                  <a:pt x="2157666" y="2279802"/>
                </a:lnTo>
                <a:lnTo>
                  <a:pt x="2112365" y="2288743"/>
                </a:lnTo>
                <a:lnTo>
                  <a:pt x="2066226" y="2295220"/>
                </a:lnTo>
                <a:lnTo>
                  <a:pt x="2019312" y="2299157"/>
                </a:lnTo>
                <a:lnTo>
                  <a:pt x="1971713" y="2300478"/>
                </a:lnTo>
                <a:lnTo>
                  <a:pt x="1919643" y="2298890"/>
                </a:lnTo>
                <a:lnTo>
                  <a:pt x="1868424" y="2294178"/>
                </a:lnTo>
                <a:lnTo>
                  <a:pt x="1818132" y="2286444"/>
                </a:lnTo>
                <a:lnTo>
                  <a:pt x="1768881" y="2275776"/>
                </a:lnTo>
                <a:lnTo>
                  <a:pt x="1720748" y="2262263"/>
                </a:lnTo>
                <a:lnTo>
                  <a:pt x="1673834" y="2245995"/>
                </a:lnTo>
                <a:lnTo>
                  <a:pt x="1628228" y="2227084"/>
                </a:lnTo>
                <a:lnTo>
                  <a:pt x="1584020" y="2205609"/>
                </a:lnTo>
                <a:lnTo>
                  <a:pt x="1541310" y="2181669"/>
                </a:lnTo>
                <a:lnTo>
                  <a:pt x="1500174" y="2155355"/>
                </a:lnTo>
                <a:lnTo>
                  <a:pt x="1460728" y="2126754"/>
                </a:lnTo>
                <a:lnTo>
                  <a:pt x="1423047" y="2095969"/>
                </a:lnTo>
                <a:lnTo>
                  <a:pt x="1387233" y="2063089"/>
                </a:lnTo>
                <a:lnTo>
                  <a:pt x="1353362" y="2028215"/>
                </a:lnTo>
                <a:lnTo>
                  <a:pt x="1321549" y="1991423"/>
                </a:lnTo>
                <a:lnTo>
                  <a:pt x="1291869" y="1952815"/>
                </a:lnTo>
                <a:lnTo>
                  <a:pt x="710323" y="2199678"/>
                </a:lnTo>
                <a:lnTo>
                  <a:pt x="735545" y="2241105"/>
                </a:lnTo>
                <a:lnTo>
                  <a:pt x="762088" y="2281631"/>
                </a:lnTo>
                <a:lnTo>
                  <a:pt x="789927" y="2321191"/>
                </a:lnTo>
                <a:lnTo>
                  <a:pt x="819023" y="2359787"/>
                </a:lnTo>
                <a:lnTo>
                  <a:pt x="849337" y="2397366"/>
                </a:lnTo>
                <a:lnTo>
                  <a:pt x="880859" y="2433917"/>
                </a:lnTo>
                <a:lnTo>
                  <a:pt x="913561" y="2469400"/>
                </a:lnTo>
                <a:lnTo>
                  <a:pt x="947394" y="2503792"/>
                </a:lnTo>
                <a:lnTo>
                  <a:pt x="982332" y="2537041"/>
                </a:lnTo>
                <a:lnTo>
                  <a:pt x="1018349" y="2569146"/>
                </a:lnTo>
                <a:lnTo>
                  <a:pt x="1055420" y="2600071"/>
                </a:lnTo>
                <a:lnTo>
                  <a:pt x="1093520" y="2629776"/>
                </a:lnTo>
                <a:lnTo>
                  <a:pt x="1132611" y="2658224"/>
                </a:lnTo>
                <a:lnTo>
                  <a:pt x="1172654" y="2685402"/>
                </a:lnTo>
                <a:lnTo>
                  <a:pt x="1213637" y="2711285"/>
                </a:lnTo>
                <a:lnTo>
                  <a:pt x="1255509" y="2735821"/>
                </a:lnTo>
                <a:lnTo>
                  <a:pt x="1298270" y="2758986"/>
                </a:lnTo>
                <a:lnTo>
                  <a:pt x="1341856" y="2780766"/>
                </a:lnTo>
                <a:lnTo>
                  <a:pt x="1386268" y="2801124"/>
                </a:lnTo>
                <a:lnTo>
                  <a:pt x="1431455" y="2820009"/>
                </a:lnTo>
                <a:lnTo>
                  <a:pt x="1477403" y="2837421"/>
                </a:lnTo>
                <a:lnTo>
                  <a:pt x="1524063" y="2853321"/>
                </a:lnTo>
                <a:lnTo>
                  <a:pt x="1571434" y="2867660"/>
                </a:lnTo>
                <a:lnTo>
                  <a:pt x="1619453" y="2880436"/>
                </a:lnTo>
                <a:lnTo>
                  <a:pt x="1668106" y="2891599"/>
                </a:lnTo>
                <a:lnTo>
                  <a:pt x="1717370" y="2901137"/>
                </a:lnTo>
                <a:lnTo>
                  <a:pt x="1767217" y="2908998"/>
                </a:lnTo>
                <a:lnTo>
                  <a:pt x="1817598" y="2915170"/>
                </a:lnTo>
                <a:lnTo>
                  <a:pt x="1868487" y="2919615"/>
                </a:lnTo>
                <a:lnTo>
                  <a:pt x="1919871" y="2922295"/>
                </a:lnTo>
                <a:lnTo>
                  <a:pt x="1971713" y="2923197"/>
                </a:lnTo>
                <a:lnTo>
                  <a:pt x="2021674" y="2922359"/>
                </a:lnTo>
                <a:lnTo>
                  <a:pt x="2071204" y="2919869"/>
                </a:lnTo>
                <a:lnTo>
                  <a:pt x="2120303" y="2915742"/>
                </a:lnTo>
                <a:lnTo>
                  <a:pt x="2168918" y="2910001"/>
                </a:lnTo>
                <a:lnTo>
                  <a:pt x="2217039" y="2902699"/>
                </a:lnTo>
                <a:lnTo>
                  <a:pt x="2264626" y="2893834"/>
                </a:lnTo>
                <a:lnTo>
                  <a:pt x="2311654" y="2883446"/>
                </a:lnTo>
                <a:lnTo>
                  <a:pt x="2358110" y="2871571"/>
                </a:lnTo>
                <a:lnTo>
                  <a:pt x="2403957" y="2858211"/>
                </a:lnTo>
                <a:lnTo>
                  <a:pt x="2449157" y="2843415"/>
                </a:lnTo>
                <a:lnTo>
                  <a:pt x="2493708" y="2827197"/>
                </a:lnTo>
                <a:lnTo>
                  <a:pt x="2537574" y="2809595"/>
                </a:lnTo>
                <a:lnTo>
                  <a:pt x="2580716" y="2790621"/>
                </a:lnTo>
                <a:lnTo>
                  <a:pt x="2623121" y="2770314"/>
                </a:lnTo>
                <a:lnTo>
                  <a:pt x="2664764" y="2748699"/>
                </a:lnTo>
                <a:lnTo>
                  <a:pt x="2705595" y="2725801"/>
                </a:lnTo>
                <a:lnTo>
                  <a:pt x="2745625" y="2701645"/>
                </a:lnTo>
                <a:lnTo>
                  <a:pt x="2784792" y="2676258"/>
                </a:lnTo>
                <a:lnTo>
                  <a:pt x="2823095" y="2649664"/>
                </a:lnTo>
                <a:lnTo>
                  <a:pt x="2860484" y="2621902"/>
                </a:lnTo>
                <a:lnTo>
                  <a:pt x="2896946" y="2592984"/>
                </a:lnTo>
                <a:lnTo>
                  <a:pt x="2932468" y="2562949"/>
                </a:lnTo>
                <a:lnTo>
                  <a:pt x="2966986" y="2531808"/>
                </a:lnTo>
                <a:lnTo>
                  <a:pt x="3000514" y="2499601"/>
                </a:lnTo>
                <a:lnTo>
                  <a:pt x="3033001" y="2466352"/>
                </a:lnTo>
                <a:lnTo>
                  <a:pt x="3064421" y="2432100"/>
                </a:lnTo>
                <a:lnTo>
                  <a:pt x="3094761" y="2396845"/>
                </a:lnTo>
                <a:lnTo>
                  <a:pt x="3123984" y="2360625"/>
                </a:lnTo>
                <a:lnTo>
                  <a:pt x="3152063" y="2323477"/>
                </a:lnTo>
                <a:lnTo>
                  <a:pt x="3178962" y="2285415"/>
                </a:lnTo>
                <a:lnTo>
                  <a:pt x="3204680" y="2246477"/>
                </a:lnTo>
                <a:lnTo>
                  <a:pt x="3229178" y="2206675"/>
                </a:lnTo>
                <a:lnTo>
                  <a:pt x="3252419" y="2166048"/>
                </a:lnTo>
                <a:lnTo>
                  <a:pt x="3274377" y="2124621"/>
                </a:lnTo>
                <a:lnTo>
                  <a:pt x="3295053" y="2082419"/>
                </a:lnTo>
                <a:lnTo>
                  <a:pt x="3314382" y="2039467"/>
                </a:lnTo>
                <a:lnTo>
                  <a:pt x="3332365" y="1995792"/>
                </a:lnTo>
                <a:lnTo>
                  <a:pt x="3348964" y="1951431"/>
                </a:lnTo>
                <a:lnTo>
                  <a:pt x="3364153" y="1906384"/>
                </a:lnTo>
                <a:lnTo>
                  <a:pt x="3377908" y="1860715"/>
                </a:lnTo>
                <a:lnTo>
                  <a:pt x="3390188" y="1814423"/>
                </a:lnTo>
                <a:lnTo>
                  <a:pt x="3400996" y="1767535"/>
                </a:lnTo>
                <a:lnTo>
                  <a:pt x="3943426" y="1537271"/>
                </a:lnTo>
                <a:lnTo>
                  <a:pt x="3943426" y="827303"/>
                </a:lnTo>
                <a:close/>
              </a:path>
            </a:pathLst>
          </a:custGeom>
          <a:solidFill>
            <a:schemeClr val="bg1"/>
          </a:solidFill>
        </p:spPr>
        <p:txBody>
          <a:bodyPr wrap="square" lIns="0" tIns="0" rIns="0" bIns="0" rtlCol="0">
            <a:noAutofit/>
          </a:bodyPr>
          <a:lstStyle/>
          <a:p>
            <a:endParaRPr/>
          </a:p>
        </p:txBody>
      </p:sp>
      <p:pic>
        <p:nvPicPr>
          <p:cNvPr id="4" name="Image 3">
            <a:extLst>
              <a:ext uri="{FF2B5EF4-FFF2-40B4-BE49-F238E27FC236}">
                <a16:creationId xmlns:a16="http://schemas.microsoft.com/office/drawing/2014/main" id="{A7A2F87A-7C22-8A45-925F-C7C8DED0ADEC}"/>
              </a:ext>
            </a:extLst>
          </p:cNvPr>
          <p:cNvPicPr>
            <a:picLocks noChangeAspect="1"/>
          </p:cNvPicPr>
          <p:nvPr/>
        </p:nvPicPr>
        <p:blipFill>
          <a:blip r:embed="rId2"/>
          <a:stretch>
            <a:fillRect/>
          </a:stretch>
        </p:blipFill>
        <p:spPr>
          <a:xfrm>
            <a:off x="535396" y="529907"/>
            <a:ext cx="1218640" cy="204443"/>
          </a:xfrm>
          <a:prstGeom prst="rect">
            <a:avLst/>
          </a:prstGeom>
        </p:spPr>
      </p:pic>
      <p:sp>
        <p:nvSpPr>
          <p:cNvPr id="5" name="Titre 8">
            <a:extLst>
              <a:ext uri="{FF2B5EF4-FFF2-40B4-BE49-F238E27FC236}">
                <a16:creationId xmlns:a16="http://schemas.microsoft.com/office/drawing/2014/main" id="{1C86C45A-8FFE-FC46-9812-FD1B30C24F9A}"/>
              </a:ext>
            </a:extLst>
          </p:cNvPr>
          <p:cNvSpPr>
            <a:spLocks noGrp="1"/>
          </p:cNvSpPr>
          <p:nvPr>
            <p:ph type="title" hasCustomPrompt="1"/>
          </p:nvPr>
        </p:nvSpPr>
        <p:spPr>
          <a:xfrm>
            <a:off x="551820" y="2373775"/>
            <a:ext cx="6812489" cy="1052596"/>
          </a:xfrm>
        </p:spPr>
        <p:txBody>
          <a:bodyPr wrap="square">
            <a:noAutofit/>
          </a:bodyPr>
          <a:lstStyle/>
          <a:p>
            <a:r>
              <a:rPr lang="fr-FR" dirty="0"/>
              <a:t>Titre principal | Page de garde</a:t>
            </a:r>
          </a:p>
        </p:txBody>
      </p:sp>
      <p:sp>
        <p:nvSpPr>
          <p:cNvPr id="6" name="Espace réservé du texte 2">
            <a:extLst>
              <a:ext uri="{FF2B5EF4-FFF2-40B4-BE49-F238E27FC236}">
                <a16:creationId xmlns:a16="http://schemas.microsoft.com/office/drawing/2014/main" id="{A21945EC-1C38-B34E-B21B-C6CEED5E24DE}"/>
              </a:ext>
            </a:extLst>
          </p:cNvPr>
          <p:cNvSpPr>
            <a:spLocks noGrp="1"/>
          </p:cNvSpPr>
          <p:nvPr>
            <p:ph type="body" sz="quarter" idx="13" hasCustomPrompt="1"/>
          </p:nvPr>
        </p:nvSpPr>
        <p:spPr>
          <a:xfrm>
            <a:off x="551820" y="2041401"/>
            <a:ext cx="3584575" cy="319926"/>
          </a:xfrm>
          <a:noFill/>
        </p:spPr>
        <p:txBody>
          <a:bodyPr wrap="square">
            <a:noAutofit/>
          </a:bodyPr>
          <a:lstStyle>
            <a:lvl1pPr>
              <a:defRPr sz="1600">
                <a:solidFill>
                  <a:schemeClr val="accent3"/>
                </a:solidFill>
              </a:defRPr>
            </a:lvl1pPr>
          </a:lstStyle>
          <a:p>
            <a:pPr lvl="0"/>
            <a:r>
              <a:rPr lang="fr-FR" dirty="0"/>
              <a:t>Date</a:t>
            </a:r>
          </a:p>
        </p:txBody>
      </p:sp>
      <p:sp>
        <p:nvSpPr>
          <p:cNvPr id="7" name="Espace réservé du texte 2">
            <a:extLst>
              <a:ext uri="{FF2B5EF4-FFF2-40B4-BE49-F238E27FC236}">
                <a16:creationId xmlns:a16="http://schemas.microsoft.com/office/drawing/2014/main" id="{84834BBA-83EF-6F45-BE7C-6910E7D6529D}"/>
              </a:ext>
            </a:extLst>
          </p:cNvPr>
          <p:cNvSpPr>
            <a:spLocks noGrp="1"/>
          </p:cNvSpPr>
          <p:nvPr>
            <p:ph type="body" sz="quarter" idx="14" hasCustomPrompt="1"/>
          </p:nvPr>
        </p:nvSpPr>
        <p:spPr>
          <a:xfrm>
            <a:off x="551820" y="3438819"/>
            <a:ext cx="6812488" cy="1277612"/>
          </a:xfrm>
          <a:noFill/>
        </p:spPr>
        <p:txBody>
          <a:bodyPr wrap="square" tIns="360000">
            <a:noAutofit/>
          </a:bodyPr>
          <a:lstStyle>
            <a:lvl1pPr>
              <a:defRPr sz="2200" b="0">
                <a:solidFill>
                  <a:schemeClr val="bg1"/>
                </a:solidFill>
              </a:defRPr>
            </a:lvl1pPr>
          </a:lstStyle>
          <a:p>
            <a:pPr lvl="0"/>
            <a:r>
              <a:rPr lang="fr-FR" dirty="0"/>
              <a:t>Sous-titre et/ou nom du client</a:t>
            </a:r>
          </a:p>
        </p:txBody>
      </p:sp>
      <p:sp>
        <p:nvSpPr>
          <p:cNvPr id="11" name="Espace réservé pour une image  10">
            <a:extLst>
              <a:ext uri="{FF2B5EF4-FFF2-40B4-BE49-F238E27FC236}">
                <a16:creationId xmlns:a16="http://schemas.microsoft.com/office/drawing/2014/main" id="{C4005944-43C9-8E4F-8BC3-8140D18514B6}"/>
              </a:ext>
            </a:extLst>
          </p:cNvPr>
          <p:cNvSpPr>
            <a:spLocks noGrp="1"/>
          </p:cNvSpPr>
          <p:nvPr>
            <p:ph type="pic" sz="quarter" idx="16"/>
          </p:nvPr>
        </p:nvSpPr>
        <p:spPr>
          <a:xfrm>
            <a:off x="8070850" y="7320"/>
            <a:ext cx="4121150" cy="6850680"/>
          </a:xfrm>
        </p:spPr>
        <p:txBody>
          <a:bodyPr wrap="square">
            <a:noAutofit/>
          </a:bodyPr>
          <a:lstStyle/>
          <a:p>
            <a:r>
              <a:rPr lang="fr-FR"/>
              <a:t>Cliquez sur l'icône pour ajouter une image</a:t>
            </a:r>
          </a:p>
        </p:txBody>
      </p:sp>
      <p:sp>
        <p:nvSpPr>
          <p:cNvPr id="12" name="object 3">
            <a:extLst>
              <a:ext uri="{FF2B5EF4-FFF2-40B4-BE49-F238E27FC236}">
                <a16:creationId xmlns:a16="http://schemas.microsoft.com/office/drawing/2014/main" id="{31C8AB42-2234-EE46-9EFE-294E7911C37A}"/>
              </a:ext>
            </a:extLst>
          </p:cNvPr>
          <p:cNvSpPr/>
          <p:nvPr/>
        </p:nvSpPr>
        <p:spPr>
          <a:xfrm>
            <a:off x="540000" y="5354995"/>
            <a:ext cx="6812488" cy="45719"/>
          </a:xfrm>
          <a:custGeom>
            <a:avLst/>
            <a:gdLst/>
            <a:ahLst/>
            <a:cxnLst/>
            <a:rect l="l" t="t" r="r" b="b"/>
            <a:pathLst>
              <a:path w="11113770">
                <a:moveTo>
                  <a:pt x="0" y="0"/>
                </a:moveTo>
                <a:lnTo>
                  <a:pt x="11113198" y="0"/>
                </a:lnTo>
              </a:path>
            </a:pathLst>
          </a:custGeom>
          <a:ln w="3175">
            <a:solidFill>
              <a:srgbClr val="FFFFFF"/>
            </a:solidFill>
          </a:ln>
        </p:spPr>
        <p:txBody>
          <a:bodyPr wrap="square" lIns="0" tIns="0" rIns="0" bIns="0" rtlCol="0">
            <a:noAutofit/>
          </a:bodyPr>
          <a:lstStyle/>
          <a:p>
            <a:endParaRPr/>
          </a:p>
        </p:txBody>
      </p:sp>
      <p:sp>
        <p:nvSpPr>
          <p:cNvPr id="17" name="Espace réservé du texte 3">
            <a:extLst>
              <a:ext uri="{FF2B5EF4-FFF2-40B4-BE49-F238E27FC236}">
                <a16:creationId xmlns:a16="http://schemas.microsoft.com/office/drawing/2014/main" id="{AA0C67E7-C849-B14E-B2E1-4FA38C9A3D7F}"/>
              </a:ext>
            </a:extLst>
          </p:cNvPr>
          <p:cNvSpPr>
            <a:spLocks noGrp="1"/>
          </p:cNvSpPr>
          <p:nvPr>
            <p:ph type="body" sz="quarter" idx="18" hasCustomPrompt="1"/>
          </p:nvPr>
        </p:nvSpPr>
        <p:spPr>
          <a:xfrm>
            <a:off x="536575" y="5572124"/>
            <a:ext cx="2265619" cy="961410"/>
          </a:xfrm>
        </p:spPr>
        <p:txBody>
          <a:bodyPr/>
          <a:lstStyle>
            <a:lvl1pPr marL="0" marR="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a:solidFill>
                  <a:schemeClr val="bg1"/>
                </a:solidFill>
                <a:latin typeface="Century Gothic" panose="020B0502020202020204" pitchFamily="34" charset="0"/>
              </a:defRPr>
            </a:lvl1pPr>
            <a:lvl2pPr>
              <a:defRPr sz="1600" b="0">
                <a:latin typeface="Century Gothic" panose="020B0502020202020204" pitchFamily="34" charset="0"/>
              </a:defRPr>
            </a:lvl2pPr>
            <a:lvl3pPr>
              <a:defRPr sz="1600" b="0">
                <a:latin typeface="Century Gothic" panose="020B0502020202020204" pitchFamily="34" charset="0"/>
              </a:defRPr>
            </a:lvl3pPr>
            <a:lvl4pPr>
              <a:defRPr sz="1600" b="0">
                <a:latin typeface="Century Gothic" panose="020B0502020202020204" pitchFamily="34" charset="0"/>
              </a:defRPr>
            </a:lvl4pPr>
            <a:lvl5pPr>
              <a:defRPr sz="1600" b="0">
                <a:latin typeface="Century Gothic" panose="020B0502020202020204" pitchFamily="34" charset="0"/>
              </a:defRPr>
            </a:lvl5pPr>
          </a:lstStyle>
          <a:p>
            <a:pPr lvl="0"/>
            <a:r>
              <a:rPr lang="fr-FR" dirty="0"/>
              <a:t>Prénom Nom Pers. 1</a:t>
            </a:r>
          </a:p>
          <a:p>
            <a:pPr lvl="0"/>
            <a:r>
              <a:rPr lang="fr-FR" dirty="0"/>
              <a:t>Prénom Nom Pers. 2</a:t>
            </a:r>
          </a:p>
          <a:p>
            <a:pPr lvl="0"/>
            <a:r>
              <a:rPr lang="fr-FR" dirty="0"/>
              <a:t>Prénom Nom Pers. 3</a:t>
            </a:r>
          </a:p>
          <a:p>
            <a:pPr lvl="0"/>
            <a:r>
              <a:rPr lang="fr-FR" dirty="0"/>
              <a:t>Prénom Nom Pers. 4</a:t>
            </a:r>
          </a:p>
        </p:txBody>
      </p:sp>
      <p:sp>
        <p:nvSpPr>
          <p:cNvPr id="19" name="Espace réservé du texte 3">
            <a:extLst>
              <a:ext uri="{FF2B5EF4-FFF2-40B4-BE49-F238E27FC236}">
                <a16:creationId xmlns:a16="http://schemas.microsoft.com/office/drawing/2014/main" id="{D9772A7C-8B82-5447-B7AE-9F600ABFF423}"/>
              </a:ext>
            </a:extLst>
          </p:cNvPr>
          <p:cNvSpPr>
            <a:spLocks noGrp="1"/>
          </p:cNvSpPr>
          <p:nvPr>
            <p:ph type="body" sz="quarter" idx="20" hasCustomPrompt="1"/>
          </p:nvPr>
        </p:nvSpPr>
        <p:spPr>
          <a:xfrm>
            <a:off x="2964426" y="5572123"/>
            <a:ext cx="4388062" cy="96141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a:solidFill>
                  <a:schemeClr val="bg1"/>
                </a:solidFill>
                <a:latin typeface="Century Gothic" panose="020B0502020202020204" pitchFamily="34" charset="0"/>
              </a:defRPr>
            </a:lvl1pPr>
            <a:lvl2pPr>
              <a:defRPr sz="1600" b="0">
                <a:latin typeface="Century Gothic" panose="020B0502020202020204" pitchFamily="34" charset="0"/>
              </a:defRPr>
            </a:lvl2pPr>
            <a:lvl3pPr>
              <a:defRPr sz="1600" b="0">
                <a:latin typeface="Century Gothic" panose="020B0502020202020204" pitchFamily="34" charset="0"/>
              </a:defRPr>
            </a:lvl3pPr>
            <a:lvl4pPr>
              <a:defRPr sz="1600" b="0">
                <a:latin typeface="Century Gothic" panose="020B0502020202020204" pitchFamily="34" charset="0"/>
              </a:defRPr>
            </a:lvl4pPr>
            <a:lvl5pPr>
              <a:defRPr sz="1600" b="0">
                <a:latin typeface="Century Gothic" panose="020B0502020202020204" pitchFamily="34" charset="0"/>
              </a:defRPr>
            </a:lvl5pPr>
          </a:lstStyle>
          <a:p>
            <a:pPr lvl="0"/>
            <a:r>
              <a:rPr lang="fr-FR" dirty="0"/>
              <a:t>personne1@carbone4.com | numéro tél.</a:t>
            </a:r>
          </a:p>
          <a:p>
            <a:pPr lvl="0"/>
            <a:r>
              <a:rPr lang="fr-FR" dirty="0"/>
              <a:t>personne2@carbone4.com | numéro tél.</a:t>
            </a:r>
            <a:br>
              <a:rPr lang="fr-FR" dirty="0"/>
            </a:br>
            <a:r>
              <a:rPr lang="fr-FR" dirty="0"/>
              <a:t>personne3@carbone4.com | numéro tél.</a:t>
            </a:r>
          </a:p>
          <a:p>
            <a:pPr lvl="0"/>
            <a:r>
              <a:rPr lang="fr-FR" dirty="0"/>
              <a:t>personne4@carbone4.com | numéro tél.</a:t>
            </a:r>
          </a:p>
        </p:txBody>
      </p:sp>
    </p:spTree>
    <p:extLst>
      <p:ext uri="{BB962C8B-B14F-4D97-AF65-F5344CB8AC3E}">
        <p14:creationId xmlns:p14="http://schemas.microsoft.com/office/powerpoint/2010/main" val="1783109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01. COUVERTURE-visuel-B">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16542A4A-15D8-334A-A320-25A7105A9A5B}"/>
              </a:ext>
            </a:extLst>
          </p:cNvPr>
          <p:cNvSpPr/>
          <p:nvPr/>
        </p:nvSpPr>
        <p:spPr>
          <a:xfrm flipV="1">
            <a:off x="540000" y="886886"/>
            <a:ext cx="5463925" cy="45720"/>
          </a:xfrm>
          <a:custGeom>
            <a:avLst/>
            <a:gdLst/>
            <a:ahLst/>
            <a:cxnLst/>
            <a:rect l="l" t="t" r="r" b="b"/>
            <a:pathLst>
              <a:path w="11113770">
                <a:moveTo>
                  <a:pt x="0" y="0"/>
                </a:moveTo>
                <a:lnTo>
                  <a:pt x="11113198" y="0"/>
                </a:lnTo>
              </a:path>
            </a:pathLst>
          </a:custGeom>
          <a:ln w="3175">
            <a:solidFill>
              <a:srgbClr val="FFFFFF"/>
            </a:solidFill>
          </a:ln>
        </p:spPr>
        <p:txBody>
          <a:bodyPr wrap="square" lIns="0" tIns="0" rIns="0" bIns="0" rtlCol="0">
            <a:noAutofit/>
          </a:bodyPr>
          <a:lstStyle/>
          <a:p>
            <a:endParaRPr dirty="0"/>
          </a:p>
        </p:txBody>
      </p:sp>
      <p:sp>
        <p:nvSpPr>
          <p:cNvPr id="6" name="object 5">
            <a:extLst>
              <a:ext uri="{FF2B5EF4-FFF2-40B4-BE49-F238E27FC236}">
                <a16:creationId xmlns:a16="http://schemas.microsoft.com/office/drawing/2014/main" id="{D68F62C1-7019-8743-B7E7-75EE83B6A4C1}"/>
              </a:ext>
            </a:extLst>
          </p:cNvPr>
          <p:cNvSpPr/>
          <p:nvPr/>
        </p:nvSpPr>
        <p:spPr>
          <a:xfrm>
            <a:off x="5641584" y="529907"/>
            <a:ext cx="373227" cy="276660"/>
          </a:xfrm>
          <a:custGeom>
            <a:avLst/>
            <a:gdLst/>
            <a:ahLst/>
            <a:cxnLst/>
            <a:rect l="l" t="t" r="r" b="b"/>
            <a:pathLst>
              <a:path w="3943985" h="2923540">
                <a:moveTo>
                  <a:pt x="3233102" y="723531"/>
                </a:moveTo>
                <a:lnTo>
                  <a:pt x="3207880" y="682091"/>
                </a:lnTo>
                <a:lnTo>
                  <a:pt x="3181324" y="641578"/>
                </a:lnTo>
                <a:lnTo>
                  <a:pt x="3153499" y="602018"/>
                </a:lnTo>
                <a:lnTo>
                  <a:pt x="3124403" y="563422"/>
                </a:lnTo>
                <a:lnTo>
                  <a:pt x="3094075" y="525830"/>
                </a:lnTo>
                <a:lnTo>
                  <a:pt x="3062554" y="489280"/>
                </a:lnTo>
                <a:lnTo>
                  <a:pt x="3029864" y="453809"/>
                </a:lnTo>
                <a:lnTo>
                  <a:pt x="2996031" y="419417"/>
                </a:lnTo>
                <a:lnTo>
                  <a:pt x="2961094" y="386156"/>
                </a:lnTo>
                <a:lnTo>
                  <a:pt x="2925064" y="354050"/>
                </a:lnTo>
                <a:lnTo>
                  <a:pt x="2887992" y="323126"/>
                </a:lnTo>
                <a:lnTo>
                  <a:pt x="2849905" y="293433"/>
                </a:lnTo>
                <a:lnTo>
                  <a:pt x="2810814" y="264972"/>
                </a:lnTo>
                <a:lnTo>
                  <a:pt x="2770771" y="237794"/>
                </a:lnTo>
                <a:lnTo>
                  <a:pt x="2729788" y="211912"/>
                </a:lnTo>
                <a:lnTo>
                  <a:pt x="2687904" y="187375"/>
                </a:lnTo>
                <a:lnTo>
                  <a:pt x="2645156" y="164211"/>
                </a:lnTo>
                <a:lnTo>
                  <a:pt x="2601557" y="142430"/>
                </a:lnTo>
                <a:lnTo>
                  <a:pt x="2557157" y="122085"/>
                </a:lnTo>
                <a:lnTo>
                  <a:pt x="2511971" y="103187"/>
                </a:lnTo>
                <a:lnTo>
                  <a:pt x="2466022" y="85775"/>
                </a:lnTo>
                <a:lnTo>
                  <a:pt x="2419350" y="69875"/>
                </a:lnTo>
                <a:lnTo>
                  <a:pt x="2371991" y="55537"/>
                </a:lnTo>
                <a:lnTo>
                  <a:pt x="2323973" y="42760"/>
                </a:lnTo>
                <a:lnTo>
                  <a:pt x="2275306" y="31597"/>
                </a:lnTo>
                <a:lnTo>
                  <a:pt x="2226056" y="22059"/>
                </a:lnTo>
                <a:lnTo>
                  <a:pt x="2176208" y="14198"/>
                </a:lnTo>
                <a:lnTo>
                  <a:pt x="2125827" y="8026"/>
                </a:lnTo>
                <a:lnTo>
                  <a:pt x="2074938" y="3581"/>
                </a:lnTo>
                <a:lnTo>
                  <a:pt x="2023554" y="901"/>
                </a:lnTo>
                <a:lnTo>
                  <a:pt x="1971713" y="0"/>
                </a:lnTo>
                <a:lnTo>
                  <a:pt x="1921725" y="838"/>
                </a:lnTo>
                <a:lnTo>
                  <a:pt x="1872157" y="3340"/>
                </a:lnTo>
                <a:lnTo>
                  <a:pt x="1823034" y="7467"/>
                </a:lnTo>
                <a:lnTo>
                  <a:pt x="1774393" y="13208"/>
                </a:lnTo>
                <a:lnTo>
                  <a:pt x="1726247" y="20523"/>
                </a:lnTo>
                <a:lnTo>
                  <a:pt x="1678635" y="29400"/>
                </a:lnTo>
                <a:lnTo>
                  <a:pt x="1631569" y="39789"/>
                </a:lnTo>
                <a:lnTo>
                  <a:pt x="1585099" y="51689"/>
                </a:lnTo>
                <a:lnTo>
                  <a:pt x="1539227" y="65062"/>
                </a:lnTo>
                <a:lnTo>
                  <a:pt x="1493989" y="79870"/>
                </a:lnTo>
                <a:lnTo>
                  <a:pt x="1449425" y="96100"/>
                </a:lnTo>
                <a:lnTo>
                  <a:pt x="1405534" y="113728"/>
                </a:lnTo>
                <a:lnTo>
                  <a:pt x="1362367" y="132715"/>
                </a:lnTo>
                <a:lnTo>
                  <a:pt x="1319949" y="153047"/>
                </a:lnTo>
                <a:lnTo>
                  <a:pt x="1278293" y="174688"/>
                </a:lnTo>
                <a:lnTo>
                  <a:pt x="1237437" y="197612"/>
                </a:lnTo>
                <a:lnTo>
                  <a:pt x="1197394" y="221792"/>
                </a:lnTo>
                <a:lnTo>
                  <a:pt x="1158214" y="247218"/>
                </a:lnTo>
                <a:lnTo>
                  <a:pt x="1119898" y="273837"/>
                </a:lnTo>
                <a:lnTo>
                  <a:pt x="1082497" y="301625"/>
                </a:lnTo>
                <a:lnTo>
                  <a:pt x="1046022" y="330581"/>
                </a:lnTo>
                <a:lnTo>
                  <a:pt x="1010500" y="360641"/>
                </a:lnTo>
                <a:lnTo>
                  <a:pt x="975956" y="391820"/>
                </a:lnTo>
                <a:lnTo>
                  <a:pt x="942428" y="424053"/>
                </a:lnTo>
                <a:lnTo>
                  <a:pt x="909942" y="457339"/>
                </a:lnTo>
                <a:lnTo>
                  <a:pt x="878509" y="491629"/>
                </a:lnTo>
                <a:lnTo>
                  <a:pt x="848182" y="526923"/>
                </a:lnTo>
                <a:lnTo>
                  <a:pt x="818959" y="563181"/>
                </a:lnTo>
                <a:lnTo>
                  <a:pt x="790879" y="600367"/>
                </a:lnTo>
                <a:lnTo>
                  <a:pt x="763981" y="638467"/>
                </a:lnTo>
                <a:lnTo>
                  <a:pt x="738263" y="677443"/>
                </a:lnTo>
                <a:lnTo>
                  <a:pt x="713790" y="717283"/>
                </a:lnTo>
                <a:lnTo>
                  <a:pt x="690549" y="757948"/>
                </a:lnTo>
                <a:lnTo>
                  <a:pt x="668604" y="799414"/>
                </a:lnTo>
                <a:lnTo>
                  <a:pt x="647941" y="841654"/>
                </a:lnTo>
                <a:lnTo>
                  <a:pt x="628624" y="884643"/>
                </a:lnTo>
                <a:lnTo>
                  <a:pt x="610666" y="928370"/>
                </a:lnTo>
                <a:lnTo>
                  <a:pt x="594093" y="972769"/>
                </a:lnTo>
                <a:lnTo>
                  <a:pt x="578929" y="1017854"/>
                </a:lnTo>
                <a:lnTo>
                  <a:pt x="565200" y="1063574"/>
                </a:lnTo>
                <a:lnTo>
                  <a:pt x="552932" y="1109903"/>
                </a:lnTo>
                <a:lnTo>
                  <a:pt x="542163" y="1156830"/>
                </a:lnTo>
                <a:lnTo>
                  <a:pt x="0" y="1386954"/>
                </a:lnTo>
                <a:lnTo>
                  <a:pt x="0" y="2095906"/>
                </a:lnTo>
                <a:lnTo>
                  <a:pt x="1146073" y="1609420"/>
                </a:lnTo>
                <a:lnTo>
                  <a:pt x="1140396" y="1573161"/>
                </a:lnTo>
                <a:lnTo>
                  <a:pt x="1136243" y="1536433"/>
                </a:lnTo>
                <a:lnTo>
                  <a:pt x="1133690" y="1499247"/>
                </a:lnTo>
                <a:lnTo>
                  <a:pt x="1132814" y="1461617"/>
                </a:lnTo>
                <a:lnTo>
                  <a:pt x="1134148" y="1414005"/>
                </a:lnTo>
                <a:lnTo>
                  <a:pt x="1138085" y="1367104"/>
                </a:lnTo>
                <a:lnTo>
                  <a:pt x="1144549" y="1320965"/>
                </a:lnTo>
                <a:lnTo>
                  <a:pt x="1153502" y="1275664"/>
                </a:lnTo>
                <a:lnTo>
                  <a:pt x="1164831" y="1231265"/>
                </a:lnTo>
                <a:lnTo>
                  <a:pt x="1178496" y="1187856"/>
                </a:lnTo>
                <a:lnTo>
                  <a:pt x="1194422" y="1145489"/>
                </a:lnTo>
                <a:lnTo>
                  <a:pt x="1212519" y="1104252"/>
                </a:lnTo>
                <a:lnTo>
                  <a:pt x="1232738" y="1064196"/>
                </a:lnTo>
                <a:lnTo>
                  <a:pt x="1254988" y="1025423"/>
                </a:lnTo>
                <a:lnTo>
                  <a:pt x="1279220" y="987971"/>
                </a:lnTo>
                <a:lnTo>
                  <a:pt x="1305356" y="951915"/>
                </a:lnTo>
                <a:lnTo>
                  <a:pt x="1333309" y="917346"/>
                </a:lnTo>
                <a:lnTo>
                  <a:pt x="1363027" y="884326"/>
                </a:lnTo>
                <a:lnTo>
                  <a:pt x="1394434" y="852919"/>
                </a:lnTo>
                <a:lnTo>
                  <a:pt x="1427454" y="823201"/>
                </a:lnTo>
                <a:lnTo>
                  <a:pt x="1462024" y="795248"/>
                </a:lnTo>
                <a:lnTo>
                  <a:pt x="1498079" y="769112"/>
                </a:lnTo>
                <a:lnTo>
                  <a:pt x="1535518" y="744893"/>
                </a:lnTo>
                <a:lnTo>
                  <a:pt x="1574304" y="722630"/>
                </a:lnTo>
                <a:lnTo>
                  <a:pt x="1614360" y="702411"/>
                </a:lnTo>
                <a:lnTo>
                  <a:pt x="1655597" y="684314"/>
                </a:lnTo>
                <a:lnTo>
                  <a:pt x="1697951" y="668401"/>
                </a:lnTo>
                <a:lnTo>
                  <a:pt x="1741373" y="654735"/>
                </a:lnTo>
                <a:lnTo>
                  <a:pt x="1785759" y="643394"/>
                </a:lnTo>
                <a:lnTo>
                  <a:pt x="1831060" y="634453"/>
                </a:lnTo>
                <a:lnTo>
                  <a:pt x="1877199" y="627976"/>
                </a:lnTo>
                <a:lnTo>
                  <a:pt x="1924113" y="624039"/>
                </a:lnTo>
                <a:lnTo>
                  <a:pt x="1971713" y="622719"/>
                </a:lnTo>
                <a:lnTo>
                  <a:pt x="2023783" y="624306"/>
                </a:lnTo>
                <a:lnTo>
                  <a:pt x="2075002" y="629018"/>
                </a:lnTo>
                <a:lnTo>
                  <a:pt x="2125281" y="636752"/>
                </a:lnTo>
                <a:lnTo>
                  <a:pt x="2174532" y="647420"/>
                </a:lnTo>
                <a:lnTo>
                  <a:pt x="2222665" y="660933"/>
                </a:lnTo>
                <a:lnTo>
                  <a:pt x="2269579" y="677202"/>
                </a:lnTo>
                <a:lnTo>
                  <a:pt x="2315184" y="696112"/>
                </a:lnTo>
                <a:lnTo>
                  <a:pt x="2359393" y="717588"/>
                </a:lnTo>
                <a:lnTo>
                  <a:pt x="2402103" y="741527"/>
                </a:lnTo>
                <a:lnTo>
                  <a:pt x="2443238" y="767842"/>
                </a:lnTo>
                <a:lnTo>
                  <a:pt x="2482685" y="796442"/>
                </a:lnTo>
                <a:lnTo>
                  <a:pt x="2520365" y="827227"/>
                </a:lnTo>
                <a:lnTo>
                  <a:pt x="2556179" y="860107"/>
                </a:lnTo>
                <a:lnTo>
                  <a:pt x="2590050" y="894981"/>
                </a:lnTo>
                <a:lnTo>
                  <a:pt x="2621864" y="931773"/>
                </a:lnTo>
                <a:lnTo>
                  <a:pt x="2651544" y="970381"/>
                </a:lnTo>
                <a:lnTo>
                  <a:pt x="3233102" y="723531"/>
                </a:lnTo>
                <a:close/>
              </a:path>
              <a:path w="3943985" h="2923540">
                <a:moveTo>
                  <a:pt x="3943426" y="827303"/>
                </a:moveTo>
                <a:lnTo>
                  <a:pt x="2797352" y="1313776"/>
                </a:lnTo>
                <a:lnTo>
                  <a:pt x="2803029" y="1350035"/>
                </a:lnTo>
                <a:lnTo>
                  <a:pt x="2807182" y="1386776"/>
                </a:lnTo>
                <a:lnTo>
                  <a:pt x="2809735" y="1423962"/>
                </a:lnTo>
                <a:lnTo>
                  <a:pt x="2810599" y="1461604"/>
                </a:lnTo>
                <a:lnTo>
                  <a:pt x="2809265" y="1509217"/>
                </a:lnTo>
                <a:lnTo>
                  <a:pt x="2805328" y="1556118"/>
                </a:lnTo>
                <a:lnTo>
                  <a:pt x="2798864" y="1602257"/>
                </a:lnTo>
                <a:lnTo>
                  <a:pt x="2789910" y="1647558"/>
                </a:lnTo>
                <a:lnTo>
                  <a:pt x="2778582" y="1691944"/>
                </a:lnTo>
                <a:lnTo>
                  <a:pt x="2764917" y="1735353"/>
                </a:lnTo>
                <a:lnTo>
                  <a:pt x="2749004" y="1777720"/>
                </a:lnTo>
                <a:lnTo>
                  <a:pt x="2730893" y="1818957"/>
                </a:lnTo>
                <a:lnTo>
                  <a:pt x="2710675" y="1859000"/>
                </a:lnTo>
                <a:lnTo>
                  <a:pt x="2688425" y="1897786"/>
                </a:lnTo>
                <a:lnTo>
                  <a:pt x="2664193" y="1935238"/>
                </a:lnTo>
                <a:lnTo>
                  <a:pt x="2638069" y="1971281"/>
                </a:lnTo>
                <a:lnTo>
                  <a:pt x="2610104" y="2005850"/>
                </a:lnTo>
                <a:lnTo>
                  <a:pt x="2580386" y="2038870"/>
                </a:lnTo>
                <a:lnTo>
                  <a:pt x="2548991" y="2070277"/>
                </a:lnTo>
                <a:lnTo>
                  <a:pt x="2515959" y="2099995"/>
                </a:lnTo>
                <a:lnTo>
                  <a:pt x="2481389" y="2127948"/>
                </a:lnTo>
                <a:lnTo>
                  <a:pt x="2445347" y="2154085"/>
                </a:lnTo>
                <a:lnTo>
                  <a:pt x="2407894" y="2178304"/>
                </a:lnTo>
                <a:lnTo>
                  <a:pt x="2369108" y="2200567"/>
                </a:lnTo>
                <a:lnTo>
                  <a:pt x="2329065" y="2220785"/>
                </a:lnTo>
                <a:lnTo>
                  <a:pt x="2287828" y="2238883"/>
                </a:lnTo>
                <a:lnTo>
                  <a:pt x="2245461" y="2254796"/>
                </a:lnTo>
                <a:lnTo>
                  <a:pt x="2202053" y="2268461"/>
                </a:lnTo>
                <a:lnTo>
                  <a:pt x="2157666" y="2279802"/>
                </a:lnTo>
                <a:lnTo>
                  <a:pt x="2112365" y="2288743"/>
                </a:lnTo>
                <a:lnTo>
                  <a:pt x="2066226" y="2295220"/>
                </a:lnTo>
                <a:lnTo>
                  <a:pt x="2019312" y="2299157"/>
                </a:lnTo>
                <a:lnTo>
                  <a:pt x="1971713" y="2300478"/>
                </a:lnTo>
                <a:lnTo>
                  <a:pt x="1919643" y="2298890"/>
                </a:lnTo>
                <a:lnTo>
                  <a:pt x="1868424" y="2294178"/>
                </a:lnTo>
                <a:lnTo>
                  <a:pt x="1818132" y="2286444"/>
                </a:lnTo>
                <a:lnTo>
                  <a:pt x="1768881" y="2275776"/>
                </a:lnTo>
                <a:lnTo>
                  <a:pt x="1720748" y="2262263"/>
                </a:lnTo>
                <a:lnTo>
                  <a:pt x="1673834" y="2245995"/>
                </a:lnTo>
                <a:lnTo>
                  <a:pt x="1628228" y="2227084"/>
                </a:lnTo>
                <a:lnTo>
                  <a:pt x="1584020" y="2205609"/>
                </a:lnTo>
                <a:lnTo>
                  <a:pt x="1541310" y="2181669"/>
                </a:lnTo>
                <a:lnTo>
                  <a:pt x="1500174" y="2155355"/>
                </a:lnTo>
                <a:lnTo>
                  <a:pt x="1460728" y="2126754"/>
                </a:lnTo>
                <a:lnTo>
                  <a:pt x="1423047" y="2095969"/>
                </a:lnTo>
                <a:lnTo>
                  <a:pt x="1387233" y="2063089"/>
                </a:lnTo>
                <a:lnTo>
                  <a:pt x="1353362" y="2028215"/>
                </a:lnTo>
                <a:lnTo>
                  <a:pt x="1321549" y="1991423"/>
                </a:lnTo>
                <a:lnTo>
                  <a:pt x="1291869" y="1952815"/>
                </a:lnTo>
                <a:lnTo>
                  <a:pt x="710323" y="2199678"/>
                </a:lnTo>
                <a:lnTo>
                  <a:pt x="735545" y="2241105"/>
                </a:lnTo>
                <a:lnTo>
                  <a:pt x="762088" y="2281631"/>
                </a:lnTo>
                <a:lnTo>
                  <a:pt x="789927" y="2321191"/>
                </a:lnTo>
                <a:lnTo>
                  <a:pt x="819023" y="2359787"/>
                </a:lnTo>
                <a:lnTo>
                  <a:pt x="849337" y="2397366"/>
                </a:lnTo>
                <a:lnTo>
                  <a:pt x="880859" y="2433917"/>
                </a:lnTo>
                <a:lnTo>
                  <a:pt x="913561" y="2469400"/>
                </a:lnTo>
                <a:lnTo>
                  <a:pt x="947394" y="2503792"/>
                </a:lnTo>
                <a:lnTo>
                  <a:pt x="982332" y="2537041"/>
                </a:lnTo>
                <a:lnTo>
                  <a:pt x="1018349" y="2569146"/>
                </a:lnTo>
                <a:lnTo>
                  <a:pt x="1055420" y="2600071"/>
                </a:lnTo>
                <a:lnTo>
                  <a:pt x="1093520" y="2629776"/>
                </a:lnTo>
                <a:lnTo>
                  <a:pt x="1132611" y="2658224"/>
                </a:lnTo>
                <a:lnTo>
                  <a:pt x="1172654" y="2685402"/>
                </a:lnTo>
                <a:lnTo>
                  <a:pt x="1213637" y="2711285"/>
                </a:lnTo>
                <a:lnTo>
                  <a:pt x="1255509" y="2735821"/>
                </a:lnTo>
                <a:lnTo>
                  <a:pt x="1298270" y="2758986"/>
                </a:lnTo>
                <a:lnTo>
                  <a:pt x="1341856" y="2780766"/>
                </a:lnTo>
                <a:lnTo>
                  <a:pt x="1386268" y="2801124"/>
                </a:lnTo>
                <a:lnTo>
                  <a:pt x="1431455" y="2820009"/>
                </a:lnTo>
                <a:lnTo>
                  <a:pt x="1477403" y="2837421"/>
                </a:lnTo>
                <a:lnTo>
                  <a:pt x="1524063" y="2853321"/>
                </a:lnTo>
                <a:lnTo>
                  <a:pt x="1571434" y="2867660"/>
                </a:lnTo>
                <a:lnTo>
                  <a:pt x="1619453" y="2880436"/>
                </a:lnTo>
                <a:lnTo>
                  <a:pt x="1668106" y="2891599"/>
                </a:lnTo>
                <a:lnTo>
                  <a:pt x="1717370" y="2901137"/>
                </a:lnTo>
                <a:lnTo>
                  <a:pt x="1767217" y="2908998"/>
                </a:lnTo>
                <a:lnTo>
                  <a:pt x="1817598" y="2915170"/>
                </a:lnTo>
                <a:lnTo>
                  <a:pt x="1868487" y="2919615"/>
                </a:lnTo>
                <a:lnTo>
                  <a:pt x="1919871" y="2922295"/>
                </a:lnTo>
                <a:lnTo>
                  <a:pt x="1971713" y="2923197"/>
                </a:lnTo>
                <a:lnTo>
                  <a:pt x="2021674" y="2922359"/>
                </a:lnTo>
                <a:lnTo>
                  <a:pt x="2071204" y="2919869"/>
                </a:lnTo>
                <a:lnTo>
                  <a:pt x="2120303" y="2915742"/>
                </a:lnTo>
                <a:lnTo>
                  <a:pt x="2168918" y="2910001"/>
                </a:lnTo>
                <a:lnTo>
                  <a:pt x="2217039" y="2902699"/>
                </a:lnTo>
                <a:lnTo>
                  <a:pt x="2264626" y="2893834"/>
                </a:lnTo>
                <a:lnTo>
                  <a:pt x="2311654" y="2883446"/>
                </a:lnTo>
                <a:lnTo>
                  <a:pt x="2358110" y="2871571"/>
                </a:lnTo>
                <a:lnTo>
                  <a:pt x="2403957" y="2858211"/>
                </a:lnTo>
                <a:lnTo>
                  <a:pt x="2449157" y="2843415"/>
                </a:lnTo>
                <a:lnTo>
                  <a:pt x="2493708" y="2827197"/>
                </a:lnTo>
                <a:lnTo>
                  <a:pt x="2537574" y="2809595"/>
                </a:lnTo>
                <a:lnTo>
                  <a:pt x="2580716" y="2790621"/>
                </a:lnTo>
                <a:lnTo>
                  <a:pt x="2623121" y="2770314"/>
                </a:lnTo>
                <a:lnTo>
                  <a:pt x="2664764" y="2748699"/>
                </a:lnTo>
                <a:lnTo>
                  <a:pt x="2705595" y="2725801"/>
                </a:lnTo>
                <a:lnTo>
                  <a:pt x="2745625" y="2701645"/>
                </a:lnTo>
                <a:lnTo>
                  <a:pt x="2784792" y="2676258"/>
                </a:lnTo>
                <a:lnTo>
                  <a:pt x="2823095" y="2649664"/>
                </a:lnTo>
                <a:lnTo>
                  <a:pt x="2860484" y="2621902"/>
                </a:lnTo>
                <a:lnTo>
                  <a:pt x="2896946" y="2592984"/>
                </a:lnTo>
                <a:lnTo>
                  <a:pt x="2932468" y="2562949"/>
                </a:lnTo>
                <a:lnTo>
                  <a:pt x="2966986" y="2531808"/>
                </a:lnTo>
                <a:lnTo>
                  <a:pt x="3000514" y="2499601"/>
                </a:lnTo>
                <a:lnTo>
                  <a:pt x="3033001" y="2466352"/>
                </a:lnTo>
                <a:lnTo>
                  <a:pt x="3064421" y="2432100"/>
                </a:lnTo>
                <a:lnTo>
                  <a:pt x="3094761" y="2396845"/>
                </a:lnTo>
                <a:lnTo>
                  <a:pt x="3123984" y="2360625"/>
                </a:lnTo>
                <a:lnTo>
                  <a:pt x="3152063" y="2323477"/>
                </a:lnTo>
                <a:lnTo>
                  <a:pt x="3178962" y="2285415"/>
                </a:lnTo>
                <a:lnTo>
                  <a:pt x="3204680" y="2246477"/>
                </a:lnTo>
                <a:lnTo>
                  <a:pt x="3229178" y="2206675"/>
                </a:lnTo>
                <a:lnTo>
                  <a:pt x="3252419" y="2166048"/>
                </a:lnTo>
                <a:lnTo>
                  <a:pt x="3274377" y="2124621"/>
                </a:lnTo>
                <a:lnTo>
                  <a:pt x="3295053" y="2082419"/>
                </a:lnTo>
                <a:lnTo>
                  <a:pt x="3314382" y="2039467"/>
                </a:lnTo>
                <a:lnTo>
                  <a:pt x="3332365" y="1995792"/>
                </a:lnTo>
                <a:lnTo>
                  <a:pt x="3348964" y="1951431"/>
                </a:lnTo>
                <a:lnTo>
                  <a:pt x="3364153" y="1906384"/>
                </a:lnTo>
                <a:lnTo>
                  <a:pt x="3377908" y="1860715"/>
                </a:lnTo>
                <a:lnTo>
                  <a:pt x="3390188" y="1814423"/>
                </a:lnTo>
                <a:lnTo>
                  <a:pt x="3400996" y="1767535"/>
                </a:lnTo>
                <a:lnTo>
                  <a:pt x="3943426" y="1537271"/>
                </a:lnTo>
                <a:lnTo>
                  <a:pt x="3943426" y="827303"/>
                </a:lnTo>
                <a:close/>
              </a:path>
            </a:pathLst>
          </a:custGeom>
          <a:solidFill>
            <a:schemeClr val="bg1"/>
          </a:solidFill>
        </p:spPr>
        <p:txBody>
          <a:bodyPr wrap="square" lIns="0" tIns="0" rIns="0" bIns="0" rtlCol="0">
            <a:noAutofit/>
          </a:bodyPr>
          <a:lstStyle/>
          <a:p>
            <a:endParaRPr/>
          </a:p>
        </p:txBody>
      </p:sp>
      <p:pic>
        <p:nvPicPr>
          <p:cNvPr id="7" name="Image 6">
            <a:extLst>
              <a:ext uri="{FF2B5EF4-FFF2-40B4-BE49-F238E27FC236}">
                <a16:creationId xmlns:a16="http://schemas.microsoft.com/office/drawing/2014/main" id="{6AFE9A8D-490E-E24D-88EE-C9D8B3A866CF}"/>
              </a:ext>
            </a:extLst>
          </p:cNvPr>
          <p:cNvPicPr>
            <a:picLocks noChangeAspect="1"/>
          </p:cNvPicPr>
          <p:nvPr/>
        </p:nvPicPr>
        <p:blipFill>
          <a:blip r:embed="rId2"/>
          <a:stretch>
            <a:fillRect/>
          </a:stretch>
        </p:blipFill>
        <p:spPr>
          <a:xfrm>
            <a:off x="535396" y="529907"/>
            <a:ext cx="1218640" cy="204443"/>
          </a:xfrm>
          <a:prstGeom prst="rect">
            <a:avLst/>
          </a:prstGeom>
        </p:spPr>
      </p:pic>
      <p:sp>
        <p:nvSpPr>
          <p:cNvPr id="8" name="Titre 8">
            <a:extLst>
              <a:ext uri="{FF2B5EF4-FFF2-40B4-BE49-F238E27FC236}">
                <a16:creationId xmlns:a16="http://schemas.microsoft.com/office/drawing/2014/main" id="{977A634E-7DCE-E34C-87C0-B5AADCA79425}"/>
              </a:ext>
            </a:extLst>
          </p:cNvPr>
          <p:cNvSpPr>
            <a:spLocks noGrp="1"/>
          </p:cNvSpPr>
          <p:nvPr>
            <p:ph type="title" hasCustomPrompt="1"/>
          </p:nvPr>
        </p:nvSpPr>
        <p:spPr>
          <a:xfrm>
            <a:off x="551820" y="1911188"/>
            <a:ext cx="5462991" cy="1515183"/>
          </a:xfrm>
        </p:spPr>
        <p:txBody>
          <a:bodyPr wrap="square">
            <a:noAutofit/>
          </a:bodyPr>
          <a:lstStyle/>
          <a:p>
            <a:r>
              <a:rPr lang="fr-FR" dirty="0"/>
              <a:t>Titre principal | Page de garde</a:t>
            </a:r>
          </a:p>
        </p:txBody>
      </p:sp>
      <p:sp>
        <p:nvSpPr>
          <p:cNvPr id="9" name="Espace réservé du texte 2">
            <a:extLst>
              <a:ext uri="{FF2B5EF4-FFF2-40B4-BE49-F238E27FC236}">
                <a16:creationId xmlns:a16="http://schemas.microsoft.com/office/drawing/2014/main" id="{8E936C5B-420D-BB4E-9EE9-9BD549C8B535}"/>
              </a:ext>
            </a:extLst>
          </p:cNvPr>
          <p:cNvSpPr>
            <a:spLocks noGrp="1"/>
          </p:cNvSpPr>
          <p:nvPr>
            <p:ph type="body" sz="quarter" idx="13" hasCustomPrompt="1"/>
          </p:nvPr>
        </p:nvSpPr>
        <p:spPr>
          <a:xfrm>
            <a:off x="551820" y="1591262"/>
            <a:ext cx="3584575" cy="319926"/>
          </a:xfrm>
          <a:noFill/>
        </p:spPr>
        <p:txBody>
          <a:bodyPr wrap="square">
            <a:noAutofit/>
          </a:bodyPr>
          <a:lstStyle>
            <a:lvl1pPr>
              <a:defRPr sz="1600">
                <a:solidFill>
                  <a:schemeClr val="accent3"/>
                </a:solidFill>
              </a:defRPr>
            </a:lvl1pPr>
          </a:lstStyle>
          <a:p>
            <a:pPr lvl="0"/>
            <a:r>
              <a:rPr lang="fr-FR" dirty="0"/>
              <a:t>Date</a:t>
            </a:r>
          </a:p>
        </p:txBody>
      </p:sp>
      <p:sp>
        <p:nvSpPr>
          <p:cNvPr id="10" name="Espace réservé du texte 2">
            <a:extLst>
              <a:ext uri="{FF2B5EF4-FFF2-40B4-BE49-F238E27FC236}">
                <a16:creationId xmlns:a16="http://schemas.microsoft.com/office/drawing/2014/main" id="{7C4BCF5C-E562-2842-9531-659E7B398E3B}"/>
              </a:ext>
            </a:extLst>
          </p:cNvPr>
          <p:cNvSpPr>
            <a:spLocks noGrp="1"/>
          </p:cNvSpPr>
          <p:nvPr>
            <p:ph type="body" sz="quarter" idx="14" hasCustomPrompt="1"/>
          </p:nvPr>
        </p:nvSpPr>
        <p:spPr>
          <a:xfrm>
            <a:off x="551820" y="3438819"/>
            <a:ext cx="5452106" cy="1277612"/>
          </a:xfrm>
          <a:noFill/>
        </p:spPr>
        <p:txBody>
          <a:bodyPr wrap="square" tIns="360000">
            <a:noAutofit/>
          </a:bodyPr>
          <a:lstStyle>
            <a:lvl1pPr>
              <a:defRPr sz="2200" b="0">
                <a:solidFill>
                  <a:schemeClr val="bg1"/>
                </a:solidFill>
              </a:defRPr>
            </a:lvl1pPr>
          </a:lstStyle>
          <a:p>
            <a:pPr lvl="0"/>
            <a:r>
              <a:rPr lang="fr-FR" dirty="0"/>
              <a:t>Sous-titre et/ou nom du client</a:t>
            </a:r>
          </a:p>
        </p:txBody>
      </p:sp>
      <p:sp>
        <p:nvSpPr>
          <p:cNvPr id="12" name="Espace réservé pour une image  10">
            <a:extLst>
              <a:ext uri="{FF2B5EF4-FFF2-40B4-BE49-F238E27FC236}">
                <a16:creationId xmlns:a16="http://schemas.microsoft.com/office/drawing/2014/main" id="{35CA691E-3BB4-2D4B-B6D7-8603ABC806F9}"/>
              </a:ext>
            </a:extLst>
          </p:cNvPr>
          <p:cNvSpPr>
            <a:spLocks noGrp="1"/>
          </p:cNvSpPr>
          <p:nvPr>
            <p:ph type="pic" sz="quarter" idx="16"/>
          </p:nvPr>
        </p:nvSpPr>
        <p:spPr>
          <a:xfrm>
            <a:off x="6628128" y="7320"/>
            <a:ext cx="5563872" cy="6850680"/>
          </a:xfrm>
        </p:spPr>
        <p:txBody>
          <a:bodyPr wrap="square">
            <a:noAutofit/>
          </a:bodyPr>
          <a:lstStyle/>
          <a:p>
            <a:r>
              <a:rPr lang="fr-FR"/>
              <a:t>Cliquez sur l'icône pour ajouter une image</a:t>
            </a:r>
            <a:endParaRPr lang="fr-FR" dirty="0"/>
          </a:p>
        </p:txBody>
      </p:sp>
      <p:sp>
        <p:nvSpPr>
          <p:cNvPr id="13" name="object 3">
            <a:extLst>
              <a:ext uri="{FF2B5EF4-FFF2-40B4-BE49-F238E27FC236}">
                <a16:creationId xmlns:a16="http://schemas.microsoft.com/office/drawing/2014/main" id="{2D83197D-932B-E24C-B455-C554610EF399}"/>
              </a:ext>
            </a:extLst>
          </p:cNvPr>
          <p:cNvSpPr/>
          <p:nvPr/>
        </p:nvSpPr>
        <p:spPr>
          <a:xfrm>
            <a:off x="540000" y="5354995"/>
            <a:ext cx="5463925" cy="45719"/>
          </a:xfrm>
          <a:custGeom>
            <a:avLst/>
            <a:gdLst/>
            <a:ahLst/>
            <a:cxnLst/>
            <a:rect l="l" t="t" r="r" b="b"/>
            <a:pathLst>
              <a:path w="11113770">
                <a:moveTo>
                  <a:pt x="0" y="0"/>
                </a:moveTo>
                <a:lnTo>
                  <a:pt x="11113198" y="0"/>
                </a:lnTo>
              </a:path>
            </a:pathLst>
          </a:custGeom>
          <a:ln w="3175">
            <a:solidFill>
              <a:srgbClr val="FFFFFF"/>
            </a:solidFill>
          </a:ln>
        </p:spPr>
        <p:txBody>
          <a:bodyPr wrap="square" lIns="0" tIns="0" rIns="0" bIns="0" rtlCol="0">
            <a:noAutofit/>
          </a:bodyPr>
          <a:lstStyle/>
          <a:p>
            <a:endParaRPr/>
          </a:p>
        </p:txBody>
      </p:sp>
      <p:sp>
        <p:nvSpPr>
          <p:cNvPr id="14" name="Espace réservé du texte 3">
            <a:extLst>
              <a:ext uri="{FF2B5EF4-FFF2-40B4-BE49-F238E27FC236}">
                <a16:creationId xmlns:a16="http://schemas.microsoft.com/office/drawing/2014/main" id="{03213AB1-F77E-3341-896C-4FD513EA86CE}"/>
              </a:ext>
            </a:extLst>
          </p:cNvPr>
          <p:cNvSpPr>
            <a:spLocks noGrp="1"/>
          </p:cNvSpPr>
          <p:nvPr>
            <p:ph type="body" sz="quarter" idx="18" hasCustomPrompt="1"/>
          </p:nvPr>
        </p:nvSpPr>
        <p:spPr>
          <a:xfrm>
            <a:off x="536575" y="5572124"/>
            <a:ext cx="2265619" cy="961410"/>
          </a:xfrm>
        </p:spPr>
        <p:txBody>
          <a:bodyPr/>
          <a:lstStyle>
            <a:lvl1pPr marL="0" marR="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a:solidFill>
                  <a:schemeClr val="bg1"/>
                </a:solidFill>
                <a:latin typeface="Century Gothic" panose="020B0502020202020204" pitchFamily="34" charset="0"/>
              </a:defRPr>
            </a:lvl1pPr>
            <a:lvl2pPr>
              <a:defRPr sz="1600" b="0">
                <a:latin typeface="Century Gothic" panose="020B0502020202020204" pitchFamily="34" charset="0"/>
              </a:defRPr>
            </a:lvl2pPr>
            <a:lvl3pPr>
              <a:defRPr sz="1600" b="0">
                <a:latin typeface="Century Gothic" panose="020B0502020202020204" pitchFamily="34" charset="0"/>
              </a:defRPr>
            </a:lvl3pPr>
            <a:lvl4pPr>
              <a:defRPr sz="1600" b="0">
                <a:latin typeface="Century Gothic" panose="020B0502020202020204" pitchFamily="34" charset="0"/>
              </a:defRPr>
            </a:lvl4pPr>
            <a:lvl5pPr>
              <a:defRPr sz="1600" b="0">
                <a:latin typeface="Century Gothic" panose="020B0502020202020204" pitchFamily="34" charset="0"/>
              </a:defRPr>
            </a:lvl5pPr>
          </a:lstStyle>
          <a:p>
            <a:pPr lvl="0"/>
            <a:r>
              <a:rPr lang="fr-FR" dirty="0"/>
              <a:t>Prénom Nom Pers. 1</a:t>
            </a:r>
          </a:p>
          <a:p>
            <a:pPr lvl="0"/>
            <a:r>
              <a:rPr lang="fr-FR" dirty="0"/>
              <a:t>Prénom Nom Pers. 2</a:t>
            </a:r>
          </a:p>
          <a:p>
            <a:pPr lvl="0"/>
            <a:r>
              <a:rPr lang="fr-FR" dirty="0"/>
              <a:t>Prénom Nom Pers. 3</a:t>
            </a:r>
          </a:p>
          <a:p>
            <a:pPr lvl="0"/>
            <a:r>
              <a:rPr lang="fr-FR" dirty="0"/>
              <a:t>Prénom Nom Pers. 4</a:t>
            </a:r>
          </a:p>
        </p:txBody>
      </p:sp>
      <p:sp>
        <p:nvSpPr>
          <p:cNvPr id="16" name="Espace réservé du texte 3">
            <a:extLst>
              <a:ext uri="{FF2B5EF4-FFF2-40B4-BE49-F238E27FC236}">
                <a16:creationId xmlns:a16="http://schemas.microsoft.com/office/drawing/2014/main" id="{7DBAF18F-C535-F74F-9877-3BF88CB64512}"/>
              </a:ext>
            </a:extLst>
          </p:cNvPr>
          <p:cNvSpPr>
            <a:spLocks noGrp="1"/>
          </p:cNvSpPr>
          <p:nvPr>
            <p:ph type="body" sz="quarter" idx="20" hasCustomPrompt="1"/>
          </p:nvPr>
        </p:nvSpPr>
        <p:spPr>
          <a:xfrm>
            <a:off x="2964426" y="5572123"/>
            <a:ext cx="3539613" cy="96141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a:solidFill>
                  <a:schemeClr val="bg1"/>
                </a:solidFill>
                <a:latin typeface="Century Gothic" panose="020B0502020202020204" pitchFamily="34" charset="0"/>
              </a:defRPr>
            </a:lvl1pPr>
            <a:lvl2pPr>
              <a:defRPr sz="1600" b="0">
                <a:latin typeface="Century Gothic" panose="020B0502020202020204" pitchFamily="34" charset="0"/>
              </a:defRPr>
            </a:lvl2pPr>
            <a:lvl3pPr>
              <a:defRPr sz="1600" b="0">
                <a:latin typeface="Century Gothic" panose="020B0502020202020204" pitchFamily="34" charset="0"/>
              </a:defRPr>
            </a:lvl3pPr>
            <a:lvl4pPr>
              <a:defRPr sz="1600" b="0">
                <a:latin typeface="Century Gothic" panose="020B0502020202020204" pitchFamily="34" charset="0"/>
              </a:defRPr>
            </a:lvl4pPr>
            <a:lvl5pPr>
              <a:defRPr sz="1600" b="0">
                <a:latin typeface="Century Gothic" panose="020B0502020202020204" pitchFamily="34" charset="0"/>
              </a:defRPr>
            </a:lvl5pPr>
          </a:lstStyle>
          <a:p>
            <a:pPr lvl="0"/>
            <a:r>
              <a:rPr lang="fr-FR" dirty="0"/>
              <a:t>personne1@carbone4.com</a:t>
            </a:r>
          </a:p>
          <a:p>
            <a:pPr lvl="0"/>
            <a:r>
              <a:rPr lang="fr-FR" dirty="0"/>
              <a:t>personne2@carbone4.com  </a:t>
            </a:r>
            <a:br>
              <a:rPr lang="fr-FR" dirty="0"/>
            </a:br>
            <a:r>
              <a:rPr lang="fr-FR" dirty="0"/>
              <a:t>personne3@carbone4.com</a:t>
            </a:r>
          </a:p>
          <a:p>
            <a:pPr lvl="0"/>
            <a:r>
              <a:rPr lang="fr-FR" dirty="0"/>
              <a:t>personne4@carbone4.com</a:t>
            </a:r>
          </a:p>
        </p:txBody>
      </p:sp>
    </p:spTree>
    <p:extLst>
      <p:ext uri="{BB962C8B-B14F-4D97-AF65-F5344CB8AC3E}">
        <p14:creationId xmlns:p14="http://schemas.microsoft.com/office/powerpoint/2010/main" val="3489853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02. INTERCALAIRE-sommaire">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D5C8E86E-A939-CD4E-AB6D-1C5B89650A4F}"/>
              </a:ext>
            </a:extLst>
          </p:cNvPr>
          <p:cNvSpPr/>
          <p:nvPr/>
        </p:nvSpPr>
        <p:spPr>
          <a:xfrm>
            <a:off x="540000" y="759854"/>
            <a:ext cx="11113770" cy="0"/>
          </a:xfrm>
          <a:custGeom>
            <a:avLst/>
            <a:gdLst/>
            <a:ahLst/>
            <a:cxnLst/>
            <a:rect l="l" t="t" r="r" b="b"/>
            <a:pathLst>
              <a:path w="11113770">
                <a:moveTo>
                  <a:pt x="0" y="0"/>
                </a:moveTo>
                <a:lnTo>
                  <a:pt x="11113198" y="0"/>
                </a:lnTo>
              </a:path>
            </a:pathLst>
          </a:custGeom>
          <a:ln w="3175">
            <a:solidFill>
              <a:schemeClr val="bg1"/>
            </a:solidFill>
          </a:ln>
        </p:spPr>
        <p:txBody>
          <a:bodyPr wrap="square" lIns="0" tIns="0" rIns="0" bIns="0" rtlCol="0">
            <a:noAutofit/>
          </a:bodyPr>
          <a:lstStyle/>
          <a:p>
            <a:endParaRPr/>
          </a:p>
        </p:txBody>
      </p:sp>
      <p:pic>
        <p:nvPicPr>
          <p:cNvPr id="7" name="Image 6">
            <a:extLst>
              <a:ext uri="{FF2B5EF4-FFF2-40B4-BE49-F238E27FC236}">
                <a16:creationId xmlns:a16="http://schemas.microsoft.com/office/drawing/2014/main" id="{E402D0AA-FA02-C344-83CA-7F1003DB0791}"/>
              </a:ext>
            </a:extLst>
          </p:cNvPr>
          <p:cNvPicPr>
            <a:picLocks noChangeAspect="1"/>
          </p:cNvPicPr>
          <p:nvPr/>
        </p:nvPicPr>
        <p:blipFill>
          <a:blip r:embed="rId2"/>
          <a:stretch>
            <a:fillRect/>
          </a:stretch>
        </p:blipFill>
        <p:spPr>
          <a:xfrm>
            <a:off x="543560" y="542154"/>
            <a:ext cx="693329" cy="116315"/>
          </a:xfrm>
          <a:prstGeom prst="rect">
            <a:avLst/>
          </a:prstGeom>
        </p:spPr>
      </p:pic>
      <p:sp>
        <p:nvSpPr>
          <p:cNvPr id="8" name="object 5">
            <a:extLst>
              <a:ext uri="{FF2B5EF4-FFF2-40B4-BE49-F238E27FC236}">
                <a16:creationId xmlns:a16="http://schemas.microsoft.com/office/drawing/2014/main" id="{2E882F41-486D-F143-97E8-5403A12FAE3D}"/>
              </a:ext>
            </a:extLst>
          </p:cNvPr>
          <p:cNvSpPr/>
          <p:nvPr/>
        </p:nvSpPr>
        <p:spPr>
          <a:xfrm>
            <a:off x="11463642" y="539642"/>
            <a:ext cx="188608" cy="139808"/>
          </a:xfrm>
          <a:custGeom>
            <a:avLst/>
            <a:gdLst/>
            <a:ahLst/>
            <a:cxnLst/>
            <a:rect l="l" t="t" r="r" b="b"/>
            <a:pathLst>
              <a:path w="3943985" h="2923540">
                <a:moveTo>
                  <a:pt x="3233102" y="723531"/>
                </a:moveTo>
                <a:lnTo>
                  <a:pt x="3207880" y="682091"/>
                </a:lnTo>
                <a:lnTo>
                  <a:pt x="3181324" y="641578"/>
                </a:lnTo>
                <a:lnTo>
                  <a:pt x="3153499" y="602018"/>
                </a:lnTo>
                <a:lnTo>
                  <a:pt x="3124403" y="563422"/>
                </a:lnTo>
                <a:lnTo>
                  <a:pt x="3094075" y="525830"/>
                </a:lnTo>
                <a:lnTo>
                  <a:pt x="3062554" y="489280"/>
                </a:lnTo>
                <a:lnTo>
                  <a:pt x="3029864" y="453809"/>
                </a:lnTo>
                <a:lnTo>
                  <a:pt x="2996031" y="419417"/>
                </a:lnTo>
                <a:lnTo>
                  <a:pt x="2961094" y="386156"/>
                </a:lnTo>
                <a:lnTo>
                  <a:pt x="2925064" y="354050"/>
                </a:lnTo>
                <a:lnTo>
                  <a:pt x="2887992" y="323126"/>
                </a:lnTo>
                <a:lnTo>
                  <a:pt x="2849905" y="293433"/>
                </a:lnTo>
                <a:lnTo>
                  <a:pt x="2810814" y="264972"/>
                </a:lnTo>
                <a:lnTo>
                  <a:pt x="2770771" y="237794"/>
                </a:lnTo>
                <a:lnTo>
                  <a:pt x="2729788" y="211912"/>
                </a:lnTo>
                <a:lnTo>
                  <a:pt x="2687904" y="187375"/>
                </a:lnTo>
                <a:lnTo>
                  <a:pt x="2645156" y="164211"/>
                </a:lnTo>
                <a:lnTo>
                  <a:pt x="2601557" y="142430"/>
                </a:lnTo>
                <a:lnTo>
                  <a:pt x="2557157" y="122085"/>
                </a:lnTo>
                <a:lnTo>
                  <a:pt x="2511971" y="103187"/>
                </a:lnTo>
                <a:lnTo>
                  <a:pt x="2466022" y="85775"/>
                </a:lnTo>
                <a:lnTo>
                  <a:pt x="2419350" y="69875"/>
                </a:lnTo>
                <a:lnTo>
                  <a:pt x="2371991" y="55537"/>
                </a:lnTo>
                <a:lnTo>
                  <a:pt x="2323973" y="42760"/>
                </a:lnTo>
                <a:lnTo>
                  <a:pt x="2275306" y="31597"/>
                </a:lnTo>
                <a:lnTo>
                  <a:pt x="2226056" y="22059"/>
                </a:lnTo>
                <a:lnTo>
                  <a:pt x="2176208" y="14198"/>
                </a:lnTo>
                <a:lnTo>
                  <a:pt x="2125827" y="8026"/>
                </a:lnTo>
                <a:lnTo>
                  <a:pt x="2074938" y="3581"/>
                </a:lnTo>
                <a:lnTo>
                  <a:pt x="2023554" y="901"/>
                </a:lnTo>
                <a:lnTo>
                  <a:pt x="1971713" y="0"/>
                </a:lnTo>
                <a:lnTo>
                  <a:pt x="1921725" y="838"/>
                </a:lnTo>
                <a:lnTo>
                  <a:pt x="1872157" y="3340"/>
                </a:lnTo>
                <a:lnTo>
                  <a:pt x="1823034" y="7467"/>
                </a:lnTo>
                <a:lnTo>
                  <a:pt x="1774393" y="13208"/>
                </a:lnTo>
                <a:lnTo>
                  <a:pt x="1726247" y="20523"/>
                </a:lnTo>
                <a:lnTo>
                  <a:pt x="1678635" y="29400"/>
                </a:lnTo>
                <a:lnTo>
                  <a:pt x="1631569" y="39789"/>
                </a:lnTo>
                <a:lnTo>
                  <a:pt x="1585099" y="51689"/>
                </a:lnTo>
                <a:lnTo>
                  <a:pt x="1539227" y="65062"/>
                </a:lnTo>
                <a:lnTo>
                  <a:pt x="1493989" y="79870"/>
                </a:lnTo>
                <a:lnTo>
                  <a:pt x="1449425" y="96100"/>
                </a:lnTo>
                <a:lnTo>
                  <a:pt x="1405534" y="113728"/>
                </a:lnTo>
                <a:lnTo>
                  <a:pt x="1362367" y="132715"/>
                </a:lnTo>
                <a:lnTo>
                  <a:pt x="1319949" y="153047"/>
                </a:lnTo>
                <a:lnTo>
                  <a:pt x="1278293" y="174688"/>
                </a:lnTo>
                <a:lnTo>
                  <a:pt x="1237437" y="197612"/>
                </a:lnTo>
                <a:lnTo>
                  <a:pt x="1197394" y="221792"/>
                </a:lnTo>
                <a:lnTo>
                  <a:pt x="1158214" y="247218"/>
                </a:lnTo>
                <a:lnTo>
                  <a:pt x="1119898" y="273837"/>
                </a:lnTo>
                <a:lnTo>
                  <a:pt x="1082497" y="301625"/>
                </a:lnTo>
                <a:lnTo>
                  <a:pt x="1046022" y="330581"/>
                </a:lnTo>
                <a:lnTo>
                  <a:pt x="1010500" y="360641"/>
                </a:lnTo>
                <a:lnTo>
                  <a:pt x="975956" y="391820"/>
                </a:lnTo>
                <a:lnTo>
                  <a:pt x="942428" y="424053"/>
                </a:lnTo>
                <a:lnTo>
                  <a:pt x="909942" y="457339"/>
                </a:lnTo>
                <a:lnTo>
                  <a:pt x="878509" y="491629"/>
                </a:lnTo>
                <a:lnTo>
                  <a:pt x="848182" y="526923"/>
                </a:lnTo>
                <a:lnTo>
                  <a:pt x="818959" y="563181"/>
                </a:lnTo>
                <a:lnTo>
                  <a:pt x="790879" y="600367"/>
                </a:lnTo>
                <a:lnTo>
                  <a:pt x="763981" y="638467"/>
                </a:lnTo>
                <a:lnTo>
                  <a:pt x="738263" y="677443"/>
                </a:lnTo>
                <a:lnTo>
                  <a:pt x="713790" y="717283"/>
                </a:lnTo>
                <a:lnTo>
                  <a:pt x="690549" y="757948"/>
                </a:lnTo>
                <a:lnTo>
                  <a:pt x="668604" y="799414"/>
                </a:lnTo>
                <a:lnTo>
                  <a:pt x="647941" y="841654"/>
                </a:lnTo>
                <a:lnTo>
                  <a:pt x="628624" y="884643"/>
                </a:lnTo>
                <a:lnTo>
                  <a:pt x="610666" y="928370"/>
                </a:lnTo>
                <a:lnTo>
                  <a:pt x="594093" y="972769"/>
                </a:lnTo>
                <a:lnTo>
                  <a:pt x="578929" y="1017854"/>
                </a:lnTo>
                <a:lnTo>
                  <a:pt x="565200" y="1063574"/>
                </a:lnTo>
                <a:lnTo>
                  <a:pt x="552932" y="1109903"/>
                </a:lnTo>
                <a:lnTo>
                  <a:pt x="542163" y="1156830"/>
                </a:lnTo>
                <a:lnTo>
                  <a:pt x="0" y="1386954"/>
                </a:lnTo>
                <a:lnTo>
                  <a:pt x="0" y="2095906"/>
                </a:lnTo>
                <a:lnTo>
                  <a:pt x="1146073" y="1609420"/>
                </a:lnTo>
                <a:lnTo>
                  <a:pt x="1140396" y="1573161"/>
                </a:lnTo>
                <a:lnTo>
                  <a:pt x="1136243" y="1536433"/>
                </a:lnTo>
                <a:lnTo>
                  <a:pt x="1133690" y="1499247"/>
                </a:lnTo>
                <a:lnTo>
                  <a:pt x="1132814" y="1461617"/>
                </a:lnTo>
                <a:lnTo>
                  <a:pt x="1134148" y="1414005"/>
                </a:lnTo>
                <a:lnTo>
                  <a:pt x="1138085" y="1367104"/>
                </a:lnTo>
                <a:lnTo>
                  <a:pt x="1144549" y="1320965"/>
                </a:lnTo>
                <a:lnTo>
                  <a:pt x="1153502" y="1275664"/>
                </a:lnTo>
                <a:lnTo>
                  <a:pt x="1164831" y="1231265"/>
                </a:lnTo>
                <a:lnTo>
                  <a:pt x="1178496" y="1187856"/>
                </a:lnTo>
                <a:lnTo>
                  <a:pt x="1194422" y="1145489"/>
                </a:lnTo>
                <a:lnTo>
                  <a:pt x="1212519" y="1104252"/>
                </a:lnTo>
                <a:lnTo>
                  <a:pt x="1232738" y="1064196"/>
                </a:lnTo>
                <a:lnTo>
                  <a:pt x="1254988" y="1025423"/>
                </a:lnTo>
                <a:lnTo>
                  <a:pt x="1279220" y="987971"/>
                </a:lnTo>
                <a:lnTo>
                  <a:pt x="1305356" y="951915"/>
                </a:lnTo>
                <a:lnTo>
                  <a:pt x="1333309" y="917346"/>
                </a:lnTo>
                <a:lnTo>
                  <a:pt x="1363027" y="884326"/>
                </a:lnTo>
                <a:lnTo>
                  <a:pt x="1394434" y="852919"/>
                </a:lnTo>
                <a:lnTo>
                  <a:pt x="1427454" y="823201"/>
                </a:lnTo>
                <a:lnTo>
                  <a:pt x="1462024" y="795248"/>
                </a:lnTo>
                <a:lnTo>
                  <a:pt x="1498079" y="769112"/>
                </a:lnTo>
                <a:lnTo>
                  <a:pt x="1535518" y="744893"/>
                </a:lnTo>
                <a:lnTo>
                  <a:pt x="1574304" y="722630"/>
                </a:lnTo>
                <a:lnTo>
                  <a:pt x="1614360" y="702411"/>
                </a:lnTo>
                <a:lnTo>
                  <a:pt x="1655597" y="684314"/>
                </a:lnTo>
                <a:lnTo>
                  <a:pt x="1697951" y="668401"/>
                </a:lnTo>
                <a:lnTo>
                  <a:pt x="1741373" y="654735"/>
                </a:lnTo>
                <a:lnTo>
                  <a:pt x="1785759" y="643394"/>
                </a:lnTo>
                <a:lnTo>
                  <a:pt x="1831060" y="634453"/>
                </a:lnTo>
                <a:lnTo>
                  <a:pt x="1877199" y="627976"/>
                </a:lnTo>
                <a:lnTo>
                  <a:pt x="1924113" y="624039"/>
                </a:lnTo>
                <a:lnTo>
                  <a:pt x="1971713" y="622719"/>
                </a:lnTo>
                <a:lnTo>
                  <a:pt x="2023783" y="624306"/>
                </a:lnTo>
                <a:lnTo>
                  <a:pt x="2075002" y="629018"/>
                </a:lnTo>
                <a:lnTo>
                  <a:pt x="2125281" y="636752"/>
                </a:lnTo>
                <a:lnTo>
                  <a:pt x="2174532" y="647420"/>
                </a:lnTo>
                <a:lnTo>
                  <a:pt x="2222665" y="660933"/>
                </a:lnTo>
                <a:lnTo>
                  <a:pt x="2269579" y="677202"/>
                </a:lnTo>
                <a:lnTo>
                  <a:pt x="2315184" y="696112"/>
                </a:lnTo>
                <a:lnTo>
                  <a:pt x="2359393" y="717588"/>
                </a:lnTo>
                <a:lnTo>
                  <a:pt x="2402103" y="741527"/>
                </a:lnTo>
                <a:lnTo>
                  <a:pt x="2443238" y="767842"/>
                </a:lnTo>
                <a:lnTo>
                  <a:pt x="2482685" y="796442"/>
                </a:lnTo>
                <a:lnTo>
                  <a:pt x="2520365" y="827227"/>
                </a:lnTo>
                <a:lnTo>
                  <a:pt x="2556179" y="860107"/>
                </a:lnTo>
                <a:lnTo>
                  <a:pt x="2590050" y="894981"/>
                </a:lnTo>
                <a:lnTo>
                  <a:pt x="2621864" y="931773"/>
                </a:lnTo>
                <a:lnTo>
                  <a:pt x="2651544" y="970381"/>
                </a:lnTo>
                <a:lnTo>
                  <a:pt x="3233102" y="723531"/>
                </a:lnTo>
                <a:close/>
              </a:path>
              <a:path w="3943985" h="2923540">
                <a:moveTo>
                  <a:pt x="3943426" y="827303"/>
                </a:moveTo>
                <a:lnTo>
                  <a:pt x="2797352" y="1313776"/>
                </a:lnTo>
                <a:lnTo>
                  <a:pt x="2803029" y="1350035"/>
                </a:lnTo>
                <a:lnTo>
                  <a:pt x="2807182" y="1386776"/>
                </a:lnTo>
                <a:lnTo>
                  <a:pt x="2809735" y="1423962"/>
                </a:lnTo>
                <a:lnTo>
                  <a:pt x="2810599" y="1461604"/>
                </a:lnTo>
                <a:lnTo>
                  <a:pt x="2809265" y="1509217"/>
                </a:lnTo>
                <a:lnTo>
                  <a:pt x="2805328" y="1556118"/>
                </a:lnTo>
                <a:lnTo>
                  <a:pt x="2798864" y="1602257"/>
                </a:lnTo>
                <a:lnTo>
                  <a:pt x="2789910" y="1647558"/>
                </a:lnTo>
                <a:lnTo>
                  <a:pt x="2778582" y="1691944"/>
                </a:lnTo>
                <a:lnTo>
                  <a:pt x="2764917" y="1735353"/>
                </a:lnTo>
                <a:lnTo>
                  <a:pt x="2749004" y="1777720"/>
                </a:lnTo>
                <a:lnTo>
                  <a:pt x="2730893" y="1818957"/>
                </a:lnTo>
                <a:lnTo>
                  <a:pt x="2710675" y="1859000"/>
                </a:lnTo>
                <a:lnTo>
                  <a:pt x="2688425" y="1897786"/>
                </a:lnTo>
                <a:lnTo>
                  <a:pt x="2664193" y="1935238"/>
                </a:lnTo>
                <a:lnTo>
                  <a:pt x="2638069" y="1971281"/>
                </a:lnTo>
                <a:lnTo>
                  <a:pt x="2610104" y="2005850"/>
                </a:lnTo>
                <a:lnTo>
                  <a:pt x="2580386" y="2038870"/>
                </a:lnTo>
                <a:lnTo>
                  <a:pt x="2548991" y="2070277"/>
                </a:lnTo>
                <a:lnTo>
                  <a:pt x="2515959" y="2099995"/>
                </a:lnTo>
                <a:lnTo>
                  <a:pt x="2481389" y="2127948"/>
                </a:lnTo>
                <a:lnTo>
                  <a:pt x="2445347" y="2154085"/>
                </a:lnTo>
                <a:lnTo>
                  <a:pt x="2407894" y="2178304"/>
                </a:lnTo>
                <a:lnTo>
                  <a:pt x="2369108" y="2200567"/>
                </a:lnTo>
                <a:lnTo>
                  <a:pt x="2329065" y="2220785"/>
                </a:lnTo>
                <a:lnTo>
                  <a:pt x="2287828" y="2238883"/>
                </a:lnTo>
                <a:lnTo>
                  <a:pt x="2245461" y="2254796"/>
                </a:lnTo>
                <a:lnTo>
                  <a:pt x="2202053" y="2268461"/>
                </a:lnTo>
                <a:lnTo>
                  <a:pt x="2157666" y="2279802"/>
                </a:lnTo>
                <a:lnTo>
                  <a:pt x="2112365" y="2288743"/>
                </a:lnTo>
                <a:lnTo>
                  <a:pt x="2066226" y="2295220"/>
                </a:lnTo>
                <a:lnTo>
                  <a:pt x="2019312" y="2299157"/>
                </a:lnTo>
                <a:lnTo>
                  <a:pt x="1971713" y="2300478"/>
                </a:lnTo>
                <a:lnTo>
                  <a:pt x="1919643" y="2298890"/>
                </a:lnTo>
                <a:lnTo>
                  <a:pt x="1868424" y="2294178"/>
                </a:lnTo>
                <a:lnTo>
                  <a:pt x="1818132" y="2286444"/>
                </a:lnTo>
                <a:lnTo>
                  <a:pt x="1768881" y="2275776"/>
                </a:lnTo>
                <a:lnTo>
                  <a:pt x="1720748" y="2262263"/>
                </a:lnTo>
                <a:lnTo>
                  <a:pt x="1673834" y="2245995"/>
                </a:lnTo>
                <a:lnTo>
                  <a:pt x="1628228" y="2227084"/>
                </a:lnTo>
                <a:lnTo>
                  <a:pt x="1584020" y="2205609"/>
                </a:lnTo>
                <a:lnTo>
                  <a:pt x="1541310" y="2181669"/>
                </a:lnTo>
                <a:lnTo>
                  <a:pt x="1500174" y="2155355"/>
                </a:lnTo>
                <a:lnTo>
                  <a:pt x="1460728" y="2126754"/>
                </a:lnTo>
                <a:lnTo>
                  <a:pt x="1423047" y="2095969"/>
                </a:lnTo>
                <a:lnTo>
                  <a:pt x="1387233" y="2063089"/>
                </a:lnTo>
                <a:lnTo>
                  <a:pt x="1353362" y="2028215"/>
                </a:lnTo>
                <a:lnTo>
                  <a:pt x="1321549" y="1991423"/>
                </a:lnTo>
                <a:lnTo>
                  <a:pt x="1291869" y="1952815"/>
                </a:lnTo>
                <a:lnTo>
                  <a:pt x="710323" y="2199678"/>
                </a:lnTo>
                <a:lnTo>
                  <a:pt x="735545" y="2241105"/>
                </a:lnTo>
                <a:lnTo>
                  <a:pt x="762088" y="2281631"/>
                </a:lnTo>
                <a:lnTo>
                  <a:pt x="789927" y="2321191"/>
                </a:lnTo>
                <a:lnTo>
                  <a:pt x="819023" y="2359787"/>
                </a:lnTo>
                <a:lnTo>
                  <a:pt x="849337" y="2397366"/>
                </a:lnTo>
                <a:lnTo>
                  <a:pt x="880859" y="2433917"/>
                </a:lnTo>
                <a:lnTo>
                  <a:pt x="913561" y="2469400"/>
                </a:lnTo>
                <a:lnTo>
                  <a:pt x="947394" y="2503792"/>
                </a:lnTo>
                <a:lnTo>
                  <a:pt x="982332" y="2537041"/>
                </a:lnTo>
                <a:lnTo>
                  <a:pt x="1018349" y="2569146"/>
                </a:lnTo>
                <a:lnTo>
                  <a:pt x="1055420" y="2600071"/>
                </a:lnTo>
                <a:lnTo>
                  <a:pt x="1093520" y="2629776"/>
                </a:lnTo>
                <a:lnTo>
                  <a:pt x="1132611" y="2658224"/>
                </a:lnTo>
                <a:lnTo>
                  <a:pt x="1172654" y="2685402"/>
                </a:lnTo>
                <a:lnTo>
                  <a:pt x="1213637" y="2711285"/>
                </a:lnTo>
                <a:lnTo>
                  <a:pt x="1255509" y="2735821"/>
                </a:lnTo>
                <a:lnTo>
                  <a:pt x="1298270" y="2758986"/>
                </a:lnTo>
                <a:lnTo>
                  <a:pt x="1341856" y="2780766"/>
                </a:lnTo>
                <a:lnTo>
                  <a:pt x="1386268" y="2801124"/>
                </a:lnTo>
                <a:lnTo>
                  <a:pt x="1431455" y="2820009"/>
                </a:lnTo>
                <a:lnTo>
                  <a:pt x="1477403" y="2837421"/>
                </a:lnTo>
                <a:lnTo>
                  <a:pt x="1524063" y="2853321"/>
                </a:lnTo>
                <a:lnTo>
                  <a:pt x="1571434" y="2867660"/>
                </a:lnTo>
                <a:lnTo>
                  <a:pt x="1619453" y="2880436"/>
                </a:lnTo>
                <a:lnTo>
                  <a:pt x="1668106" y="2891599"/>
                </a:lnTo>
                <a:lnTo>
                  <a:pt x="1717370" y="2901137"/>
                </a:lnTo>
                <a:lnTo>
                  <a:pt x="1767217" y="2908998"/>
                </a:lnTo>
                <a:lnTo>
                  <a:pt x="1817598" y="2915170"/>
                </a:lnTo>
                <a:lnTo>
                  <a:pt x="1868487" y="2919615"/>
                </a:lnTo>
                <a:lnTo>
                  <a:pt x="1919871" y="2922295"/>
                </a:lnTo>
                <a:lnTo>
                  <a:pt x="1971713" y="2923197"/>
                </a:lnTo>
                <a:lnTo>
                  <a:pt x="2021674" y="2922359"/>
                </a:lnTo>
                <a:lnTo>
                  <a:pt x="2071204" y="2919869"/>
                </a:lnTo>
                <a:lnTo>
                  <a:pt x="2120303" y="2915742"/>
                </a:lnTo>
                <a:lnTo>
                  <a:pt x="2168918" y="2910001"/>
                </a:lnTo>
                <a:lnTo>
                  <a:pt x="2217039" y="2902699"/>
                </a:lnTo>
                <a:lnTo>
                  <a:pt x="2264626" y="2893834"/>
                </a:lnTo>
                <a:lnTo>
                  <a:pt x="2311654" y="2883446"/>
                </a:lnTo>
                <a:lnTo>
                  <a:pt x="2358110" y="2871571"/>
                </a:lnTo>
                <a:lnTo>
                  <a:pt x="2403957" y="2858211"/>
                </a:lnTo>
                <a:lnTo>
                  <a:pt x="2449157" y="2843415"/>
                </a:lnTo>
                <a:lnTo>
                  <a:pt x="2493708" y="2827197"/>
                </a:lnTo>
                <a:lnTo>
                  <a:pt x="2537574" y="2809595"/>
                </a:lnTo>
                <a:lnTo>
                  <a:pt x="2580716" y="2790621"/>
                </a:lnTo>
                <a:lnTo>
                  <a:pt x="2623121" y="2770314"/>
                </a:lnTo>
                <a:lnTo>
                  <a:pt x="2664764" y="2748699"/>
                </a:lnTo>
                <a:lnTo>
                  <a:pt x="2705595" y="2725801"/>
                </a:lnTo>
                <a:lnTo>
                  <a:pt x="2745625" y="2701645"/>
                </a:lnTo>
                <a:lnTo>
                  <a:pt x="2784792" y="2676258"/>
                </a:lnTo>
                <a:lnTo>
                  <a:pt x="2823095" y="2649664"/>
                </a:lnTo>
                <a:lnTo>
                  <a:pt x="2860484" y="2621902"/>
                </a:lnTo>
                <a:lnTo>
                  <a:pt x="2896946" y="2592984"/>
                </a:lnTo>
                <a:lnTo>
                  <a:pt x="2932468" y="2562949"/>
                </a:lnTo>
                <a:lnTo>
                  <a:pt x="2966986" y="2531808"/>
                </a:lnTo>
                <a:lnTo>
                  <a:pt x="3000514" y="2499601"/>
                </a:lnTo>
                <a:lnTo>
                  <a:pt x="3033001" y="2466352"/>
                </a:lnTo>
                <a:lnTo>
                  <a:pt x="3064421" y="2432100"/>
                </a:lnTo>
                <a:lnTo>
                  <a:pt x="3094761" y="2396845"/>
                </a:lnTo>
                <a:lnTo>
                  <a:pt x="3123984" y="2360625"/>
                </a:lnTo>
                <a:lnTo>
                  <a:pt x="3152063" y="2323477"/>
                </a:lnTo>
                <a:lnTo>
                  <a:pt x="3178962" y="2285415"/>
                </a:lnTo>
                <a:lnTo>
                  <a:pt x="3204680" y="2246477"/>
                </a:lnTo>
                <a:lnTo>
                  <a:pt x="3229178" y="2206675"/>
                </a:lnTo>
                <a:lnTo>
                  <a:pt x="3252419" y="2166048"/>
                </a:lnTo>
                <a:lnTo>
                  <a:pt x="3274377" y="2124621"/>
                </a:lnTo>
                <a:lnTo>
                  <a:pt x="3295053" y="2082419"/>
                </a:lnTo>
                <a:lnTo>
                  <a:pt x="3314382" y="2039467"/>
                </a:lnTo>
                <a:lnTo>
                  <a:pt x="3332365" y="1995792"/>
                </a:lnTo>
                <a:lnTo>
                  <a:pt x="3348964" y="1951431"/>
                </a:lnTo>
                <a:lnTo>
                  <a:pt x="3364153" y="1906384"/>
                </a:lnTo>
                <a:lnTo>
                  <a:pt x="3377908" y="1860715"/>
                </a:lnTo>
                <a:lnTo>
                  <a:pt x="3390188" y="1814423"/>
                </a:lnTo>
                <a:lnTo>
                  <a:pt x="3400996" y="1767535"/>
                </a:lnTo>
                <a:lnTo>
                  <a:pt x="3943426" y="1537271"/>
                </a:lnTo>
                <a:lnTo>
                  <a:pt x="3943426" y="827303"/>
                </a:lnTo>
                <a:close/>
              </a:path>
            </a:pathLst>
          </a:custGeom>
          <a:solidFill>
            <a:schemeClr val="bg1"/>
          </a:solidFill>
        </p:spPr>
        <p:txBody>
          <a:bodyPr wrap="square" lIns="0" tIns="0" rIns="0" bIns="0" rtlCol="0">
            <a:noAutofit/>
          </a:bodyPr>
          <a:lstStyle/>
          <a:p>
            <a:endParaRPr/>
          </a:p>
        </p:txBody>
      </p:sp>
      <p:sp>
        <p:nvSpPr>
          <p:cNvPr id="4" name="Espace réservé du texte 3">
            <a:extLst>
              <a:ext uri="{FF2B5EF4-FFF2-40B4-BE49-F238E27FC236}">
                <a16:creationId xmlns:a16="http://schemas.microsoft.com/office/drawing/2014/main" id="{5CAB9AEA-46ED-034F-B674-3819DD517D86}"/>
              </a:ext>
            </a:extLst>
          </p:cNvPr>
          <p:cNvSpPr>
            <a:spLocks noGrp="1"/>
          </p:cNvSpPr>
          <p:nvPr>
            <p:ph type="body" sz="quarter" idx="11" hasCustomPrompt="1"/>
          </p:nvPr>
        </p:nvSpPr>
        <p:spPr>
          <a:xfrm>
            <a:off x="3521799" y="1037667"/>
            <a:ext cx="8130452" cy="1052596"/>
          </a:xfrm>
        </p:spPr>
        <p:txBody>
          <a:bodyPr vert="horz" wrap="square" lIns="0" tIns="0" rIns="0" bIns="0" rtlCol="0" anchor="b">
            <a:noAutofit/>
          </a:bodyPr>
          <a:lstStyle>
            <a:lvl1pPr>
              <a:defRPr lang="fr-FR" sz="3800" b="0" smtClean="0">
                <a:solidFill>
                  <a:schemeClr val="accent3"/>
                </a:solidFill>
                <a:latin typeface="+mj-lt"/>
                <a:ea typeface="+mj-ea"/>
                <a:cs typeface="+mj-cs"/>
              </a:defRPr>
            </a:lvl1pPr>
            <a:lvl2pPr>
              <a:defRPr lang="fr-FR" smtClean="0"/>
            </a:lvl2pPr>
            <a:lvl3pPr>
              <a:defRPr lang="fr-FR" smtClean="0"/>
            </a:lvl3pPr>
            <a:lvl4pPr>
              <a:defRPr lang="fr-FR" smtClean="0"/>
            </a:lvl4pPr>
            <a:lvl5pPr>
              <a:defRPr lang="fr-FR"/>
            </a:lvl5pPr>
          </a:lstStyle>
          <a:p>
            <a:pPr lvl="0">
              <a:spcBef>
                <a:spcPct val="0"/>
              </a:spcBef>
            </a:pPr>
            <a:r>
              <a:rPr lang="fr-FR" dirty="0"/>
              <a:t>Sommaire / Table of contents</a:t>
            </a:r>
          </a:p>
        </p:txBody>
      </p:sp>
      <p:sp>
        <p:nvSpPr>
          <p:cNvPr id="10" name="Espace réservé du contenu 9">
            <a:extLst>
              <a:ext uri="{FF2B5EF4-FFF2-40B4-BE49-F238E27FC236}">
                <a16:creationId xmlns:a16="http://schemas.microsoft.com/office/drawing/2014/main" id="{5FF97029-63A4-1C4A-91E3-6F632527E256}"/>
              </a:ext>
            </a:extLst>
          </p:cNvPr>
          <p:cNvSpPr>
            <a:spLocks noGrp="1"/>
          </p:cNvSpPr>
          <p:nvPr>
            <p:ph sz="quarter" idx="12" hasCustomPrompt="1"/>
          </p:nvPr>
        </p:nvSpPr>
        <p:spPr>
          <a:xfrm>
            <a:off x="3521799" y="2388212"/>
            <a:ext cx="8130452" cy="482309"/>
          </a:xfrm>
        </p:spPr>
        <p:txBody>
          <a:bodyPr wrap="square" anchor="ctr">
            <a:noAutofit/>
          </a:bodyPr>
          <a:lstStyle>
            <a:lvl1pPr marL="0" indent="0">
              <a:tabLst>
                <a:tab pos="438150" algn="l"/>
              </a:tabLst>
              <a:defRPr sz="2200" b="0"/>
            </a:lvl1pPr>
          </a:lstStyle>
          <a:p>
            <a:pPr lvl="0"/>
            <a:r>
              <a:rPr lang="fr-FR" dirty="0"/>
              <a:t>#.	[Tab]Item 1</a:t>
            </a:r>
          </a:p>
        </p:txBody>
      </p:sp>
      <p:sp>
        <p:nvSpPr>
          <p:cNvPr id="26" name="Espace réservé du contenu 9">
            <a:extLst>
              <a:ext uri="{FF2B5EF4-FFF2-40B4-BE49-F238E27FC236}">
                <a16:creationId xmlns:a16="http://schemas.microsoft.com/office/drawing/2014/main" id="{E05A4C53-5075-E34F-9634-A2DABE974B24}"/>
              </a:ext>
            </a:extLst>
          </p:cNvPr>
          <p:cNvSpPr>
            <a:spLocks noGrp="1"/>
          </p:cNvSpPr>
          <p:nvPr>
            <p:ph sz="quarter" idx="13" hasCustomPrompt="1"/>
          </p:nvPr>
        </p:nvSpPr>
        <p:spPr>
          <a:xfrm>
            <a:off x="3521799" y="2969571"/>
            <a:ext cx="8130452" cy="482309"/>
          </a:xfrm>
        </p:spPr>
        <p:txBody>
          <a:bodyPr wrap="square" anchor="ctr">
            <a:noAutofit/>
          </a:bodyPr>
          <a:lstStyle>
            <a:lvl1pPr marL="0" indent="0">
              <a:tabLst>
                <a:tab pos="438150" algn="l"/>
              </a:tabLst>
              <a:defRPr sz="2200" b="0"/>
            </a:lvl1pPr>
          </a:lstStyle>
          <a:p>
            <a:pPr lvl="0"/>
            <a:r>
              <a:rPr lang="fr-FR" dirty="0"/>
              <a:t>#.	[Tab]Item 2</a:t>
            </a:r>
          </a:p>
        </p:txBody>
      </p:sp>
      <p:sp>
        <p:nvSpPr>
          <p:cNvPr id="27" name="Espace réservé du contenu 9">
            <a:extLst>
              <a:ext uri="{FF2B5EF4-FFF2-40B4-BE49-F238E27FC236}">
                <a16:creationId xmlns:a16="http://schemas.microsoft.com/office/drawing/2014/main" id="{14DD4A63-2400-254C-BD3C-A9BD2073C873}"/>
              </a:ext>
            </a:extLst>
          </p:cNvPr>
          <p:cNvSpPr>
            <a:spLocks noGrp="1"/>
          </p:cNvSpPr>
          <p:nvPr>
            <p:ph sz="quarter" idx="14" hasCustomPrompt="1"/>
          </p:nvPr>
        </p:nvSpPr>
        <p:spPr>
          <a:xfrm>
            <a:off x="3521799" y="3550930"/>
            <a:ext cx="8130452" cy="482309"/>
          </a:xfrm>
        </p:spPr>
        <p:txBody>
          <a:bodyPr wrap="square" anchor="ctr">
            <a:noAutofit/>
          </a:bodyPr>
          <a:lstStyle>
            <a:lvl1pPr marL="0" indent="0">
              <a:tabLst>
                <a:tab pos="438150" algn="l"/>
              </a:tabLst>
              <a:defRPr sz="2200" b="0"/>
            </a:lvl1pPr>
          </a:lstStyle>
          <a:p>
            <a:pPr lvl="0"/>
            <a:r>
              <a:rPr lang="fr-FR" dirty="0"/>
              <a:t>#.	[Tab]Item 3</a:t>
            </a:r>
          </a:p>
        </p:txBody>
      </p:sp>
      <p:sp>
        <p:nvSpPr>
          <p:cNvPr id="28" name="Espace réservé du contenu 9">
            <a:extLst>
              <a:ext uri="{FF2B5EF4-FFF2-40B4-BE49-F238E27FC236}">
                <a16:creationId xmlns:a16="http://schemas.microsoft.com/office/drawing/2014/main" id="{1D2C5B3F-2F2F-9A40-81BC-A8C6781F9EB6}"/>
              </a:ext>
            </a:extLst>
          </p:cNvPr>
          <p:cNvSpPr>
            <a:spLocks noGrp="1"/>
          </p:cNvSpPr>
          <p:nvPr>
            <p:ph sz="quarter" idx="15" hasCustomPrompt="1"/>
          </p:nvPr>
        </p:nvSpPr>
        <p:spPr>
          <a:xfrm>
            <a:off x="3521799" y="4132289"/>
            <a:ext cx="8130452" cy="482309"/>
          </a:xfrm>
        </p:spPr>
        <p:txBody>
          <a:bodyPr wrap="square" anchor="ctr">
            <a:noAutofit/>
          </a:bodyPr>
          <a:lstStyle>
            <a:lvl1pPr marL="0" indent="0">
              <a:tabLst>
                <a:tab pos="438150" algn="l"/>
              </a:tabLst>
              <a:defRPr sz="2200" b="0"/>
            </a:lvl1pPr>
          </a:lstStyle>
          <a:p>
            <a:pPr lvl="0"/>
            <a:r>
              <a:rPr lang="fr-FR" dirty="0"/>
              <a:t>#.	[Tab]Item 4</a:t>
            </a:r>
          </a:p>
        </p:txBody>
      </p:sp>
      <p:sp>
        <p:nvSpPr>
          <p:cNvPr id="29" name="Espace réservé du contenu 9">
            <a:extLst>
              <a:ext uri="{FF2B5EF4-FFF2-40B4-BE49-F238E27FC236}">
                <a16:creationId xmlns:a16="http://schemas.microsoft.com/office/drawing/2014/main" id="{480AF576-9F63-4141-A754-ECA6F6A8E3B5}"/>
              </a:ext>
            </a:extLst>
          </p:cNvPr>
          <p:cNvSpPr>
            <a:spLocks noGrp="1"/>
          </p:cNvSpPr>
          <p:nvPr>
            <p:ph sz="quarter" idx="16" hasCustomPrompt="1"/>
          </p:nvPr>
        </p:nvSpPr>
        <p:spPr>
          <a:xfrm>
            <a:off x="3521799" y="4713648"/>
            <a:ext cx="8130452" cy="482309"/>
          </a:xfrm>
        </p:spPr>
        <p:txBody>
          <a:bodyPr wrap="square" anchor="ctr">
            <a:noAutofit/>
          </a:bodyPr>
          <a:lstStyle>
            <a:lvl1pPr marL="0" indent="0">
              <a:tabLst>
                <a:tab pos="438150" algn="l"/>
              </a:tabLst>
              <a:defRPr sz="2200" b="0"/>
            </a:lvl1pPr>
          </a:lstStyle>
          <a:p>
            <a:pPr lvl="0"/>
            <a:r>
              <a:rPr lang="fr-FR" dirty="0"/>
              <a:t>#.	[Tab]Item 5</a:t>
            </a:r>
          </a:p>
        </p:txBody>
      </p:sp>
      <p:sp>
        <p:nvSpPr>
          <p:cNvPr id="30" name="Espace réservé du contenu 9">
            <a:extLst>
              <a:ext uri="{FF2B5EF4-FFF2-40B4-BE49-F238E27FC236}">
                <a16:creationId xmlns:a16="http://schemas.microsoft.com/office/drawing/2014/main" id="{E016143F-9649-834B-AA9D-094EE771D5ED}"/>
              </a:ext>
            </a:extLst>
          </p:cNvPr>
          <p:cNvSpPr>
            <a:spLocks noGrp="1"/>
          </p:cNvSpPr>
          <p:nvPr>
            <p:ph sz="quarter" idx="17" hasCustomPrompt="1"/>
          </p:nvPr>
        </p:nvSpPr>
        <p:spPr>
          <a:xfrm>
            <a:off x="3521799" y="5295007"/>
            <a:ext cx="8130452" cy="482309"/>
          </a:xfrm>
        </p:spPr>
        <p:txBody>
          <a:bodyPr wrap="square" anchor="ctr">
            <a:noAutofit/>
          </a:bodyPr>
          <a:lstStyle>
            <a:lvl1pPr marL="0" indent="0">
              <a:tabLst>
                <a:tab pos="438150" algn="l"/>
              </a:tabLst>
              <a:defRPr sz="2200" b="0"/>
            </a:lvl1pPr>
          </a:lstStyle>
          <a:p>
            <a:pPr lvl="0"/>
            <a:r>
              <a:rPr lang="fr-FR" dirty="0"/>
              <a:t>#.	[Tab]Item 6</a:t>
            </a:r>
          </a:p>
        </p:txBody>
      </p:sp>
      <p:sp>
        <p:nvSpPr>
          <p:cNvPr id="13" name="Espace réservé du numéro de diapositive 18">
            <a:extLst>
              <a:ext uri="{FF2B5EF4-FFF2-40B4-BE49-F238E27FC236}">
                <a16:creationId xmlns:a16="http://schemas.microsoft.com/office/drawing/2014/main" id="{9D0A6386-A800-7944-B7A8-1EAF0152D31B}"/>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bg1"/>
                </a:solidFill>
              </a:defRPr>
            </a:lvl1pPr>
          </a:lstStyle>
          <a:p>
            <a:fld id="{3B5A6716-DBF2-AF4C-9665-1BA53E8D7A19}" type="slidenum">
              <a:rPr lang="fr-FR" smtClean="0"/>
              <a:pPr/>
              <a:t>‹N°›</a:t>
            </a:fld>
            <a:endParaRPr lang="fr-FR" dirty="0"/>
          </a:p>
        </p:txBody>
      </p:sp>
    </p:spTree>
    <p:extLst>
      <p:ext uri="{BB962C8B-B14F-4D97-AF65-F5344CB8AC3E}">
        <p14:creationId xmlns:p14="http://schemas.microsoft.com/office/powerpoint/2010/main" val="479460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02. INTERCALAIRE-chapitre">
    <p:spTree>
      <p:nvGrpSpPr>
        <p:cNvPr id="1" name=""/>
        <p:cNvGrpSpPr/>
        <p:nvPr/>
      </p:nvGrpSpPr>
      <p:grpSpPr>
        <a:xfrm>
          <a:off x="0" y="0"/>
          <a:ext cx="0" cy="0"/>
          <a:chOff x="0" y="0"/>
          <a:chExt cx="0" cy="0"/>
        </a:xfrm>
      </p:grpSpPr>
      <p:sp>
        <p:nvSpPr>
          <p:cNvPr id="11" name="Espace réservé du texte 2">
            <a:extLst>
              <a:ext uri="{FF2B5EF4-FFF2-40B4-BE49-F238E27FC236}">
                <a16:creationId xmlns:a16="http://schemas.microsoft.com/office/drawing/2014/main" id="{5C0D79B3-B9A1-474C-8091-7E5EBC32F16E}"/>
              </a:ext>
            </a:extLst>
          </p:cNvPr>
          <p:cNvSpPr>
            <a:spLocks noGrp="1"/>
          </p:cNvSpPr>
          <p:nvPr>
            <p:ph type="body" sz="quarter" idx="14" hasCustomPrompt="1"/>
          </p:nvPr>
        </p:nvSpPr>
        <p:spPr>
          <a:xfrm>
            <a:off x="3521799" y="2158952"/>
            <a:ext cx="8130451" cy="1582311"/>
          </a:xfrm>
          <a:noFill/>
        </p:spPr>
        <p:txBody>
          <a:bodyPr wrap="square" tIns="360000">
            <a:noAutofit/>
          </a:bodyPr>
          <a:lstStyle>
            <a:lvl1pPr>
              <a:defRPr sz="2200" b="0">
                <a:solidFill>
                  <a:schemeClr val="bg1"/>
                </a:solidFill>
              </a:defRPr>
            </a:lvl1pPr>
          </a:lstStyle>
          <a:p>
            <a:pPr lvl="0"/>
            <a:r>
              <a:rPr lang="fr-FR" dirty="0"/>
              <a:t>Sous-titre / Résumé</a:t>
            </a:r>
          </a:p>
        </p:txBody>
      </p:sp>
      <p:sp>
        <p:nvSpPr>
          <p:cNvPr id="13" name="object 4">
            <a:extLst>
              <a:ext uri="{FF2B5EF4-FFF2-40B4-BE49-F238E27FC236}">
                <a16:creationId xmlns:a16="http://schemas.microsoft.com/office/drawing/2014/main" id="{90C73A7F-3B52-DB4D-B343-81B2EEAF2557}"/>
              </a:ext>
            </a:extLst>
          </p:cNvPr>
          <p:cNvSpPr/>
          <p:nvPr/>
        </p:nvSpPr>
        <p:spPr>
          <a:xfrm>
            <a:off x="540000" y="759854"/>
            <a:ext cx="11113770" cy="0"/>
          </a:xfrm>
          <a:custGeom>
            <a:avLst/>
            <a:gdLst/>
            <a:ahLst/>
            <a:cxnLst/>
            <a:rect l="l" t="t" r="r" b="b"/>
            <a:pathLst>
              <a:path w="11113770">
                <a:moveTo>
                  <a:pt x="0" y="0"/>
                </a:moveTo>
                <a:lnTo>
                  <a:pt x="11113198" y="0"/>
                </a:lnTo>
              </a:path>
            </a:pathLst>
          </a:custGeom>
          <a:ln w="3175">
            <a:solidFill>
              <a:schemeClr val="bg1"/>
            </a:solidFill>
          </a:ln>
        </p:spPr>
        <p:txBody>
          <a:bodyPr wrap="square" lIns="0" tIns="0" rIns="0" bIns="0" rtlCol="0">
            <a:noAutofit/>
          </a:bodyPr>
          <a:lstStyle/>
          <a:p>
            <a:endParaRPr/>
          </a:p>
        </p:txBody>
      </p:sp>
      <p:pic>
        <p:nvPicPr>
          <p:cNvPr id="14" name="Image 13">
            <a:extLst>
              <a:ext uri="{FF2B5EF4-FFF2-40B4-BE49-F238E27FC236}">
                <a16:creationId xmlns:a16="http://schemas.microsoft.com/office/drawing/2014/main" id="{9958C6AA-0D04-5D4C-9725-11C53FE42E72}"/>
              </a:ext>
            </a:extLst>
          </p:cNvPr>
          <p:cNvPicPr>
            <a:picLocks noChangeAspect="1"/>
          </p:cNvPicPr>
          <p:nvPr/>
        </p:nvPicPr>
        <p:blipFill>
          <a:blip r:embed="rId2"/>
          <a:stretch>
            <a:fillRect/>
          </a:stretch>
        </p:blipFill>
        <p:spPr>
          <a:xfrm>
            <a:off x="543560" y="542154"/>
            <a:ext cx="693329" cy="116315"/>
          </a:xfrm>
          <a:prstGeom prst="rect">
            <a:avLst/>
          </a:prstGeom>
        </p:spPr>
      </p:pic>
      <p:sp>
        <p:nvSpPr>
          <p:cNvPr id="15" name="object 5">
            <a:extLst>
              <a:ext uri="{FF2B5EF4-FFF2-40B4-BE49-F238E27FC236}">
                <a16:creationId xmlns:a16="http://schemas.microsoft.com/office/drawing/2014/main" id="{095C6BFC-00A6-704F-9032-B6766EC3CB9B}"/>
              </a:ext>
            </a:extLst>
          </p:cNvPr>
          <p:cNvSpPr/>
          <p:nvPr/>
        </p:nvSpPr>
        <p:spPr>
          <a:xfrm>
            <a:off x="11463642" y="539642"/>
            <a:ext cx="188608" cy="139808"/>
          </a:xfrm>
          <a:custGeom>
            <a:avLst/>
            <a:gdLst/>
            <a:ahLst/>
            <a:cxnLst/>
            <a:rect l="l" t="t" r="r" b="b"/>
            <a:pathLst>
              <a:path w="3943985" h="2923540">
                <a:moveTo>
                  <a:pt x="3233102" y="723531"/>
                </a:moveTo>
                <a:lnTo>
                  <a:pt x="3207880" y="682091"/>
                </a:lnTo>
                <a:lnTo>
                  <a:pt x="3181324" y="641578"/>
                </a:lnTo>
                <a:lnTo>
                  <a:pt x="3153499" y="602018"/>
                </a:lnTo>
                <a:lnTo>
                  <a:pt x="3124403" y="563422"/>
                </a:lnTo>
                <a:lnTo>
                  <a:pt x="3094075" y="525830"/>
                </a:lnTo>
                <a:lnTo>
                  <a:pt x="3062554" y="489280"/>
                </a:lnTo>
                <a:lnTo>
                  <a:pt x="3029864" y="453809"/>
                </a:lnTo>
                <a:lnTo>
                  <a:pt x="2996031" y="419417"/>
                </a:lnTo>
                <a:lnTo>
                  <a:pt x="2961094" y="386156"/>
                </a:lnTo>
                <a:lnTo>
                  <a:pt x="2925064" y="354050"/>
                </a:lnTo>
                <a:lnTo>
                  <a:pt x="2887992" y="323126"/>
                </a:lnTo>
                <a:lnTo>
                  <a:pt x="2849905" y="293433"/>
                </a:lnTo>
                <a:lnTo>
                  <a:pt x="2810814" y="264972"/>
                </a:lnTo>
                <a:lnTo>
                  <a:pt x="2770771" y="237794"/>
                </a:lnTo>
                <a:lnTo>
                  <a:pt x="2729788" y="211912"/>
                </a:lnTo>
                <a:lnTo>
                  <a:pt x="2687904" y="187375"/>
                </a:lnTo>
                <a:lnTo>
                  <a:pt x="2645156" y="164211"/>
                </a:lnTo>
                <a:lnTo>
                  <a:pt x="2601557" y="142430"/>
                </a:lnTo>
                <a:lnTo>
                  <a:pt x="2557157" y="122085"/>
                </a:lnTo>
                <a:lnTo>
                  <a:pt x="2511971" y="103187"/>
                </a:lnTo>
                <a:lnTo>
                  <a:pt x="2466022" y="85775"/>
                </a:lnTo>
                <a:lnTo>
                  <a:pt x="2419350" y="69875"/>
                </a:lnTo>
                <a:lnTo>
                  <a:pt x="2371991" y="55537"/>
                </a:lnTo>
                <a:lnTo>
                  <a:pt x="2323973" y="42760"/>
                </a:lnTo>
                <a:lnTo>
                  <a:pt x="2275306" y="31597"/>
                </a:lnTo>
                <a:lnTo>
                  <a:pt x="2226056" y="22059"/>
                </a:lnTo>
                <a:lnTo>
                  <a:pt x="2176208" y="14198"/>
                </a:lnTo>
                <a:lnTo>
                  <a:pt x="2125827" y="8026"/>
                </a:lnTo>
                <a:lnTo>
                  <a:pt x="2074938" y="3581"/>
                </a:lnTo>
                <a:lnTo>
                  <a:pt x="2023554" y="901"/>
                </a:lnTo>
                <a:lnTo>
                  <a:pt x="1971713" y="0"/>
                </a:lnTo>
                <a:lnTo>
                  <a:pt x="1921725" y="838"/>
                </a:lnTo>
                <a:lnTo>
                  <a:pt x="1872157" y="3340"/>
                </a:lnTo>
                <a:lnTo>
                  <a:pt x="1823034" y="7467"/>
                </a:lnTo>
                <a:lnTo>
                  <a:pt x="1774393" y="13208"/>
                </a:lnTo>
                <a:lnTo>
                  <a:pt x="1726247" y="20523"/>
                </a:lnTo>
                <a:lnTo>
                  <a:pt x="1678635" y="29400"/>
                </a:lnTo>
                <a:lnTo>
                  <a:pt x="1631569" y="39789"/>
                </a:lnTo>
                <a:lnTo>
                  <a:pt x="1585099" y="51689"/>
                </a:lnTo>
                <a:lnTo>
                  <a:pt x="1539227" y="65062"/>
                </a:lnTo>
                <a:lnTo>
                  <a:pt x="1493989" y="79870"/>
                </a:lnTo>
                <a:lnTo>
                  <a:pt x="1449425" y="96100"/>
                </a:lnTo>
                <a:lnTo>
                  <a:pt x="1405534" y="113728"/>
                </a:lnTo>
                <a:lnTo>
                  <a:pt x="1362367" y="132715"/>
                </a:lnTo>
                <a:lnTo>
                  <a:pt x="1319949" y="153047"/>
                </a:lnTo>
                <a:lnTo>
                  <a:pt x="1278293" y="174688"/>
                </a:lnTo>
                <a:lnTo>
                  <a:pt x="1237437" y="197612"/>
                </a:lnTo>
                <a:lnTo>
                  <a:pt x="1197394" y="221792"/>
                </a:lnTo>
                <a:lnTo>
                  <a:pt x="1158214" y="247218"/>
                </a:lnTo>
                <a:lnTo>
                  <a:pt x="1119898" y="273837"/>
                </a:lnTo>
                <a:lnTo>
                  <a:pt x="1082497" y="301625"/>
                </a:lnTo>
                <a:lnTo>
                  <a:pt x="1046022" y="330581"/>
                </a:lnTo>
                <a:lnTo>
                  <a:pt x="1010500" y="360641"/>
                </a:lnTo>
                <a:lnTo>
                  <a:pt x="975956" y="391820"/>
                </a:lnTo>
                <a:lnTo>
                  <a:pt x="942428" y="424053"/>
                </a:lnTo>
                <a:lnTo>
                  <a:pt x="909942" y="457339"/>
                </a:lnTo>
                <a:lnTo>
                  <a:pt x="878509" y="491629"/>
                </a:lnTo>
                <a:lnTo>
                  <a:pt x="848182" y="526923"/>
                </a:lnTo>
                <a:lnTo>
                  <a:pt x="818959" y="563181"/>
                </a:lnTo>
                <a:lnTo>
                  <a:pt x="790879" y="600367"/>
                </a:lnTo>
                <a:lnTo>
                  <a:pt x="763981" y="638467"/>
                </a:lnTo>
                <a:lnTo>
                  <a:pt x="738263" y="677443"/>
                </a:lnTo>
                <a:lnTo>
                  <a:pt x="713790" y="717283"/>
                </a:lnTo>
                <a:lnTo>
                  <a:pt x="690549" y="757948"/>
                </a:lnTo>
                <a:lnTo>
                  <a:pt x="668604" y="799414"/>
                </a:lnTo>
                <a:lnTo>
                  <a:pt x="647941" y="841654"/>
                </a:lnTo>
                <a:lnTo>
                  <a:pt x="628624" y="884643"/>
                </a:lnTo>
                <a:lnTo>
                  <a:pt x="610666" y="928370"/>
                </a:lnTo>
                <a:lnTo>
                  <a:pt x="594093" y="972769"/>
                </a:lnTo>
                <a:lnTo>
                  <a:pt x="578929" y="1017854"/>
                </a:lnTo>
                <a:lnTo>
                  <a:pt x="565200" y="1063574"/>
                </a:lnTo>
                <a:lnTo>
                  <a:pt x="552932" y="1109903"/>
                </a:lnTo>
                <a:lnTo>
                  <a:pt x="542163" y="1156830"/>
                </a:lnTo>
                <a:lnTo>
                  <a:pt x="0" y="1386954"/>
                </a:lnTo>
                <a:lnTo>
                  <a:pt x="0" y="2095906"/>
                </a:lnTo>
                <a:lnTo>
                  <a:pt x="1146073" y="1609420"/>
                </a:lnTo>
                <a:lnTo>
                  <a:pt x="1140396" y="1573161"/>
                </a:lnTo>
                <a:lnTo>
                  <a:pt x="1136243" y="1536433"/>
                </a:lnTo>
                <a:lnTo>
                  <a:pt x="1133690" y="1499247"/>
                </a:lnTo>
                <a:lnTo>
                  <a:pt x="1132814" y="1461617"/>
                </a:lnTo>
                <a:lnTo>
                  <a:pt x="1134148" y="1414005"/>
                </a:lnTo>
                <a:lnTo>
                  <a:pt x="1138085" y="1367104"/>
                </a:lnTo>
                <a:lnTo>
                  <a:pt x="1144549" y="1320965"/>
                </a:lnTo>
                <a:lnTo>
                  <a:pt x="1153502" y="1275664"/>
                </a:lnTo>
                <a:lnTo>
                  <a:pt x="1164831" y="1231265"/>
                </a:lnTo>
                <a:lnTo>
                  <a:pt x="1178496" y="1187856"/>
                </a:lnTo>
                <a:lnTo>
                  <a:pt x="1194422" y="1145489"/>
                </a:lnTo>
                <a:lnTo>
                  <a:pt x="1212519" y="1104252"/>
                </a:lnTo>
                <a:lnTo>
                  <a:pt x="1232738" y="1064196"/>
                </a:lnTo>
                <a:lnTo>
                  <a:pt x="1254988" y="1025423"/>
                </a:lnTo>
                <a:lnTo>
                  <a:pt x="1279220" y="987971"/>
                </a:lnTo>
                <a:lnTo>
                  <a:pt x="1305356" y="951915"/>
                </a:lnTo>
                <a:lnTo>
                  <a:pt x="1333309" y="917346"/>
                </a:lnTo>
                <a:lnTo>
                  <a:pt x="1363027" y="884326"/>
                </a:lnTo>
                <a:lnTo>
                  <a:pt x="1394434" y="852919"/>
                </a:lnTo>
                <a:lnTo>
                  <a:pt x="1427454" y="823201"/>
                </a:lnTo>
                <a:lnTo>
                  <a:pt x="1462024" y="795248"/>
                </a:lnTo>
                <a:lnTo>
                  <a:pt x="1498079" y="769112"/>
                </a:lnTo>
                <a:lnTo>
                  <a:pt x="1535518" y="744893"/>
                </a:lnTo>
                <a:lnTo>
                  <a:pt x="1574304" y="722630"/>
                </a:lnTo>
                <a:lnTo>
                  <a:pt x="1614360" y="702411"/>
                </a:lnTo>
                <a:lnTo>
                  <a:pt x="1655597" y="684314"/>
                </a:lnTo>
                <a:lnTo>
                  <a:pt x="1697951" y="668401"/>
                </a:lnTo>
                <a:lnTo>
                  <a:pt x="1741373" y="654735"/>
                </a:lnTo>
                <a:lnTo>
                  <a:pt x="1785759" y="643394"/>
                </a:lnTo>
                <a:lnTo>
                  <a:pt x="1831060" y="634453"/>
                </a:lnTo>
                <a:lnTo>
                  <a:pt x="1877199" y="627976"/>
                </a:lnTo>
                <a:lnTo>
                  <a:pt x="1924113" y="624039"/>
                </a:lnTo>
                <a:lnTo>
                  <a:pt x="1971713" y="622719"/>
                </a:lnTo>
                <a:lnTo>
                  <a:pt x="2023783" y="624306"/>
                </a:lnTo>
                <a:lnTo>
                  <a:pt x="2075002" y="629018"/>
                </a:lnTo>
                <a:lnTo>
                  <a:pt x="2125281" y="636752"/>
                </a:lnTo>
                <a:lnTo>
                  <a:pt x="2174532" y="647420"/>
                </a:lnTo>
                <a:lnTo>
                  <a:pt x="2222665" y="660933"/>
                </a:lnTo>
                <a:lnTo>
                  <a:pt x="2269579" y="677202"/>
                </a:lnTo>
                <a:lnTo>
                  <a:pt x="2315184" y="696112"/>
                </a:lnTo>
                <a:lnTo>
                  <a:pt x="2359393" y="717588"/>
                </a:lnTo>
                <a:lnTo>
                  <a:pt x="2402103" y="741527"/>
                </a:lnTo>
                <a:lnTo>
                  <a:pt x="2443238" y="767842"/>
                </a:lnTo>
                <a:lnTo>
                  <a:pt x="2482685" y="796442"/>
                </a:lnTo>
                <a:lnTo>
                  <a:pt x="2520365" y="827227"/>
                </a:lnTo>
                <a:lnTo>
                  <a:pt x="2556179" y="860107"/>
                </a:lnTo>
                <a:lnTo>
                  <a:pt x="2590050" y="894981"/>
                </a:lnTo>
                <a:lnTo>
                  <a:pt x="2621864" y="931773"/>
                </a:lnTo>
                <a:lnTo>
                  <a:pt x="2651544" y="970381"/>
                </a:lnTo>
                <a:lnTo>
                  <a:pt x="3233102" y="723531"/>
                </a:lnTo>
                <a:close/>
              </a:path>
              <a:path w="3943985" h="2923540">
                <a:moveTo>
                  <a:pt x="3943426" y="827303"/>
                </a:moveTo>
                <a:lnTo>
                  <a:pt x="2797352" y="1313776"/>
                </a:lnTo>
                <a:lnTo>
                  <a:pt x="2803029" y="1350035"/>
                </a:lnTo>
                <a:lnTo>
                  <a:pt x="2807182" y="1386776"/>
                </a:lnTo>
                <a:lnTo>
                  <a:pt x="2809735" y="1423962"/>
                </a:lnTo>
                <a:lnTo>
                  <a:pt x="2810599" y="1461604"/>
                </a:lnTo>
                <a:lnTo>
                  <a:pt x="2809265" y="1509217"/>
                </a:lnTo>
                <a:lnTo>
                  <a:pt x="2805328" y="1556118"/>
                </a:lnTo>
                <a:lnTo>
                  <a:pt x="2798864" y="1602257"/>
                </a:lnTo>
                <a:lnTo>
                  <a:pt x="2789910" y="1647558"/>
                </a:lnTo>
                <a:lnTo>
                  <a:pt x="2778582" y="1691944"/>
                </a:lnTo>
                <a:lnTo>
                  <a:pt x="2764917" y="1735353"/>
                </a:lnTo>
                <a:lnTo>
                  <a:pt x="2749004" y="1777720"/>
                </a:lnTo>
                <a:lnTo>
                  <a:pt x="2730893" y="1818957"/>
                </a:lnTo>
                <a:lnTo>
                  <a:pt x="2710675" y="1859000"/>
                </a:lnTo>
                <a:lnTo>
                  <a:pt x="2688425" y="1897786"/>
                </a:lnTo>
                <a:lnTo>
                  <a:pt x="2664193" y="1935238"/>
                </a:lnTo>
                <a:lnTo>
                  <a:pt x="2638069" y="1971281"/>
                </a:lnTo>
                <a:lnTo>
                  <a:pt x="2610104" y="2005850"/>
                </a:lnTo>
                <a:lnTo>
                  <a:pt x="2580386" y="2038870"/>
                </a:lnTo>
                <a:lnTo>
                  <a:pt x="2548991" y="2070277"/>
                </a:lnTo>
                <a:lnTo>
                  <a:pt x="2515959" y="2099995"/>
                </a:lnTo>
                <a:lnTo>
                  <a:pt x="2481389" y="2127948"/>
                </a:lnTo>
                <a:lnTo>
                  <a:pt x="2445347" y="2154085"/>
                </a:lnTo>
                <a:lnTo>
                  <a:pt x="2407894" y="2178304"/>
                </a:lnTo>
                <a:lnTo>
                  <a:pt x="2369108" y="2200567"/>
                </a:lnTo>
                <a:lnTo>
                  <a:pt x="2329065" y="2220785"/>
                </a:lnTo>
                <a:lnTo>
                  <a:pt x="2287828" y="2238883"/>
                </a:lnTo>
                <a:lnTo>
                  <a:pt x="2245461" y="2254796"/>
                </a:lnTo>
                <a:lnTo>
                  <a:pt x="2202053" y="2268461"/>
                </a:lnTo>
                <a:lnTo>
                  <a:pt x="2157666" y="2279802"/>
                </a:lnTo>
                <a:lnTo>
                  <a:pt x="2112365" y="2288743"/>
                </a:lnTo>
                <a:lnTo>
                  <a:pt x="2066226" y="2295220"/>
                </a:lnTo>
                <a:lnTo>
                  <a:pt x="2019312" y="2299157"/>
                </a:lnTo>
                <a:lnTo>
                  <a:pt x="1971713" y="2300478"/>
                </a:lnTo>
                <a:lnTo>
                  <a:pt x="1919643" y="2298890"/>
                </a:lnTo>
                <a:lnTo>
                  <a:pt x="1868424" y="2294178"/>
                </a:lnTo>
                <a:lnTo>
                  <a:pt x="1818132" y="2286444"/>
                </a:lnTo>
                <a:lnTo>
                  <a:pt x="1768881" y="2275776"/>
                </a:lnTo>
                <a:lnTo>
                  <a:pt x="1720748" y="2262263"/>
                </a:lnTo>
                <a:lnTo>
                  <a:pt x="1673834" y="2245995"/>
                </a:lnTo>
                <a:lnTo>
                  <a:pt x="1628228" y="2227084"/>
                </a:lnTo>
                <a:lnTo>
                  <a:pt x="1584020" y="2205609"/>
                </a:lnTo>
                <a:lnTo>
                  <a:pt x="1541310" y="2181669"/>
                </a:lnTo>
                <a:lnTo>
                  <a:pt x="1500174" y="2155355"/>
                </a:lnTo>
                <a:lnTo>
                  <a:pt x="1460728" y="2126754"/>
                </a:lnTo>
                <a:lnTo>
                  <a:pt x="1423047" y="2095969"/>
                </a:lnTo>
                <a:lnTo>
                  <a:pt x="1387233" y="2063089"/>
                </a:lnTo>
                <a:lnTo>
                  <a:pt x="1353362" y="2028215"/>
                </a:lnTo>
                <a:lnTo>
                  <a:pt x="1321549" y="1991423"/>
                </a:lnTo>
                <a:lnTo>
                  <a:pt x="1291869" y="1952815"/>
                </a:lnTo>
                <a:lnTo>
                  <a:pt x="710323" y="2199678"/>
                </a:lnTo>
                <a:lnTo>
                  <a:pt x="735545" y="2241105"/>
                </a:lnTo>
                <a:lnTo>
                  <a:pt x="762088" y="2281631"/>
                </a:lnTo>
                <a:lnTo>
                  <a:pt x="789927" y="2321191"/>
                </a:lnTo>
                <a:lnTo>
                  <a:pt x="819023" y="2359787"/>
                </a:lnTo>
                <a:lnTo>
                  <a:pt x="849337" y="2397366"/>
                </a:lnTo>
                <a:lnTo>
                  <a:pt x="880859" y="2433917"/>
                </a:lnTo>
                <a:lnTo>
                  <a:pt x="913561" y="2469400"/>
                </a:lnTo>
                <a:lnTo>
                  <a:pt x="947394" y="2503792"/>
                </a:lnTo>
                <a:lnTo>
                  <a:pt x="982332" y="2537041"/>
                </a:lnTo>
                <a:lnTo>
                  <a:pt x="1018349" y="2569146"/>
                </a:lnTo>
                <a:lnTo>
                  <a:pt x="1055420" y="2600071"/>
                </a:lnTo>
                <a:lnTo>
                  <a:pt x="1093520" y="2629776"/>
                </a:lnTo>
                <a:lnTo>
                  <a:pt x="1132611" y="2658224"/>
                </a:lnTo>
                <a:lnTo>
                  <a:pt x="1172654" y="2685402"/>
                </a:lnTo>
                <a:lnTo>
                  <a:pt x="1213637" y="2711285"/>
                </a:lnTo>
                <a:lnTo>
                  <a:pt x="1255509" y="2735821"/>
                </a:lnTo>
                <a:lnTo>
                  <a:pt x="1298270" y="2758986"/>
                </a:lnTo>
                <a:lnTo>
                  <a:pt x="1341856" y="2780766"/>
                </a:lnTo>
                <a:lnTo>
                  <a:pt x="1386268" y="2801124"/>
                </a:lnTo>
                <a:lnTo>
                  <a:pt x="1431455" y="2820009"/>
                </a:lnTo>
                <a:lnTo>
                  <a:pt x="1477403" y="2837421"/>
                </a:lnTo>
                <a:lnTo>
                  <a:pt x="1524063" y="2853321"/>
                </a:lnTo>
                <a:lnTo>
                  <a:pt x="1571434" y="2867660"/>
                </a:lnTo>
                <a:lnTo>
                  <a:pt x="1619453" y="2880436"/>
                </a:lnTo>
                <a:lnTo>
                  <a:pt x="1668106" y="2891599"/>
                </a:lnTo>
                <a:lnTo>
                  <a:pt x="1717370" y="2901137"/>
                </a:lnTo>
                <a:lnTo>
                  <a:pt x="1767217" y="2908998"/>
                </a:lnTo>
                <a:lnTo>
                  <a:pt x="1817598" y="2915170"/>
                </a:lnTo>
                <a:lnTo>
                  <a:pt x="1868487" y="2919615"/>
                </a:lnTo>
                <a:lnTo>
                  <a:pt x="1919871" y="2922295"/>
                </a:lnTo>
                <a:lnTo>
                  <a:pt x="1971713" y="2923197"/>
                </a:lnTo>
                <a:lnTo>
                  <a:pt x="2021674" y="2922359"/>
                </a:lnTo>
                <a:lnTo>
                  <a:pt x="2071204" y="2919869"/>
                </a:lnTo>
                <a:lnTo>
                  <a:pt x="2120303" y="2915742"/>
                </a:lnTo>
                <a:lnTo>
                  <a:pt x="2168918" y="2910001"/>
                </a:lnTo>
                <a:lnTo>
                  <a:pt x="2217039" y="2902699"/>
                </a:lnTo>
                <a:lnTo>
                  <a:pt x="2264626" y="2893834"/>
                </a:lnTo>
                <a:lnTo>
                  <a:pt x="2311654" y="2883446"/>
                </a:lnTo>
                <a:lnTo>
                  <a:pt x="2358110" y="2871571"/>
                </a:lnTo>
                <a:lnTo>
                  <a:pt x="2403957" y="2858211"/>
                </a:lnTo>
                <a:lnTo>
                  <a:pt x="2449157" y="2843415"/>
                </a:lnTo>
                <a:lnTo>
                  <a:pt x="2493708" y="2827197"/>
                </a:lnTo>
                <a:lnTo>
                  <a:pt x="2537574" y="2809595"/>
                </a:lnTo>
                <a:lnTo>
                  <a:pt x="2580716" y="2790621"/>
                </a:lnTo>
                <a:lnTo>
                  <a:pt x="2623121" y="2770314"/>
                </a:lnTo>
                <a:lnTo>
                  <a:pt x="2664764" y="2748699"/>
                </a:lnTo>
                <a:lnTo>
                  <a:pt x="2705595" y="2725801"/>
                </a:lnTo>
                <a:lnTo>
                  <a:pt x="2745625" y="2701645"/>
                </a:lnTo>
                <a:lnTo>
                  <a:pt x="2784792" y="2676258"/>
                </a:lnTo>
                <a:lnTo>
                  <a:pt x="2823095" y="2649664"/>
                </a:lnTo>
                <a:lnTo>
                  <a:pt x="2860484" y="2621902"/>
                </a:lnTo>
                <a:lnTo>
                  <a:pt x="2896946" y="2592984"/>
                </a:lnTo>
                <a:lnTo>
                  <a:pt x="2932468" y="2562949"/>
                </a:lnTo>
                <a:lnTo>
                  <a:pt x="2966986" y="2531808"/>
                </a:lnTo>
                <a:lnTo>
                  <a:pt x="3000514" y="2499601"/>
                </a:lnTo>
                <a:lnTo>
                  <a:pt x="3033001" y="2466352"/>
                </a:lnTo>
                <a:lnTo>
                  <a:pt x="3064421" y="2432100"/>
                </a:lnTo>
                <a:lnTo>
                  <a:pt x="3094761" y="2396845"/>
                </a:lnTo>
                <a:lnTo>
                  <a:pt x="3123984" y="2360625"/>
                </a:lnTo>
                <a:lnTo>
                  <a:pt x="3152063" y="2323477"/>
                </a:lnTo>
                <a:lnTo>
                  <a:pt x="3178962" y="2285415"/>
                </a:lnTo>
                <a:lnTo>
                  <a:pt x="3204680" y="2246477"/>
                </a:lnTo>
                <a:lnTo>
                  <a:pt x="3229178" y="2206675"/>
                </a:lnTo>
                <a:lnTo>
                  <a:pt x="3252419" y="2166048"/>
                </a:lnTo>
                <a:lnTo>
                  <a:pt x="3274377" y="2124621"/>
                </a:lnTo>
                <a:lnTo>
                  <a:pt x="3295053" y="2082419"/>
                </a:lnTo>
                <a:lnTo>
                  <a:pt x="3314382" y="2039467"/>
                </a:lnTo>
                <a:lnTo>
                  <a:pt x="3332365" y="1995792"/>
                </a:lnTo>
                <a:lnTo>
                  <a:pt x="3348964" y="1951431"/>
                </a:lnTo>
                <a:lnTo>
                  <a:pt x="3364153" y="1906384"/>
                </a:lnTo>
                <a:lnTo>
                  <a:pt x="3377908" y="1860715"/>
                </a:lnTo>
                <a:lnTo>
                  <a:pt x="3390188" y="1814423"/>
                </a:lnTo>
                <a:lnTo>
                  <a:pt x="3400996" y="1767535"/>
                </a:lnTo>
                <a:lnTo>
                  <a:pt x="3943426" y="1537271"/>
                </a:lnTo>
                <a:lnTo>
                  <a:pt x="3943426" y="827303"/>
                </a:lnTo>
                <a:close/>
              </a:path>
            </a:pathLst>
          </a:custGeom>
          <a:solidFill>
            <a:schemeClr val="bg1"/>
          </a:solidFill>
        </p:spPr>
        <p:txBody>
          <a:bodyPr wrap="square" lIns="0" tIns="0" rIns="0" bIns="0" rtlCol="0">
            <a:noAutofit/>
          </a:bodyPr>
          <a:lstStyle/>
          <a:p>
            <a:endParaRPr/>
          </a:p>
        </p:txBody>
      </p:sp>
      <p:sp>
        <p:nvSpPr>
          <p:cNvPr id="8" name="Titre 16">
            <a:extLst>
              <a:ext uri="{FF2B5EF4-FFF2-40B4-BE49-F238E27FC236}">
                <a16:creationId xmlns:a16="http://schemas.microsoft.com/office/drawing/2014/main" id="{5B45F392-194C-204C-A486-157BB5A26840}"/>
              </a:ext>
            </a:extLst>
          </p:cNvPr>
          <p:cNvSpPr>
            <a:spLocks noGrp="1"/>
          </p:cNvSpPr>
          <p:nvPr>
            <p:ph type="title" hasCustomPrompt="1"/>
          </p:nvPr>
        </p:nvSpPr>
        <p:spPr>
          <a:xfrm>
            <a:off x="3521801" y="1029341"/>
            <a:ext cx="8130449" cy="1088081"/>
          </a:xfrm>
        </p:spPr>
        <p:txBody>
          <a:bodyPr wrap="square">
            <a:noAutofit/>
          </a:bodyPr>
          <a:lstStyle>
            <a:lvl1pPr>
              <a:defRPr b="0">
                <a:solidFill>
                  <a:schemeClr val="accent3"/>
                </a:solidFill>
              </a:defRPr>
            </a:lvl1pPr>
          </a:lstStyle>
          <a:p>
            <a:r>
              <a:rPr lang="fr-FR" dirty="0"/>
              <a:t>Titre de partie</a:t>
            </a:r>
          </a:p>
        </p:txBody>
      </p:sp>
      <p:sp>
        <p:nvSpPr>
          <p:cNvPr id="9" name="Espace réservé du numéro de diapositive 18">
            <a:extLst>
              <a:ext uri="{FF2B5EF4-FFF2-40B4-BE49-F238E27FC236}">
                <a16:creationId xmlns:a16="http://schemas.microsoft.com/office/drawing/2014/main" id="{18CFA8D8-690B-EB42-B30B-AB9B4EDB572C}"/>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bg1"/>
                </a:solidFill>
              </a:defRPr>
            </a:lvl1pPr>
          </a:lstStyle>
          <a:p>
            <a:fld id="{3B5A6716-DBF2-AF4C-9665-1BA53E8D7A19}" type="slidenum">
              <a:rPr lang="fr-FR" smtClean="0"/>
              <a:pPr/>
              <a:t>‹N°›</a:t>
            </a:fld>
            <a:endParaRPr lang="fr-FR" dirty="0"/>
          </a:p>
        </p:txBody>
      </p:sp>
    </p:spTree>
    <p:extLst>
      <p:ext uri="{BB962C8B-B14F-4D97-AF65-F5344CB8AC3E}">
        <p14:creationId xmlns:p14="http://schemas.microsoft.com/office/powerpoint/2010/main" val="2632565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02. INTERCALAIRE-chapitre-visuel">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402D0AA-FA02-C344-83CA-7F1003DB0791}"/>
              </a:ext>
            </a:extLst>
          </p:cNvPr>
          <p:cNvPicPr>
            <a:picLocks noChangeAspect="1"/>
          </p:cNvPicPr>
          <p:nvPr/>
        </p:nvPicPr>
        <p:blipFill>
          <a:blip r:embed="rId2"/>
          <a:stretch>
            <a:fillRect/>
          </a:stretch>
        </p:blipFill>
        <p:spPr>
          <a:xfrm>
            <a:off x="6190025" y="542154"/>
            <a:ext cx="693329" cy="116315"/>
          </a:xfrm>
          <a:prstGeom prst="rect">
            <a:avLst/>
          </a:prstGeom>
        </p:spPr>
      </p:pic>
      <p:sp>
        <p:nvSpPr>
          <p:cNvPr id="8" name="object 5">
            <a:extLst>
              <a:ext uri="{FF2B5EF4-FFF2-40B4-BE49-F238E27FC236}">
                <a16:creationId xmlns:a16="http://schemas.microsoft.com/office/drawing/2014/main" id="{2E882F41-486D-F143-97E8-5403A12FAE3D}"/>
              </a:ext>
            </a:extLst>
          </p:cNvPr>
          <p:cNvSpPr/>
          <p:nvPr/>
        </p:nvSpPr>
        <p:spPr>
          <a:xfrm>
            <a:off x="11463642" y="539642"/>
            <a:ext cx="188608" cy="139808"/>
          </a:xfrm>
          <a:custGeom>
            <a:avLst/>
            <a:gdLst/>
            <a:ahLst/>
            <a:cxnLst/>
            <a:rect l="l" t="t" r="r" b="b"/>
            <a:pathLst>
              <a:path w="3943985" h="2923540">
                <a:moveTo>
                  <a:pt x="3233102" y="723531"/>
                </a:moveTo>
                <a:lnTo>
                  <a:pt x="3207880" y="682091"/>
                </a:lnTo>
                <a:lnTo>
                  <a:pt x="3181324" y="641578"/>
                </a:lnTo>
                <a:lnTo>
                  <a:pt x="3153499" y="602018"/>
                </a:lnTo>
                <a:lnTo>
                  <a:pt x="3124403" y="563422"/>
                </a:lnTo>
                <a:lnTo>
                  <a:pt x="3094075" y="525830"/>
                </a:lnTo>
                <a:lnTo>
                  <a:pt x="3062554" y="489280"/>
                </a:lnTo>
                <a:lnTo>
                  <a:pt x="3029864" y="453809"/>
                </a:lnTo>
                <a:lnTo>
                  <a:pt x="2996031" y="419417"/>
                </a:lnTo>
                <a:lnTo>
                  <a:pt x="2961094" y="386156"/>
                </a:lnTo>
                <a:lnTo>
                  <a:pt x="2925064" y="354050"/>
                </a:lnTo>
                <a:lnTo>
                  <a:pt x="2887992" y="323126"/>
                </a:lnTo>
                <a:lnTo>
                  <a:pt x="2849905" y="293433"/>
                </a:lnTo>
                <a:lnTo>
                  <a:pt x="2810814" y="264972"/>
                </a:lnTo>
                <a:lnTo>
                  <a:pt x="2770771" y="237794"/>
                </a:lnTo>
                <a:lnTo>
                  <a:pt x="2729788" y="211912"/>
                </a:lnTo>
                <a:lnTo>
                  <a:pt x="2687904" y="187375"/>
                </a:lnTo>
                <a:lnTo>
                  <a:pt x="2645156" y="164211"/>
                </a:lnTo>
                <a:lnTo>
                  <a:pt x="2601557" y="142430"/>
                </a:lnTo>
                <a:lnTo>
                  <a:pt x="2557157" y="122085"/>
                </a:lnTo>
                <a:lnTo>
                  <a:pt x="2511971" y="103187"/>
                </a:lnTo>
                <a:lnTo>
                  <a:pt x="2466022" y="85775"/>
                </a:lnTo>
                <a:lnTo>
                  <a:pt x="2419350" y="69875"/>
                </a:lnTo>
                <a:lnTo>
                  <a:pt x="2371991" y="55537"/>
                </a:lnTo>
                <a:lnTo>
                  <a:pt x="2323973" y="42760"/>
                </a:lnTo>
                <a:lnTo>
                  <a:pt x="2275306" y="31597"/>
                </a:lnTo>
                <a:lnTo>
                  <a:pt x="2226056" y="22059"/>
                </a:lnTo>
                <a:lnTo>
                  <a:pt x="2176208" y="14198"/>
                </a:lnTo>
                <a:lnTo>
                  <a:pt x="2125827" y="8026"/>
                </a:lnTo>
                <a:lnTo>
                  <a:pt x="2074938" y="3581"/>
                </a:lnTo>
                <a:lnTo>
                  <a:pt x="2023554" y="901"/>
                </a:lnTo>
                <a:lnTo>
                  <a:pt x="1971713" y="0"/>
                </a:lnTo>
                <a:lnTo>
                  <a:pt x="1921725" y="838"/>
                </a:lnTo>
                <a:lnTo>
                  <a:pt x="1872157" y="3340"/>
                </a:lnTo>
                <a:lnTo>
                  <a:pt x="1823034" y="7467"/>
                </a:lnTo>
                <a:lnTo>
                  <a:pt x="1774393" y="13208"/>
                </a:lnTo>
                <a:lnTo>
                  <a:pt x="1726247" y="20523"/>
                </a:lnTo>
                <a:lnTo>
                  <a:pt x="1678635" y="29400"/>
                </a:lnTo>
                <a:lnTo>
                  <a:pt x="1631569" y="39789"/>
                </a:lnTo>
                <a:lnTo>
                  <a:pt x="1585099" y="51689"/>
                </a:lnTo>
                <a:lnTo>
                  <a:pt x="1539227" y="65062"/>
                </a:lnTo>
                <a:lnTo>
                  <a:pt x="1493989" y="79870"/>
                </a:lnTo>
                <a:lnTo>
                  <a:pt x="1449425" y="96100"/>
                </a:lnTo>
                <a:lnTo>
                  <a:pt x="1405534" y="113728"/>
                </a:lnTo>
                <a:lnTo>
                  <a:pt x="1362367" y="132715"/>
                </a:lnTo>
                <a:lnTo>
                  <a:pt x="1319949" y="153047"/>
                </a:lnTo>
                <a:lnTo>
                  <a:pt x="1278293" y="174688"/>
                </a:lnTo>
                <a:lnTo>
                  <a:pt x="1237437" y="197612"/>
                </a:lnTo>
                <a:lnTo>
                  <a:pt x="1197394" y="221792"/>
                </a:lnTo>
                <a:lnTo>
                  <a:pt x="1158214" y="247218"/>
                </a:lnTo>
                <a:lnTo>
                  <a:pt x="1119898" y="273837"/>
                </a:lnTo>
                <a:lnTo>
                  <a:pt x="1082497" y="301625"/>
                </a:lnTo>
                <a:lnTo>
                  <a:pt x="1046022" y="330581"/>
                </a:lnTo>
                <a:lnTo>
                  <a:pt x="1010500" y="360641"/>
                </a:lnTo>
                <a:lnTo>
                  <a:pt x="975956" y="391820"/>
                </a:lnTo>
                <a:lnTo>
                  <a:pt x="942428" y="424053"/>
                </a:lnTo>
                <a:lnTo>
                  <a:pt x="909942" y="457339"/>
                </a:lnTo>
                <a:lnTo>
                  <a:pt x="878509" y="491629"/>
                </a:lnTo>
                <a:lnTo>
                  <a:pt x="848182" y="526923"/>
                </a:lnTo>
                <a:lnTo>
                  <a:pt x="818959" y="563181"/>
                </a:lnTo>
                <a:lnTo>
                  <a:pt x="790879" y="600367"/>
                </a:lnTo>
                <a:lnTo>
                  <a:pt x="763981" y="638467"/>
                </a:lnTo>
                <a:lnTo>
                  <a:pt x="738263" y="677443"/>
                </a:lnTo>
                <a:lnTo>
                  <a:pt x="713790" y="717283"/>
                </a:lnTo>
                <a:lnTo>
                  <a:pt x="690549" y="757948"/>
                </a:lnTo>
                <a:lnTo>
                  <a:pt x="668604" y="799414"/>
                </a:lnTo>
                <a:lnTo>
                  <a:pt x="647941" y="841654"/>
                </a:lnTo>
                <a:lnTo>
                  <a:pt x="628624" y="884643"/>
                </a:lnTo>
                <a:lnTo>
                  <a:pt x="610666" y="928370"/>
                </a:lnTo>
                <a:lnTo>
                  <a:pt x="594093" y="972769"/>
                </a:lnTo>
                <a:lnTo>
                  <a:pt x="578929" y="1017854"/>
                </a:lnTo>
                <a:lnTo>
                  <a:pt x="565200" y="1063574"/>
                </a:lnTo>
                <a:lnTo>
                  <a:pt x="552932" y="1109903"/>
                </a:lnTo>
                <a:lnTo>
                  <a:pt x="542163" y="1156830"/>
                </a:lnTo>
                <a:lnTo>
                  <a:pt x="0" y="1386954"/>
                </a:lnTo>
                <a:lnTo>
                  <a:pt x="0" y="2095906"/>
                </a:lnTo>
                <a:lnTo>
                  <a:pt x="1146073" y="1609420"/>
                </a:lnTo>
                <a:lnTo>
                  <a:pt x="1140396" y="1573161"/>
                </a:lnTo>
                <a:lnTo>
                  <a:pt x="1136243" y="1536433"/>
                </a:lnTo>
                <a:lnTo>
                  <a:pt x="1133690" y="1499247"/>
                </a:lnTo>
                <a:lnTo>
                  <a:pt x="1132814" y="1461617"/>
                </a:lnTo>
                <a:lnTo>
                  <a:pt x="1134148" y="1414005"/>
                </a:lnTo>
                <a:lnTo>
                  <a:pt x="1138085" y="1367104"/>
                </a:lnTo>
                <a:lnTo>
                  <a:pt x="1144549" y="1320965"/>
                </a:lnTo>
                <a:lnTo>
                  <a:pt x="1153502" y="1275664"/>
                </a:lnTo>
                <a:lnTo>
                  <a:pt x="1164831" y="1231265"/>
                </a:lnTo>
                <a:lnTo>
                  <a:pt x="1178496" y="1187856"/>
                </a:lnTo>
                <a:lnTo>
                  <a:pt x="1194422" y="1145489"/>
                </a:lnTo>
                <a:lnTo>
                  <a:pt x="1212519" y="1104252"/>
                </a:lnTo>
                <a:lnTo>
                  <a:pt x="1232738" y="1064196"/>
                </a:lnTo>
                <a:lnTo>
                  <a:pt x="1254988" y="1025423"/>
                </a:lnTo>
                <a:lnTo>
                  <a:pt x="1279220" y="987971"/>
                </a:lnTo>
                <a:lnTo>
                  <a:pt x="1305356" y="951915"/>
                </a:lnTo>
                <a:lnTo>
                  <a:pt x="1333309" y="917346"/>
                </a:lnTo>
                <a:lnTo>
                  <a:pt x="1363027" y="884326"/>
                </a:lnTo>
                <a:lnTo>
                  <a:pt x="1394434" y="852919"/>
                </a:lnTo>
                <a:lnTo>
                  <a:pt x="1427454" y="823201"/>
                </a:lnTo>
                <a:lnTo>
                  <a:pt x="1462024" y="795248"/>
                </a:lnTo>
                <a:lnTo>
                  <a:pt x="1498079" y="769112"/>
                </a:lnTo>
                <a:lnTo>
                  <a:pt x="1535518" y="744893"/>
                </a:lnTo>
                <a:lnTo>
                  <a:pt x="1574304" y="722630"/>
                </a:lnTo>
                <a:lnTo>
                  <a:pt x="1614360" y="702411"/>
                </a:lnTo>
                <a:lnTo>
                  <a:pt x="1655597" y="684314"/>
                </a:lnTo>
                <a:lnTo>
                  <a:pt x="1697951" y="668401"/>
                </a:lnTo>
                <a:lnTo>
                  <a:pt x="1741373" y="654735"/>
                </a:lnTo>
                <a:lnTo>
                  <a:pt x="1785759" y="643394"/>
                </a:lnTo>
                <a:lnTo>
                  <a:pt x="1831060" y="634453"/>
                </a:lnTo>
                <a:lnTo>
                  <a:pt x="1877199" y="627976"/>
                </a:lnTo>
                <a:lnTo>
                  <a:pt x="1924113" y="624039"/>
                </a:lnTo>
                <a:lnTo>
                  <a:pt x="1971713" y="622719"/>
                </a:lnTo>
                <a:lnTo>
                  <a:pt x="2023783" y="624306"/>
                </a:lnTo>
                <a:lnTo>
                  <a:pt x="2075002" y="629018"/>
                </a:lnTo>
                <a:lnTo>
                  <a:pt x="2125281" y="636752"/>
                </a:lnTo>
                <a:lnTo>
                  <a:pt x="2174532" y="647420"/>
                </a:lnTo>
                <a:lnTo>
                  <a:pt x="2222665" y="660933"/>
                </a:lnTo>
                <a:lnTo>
                  <a:pt x="2269579" y="677202"/>
                </a:lnTo>
                <a:lnTo>
                  <a:pt x="2315184" y="696112"/>
                </a:lnTo>
                <a:lnTo>
                  <a:pt x="2359393" y="717588"/>
                </a:lnTo>
                <a:lnTo>
                  <a:pt x="2402103" y="741527"/>
                </a:lnTo>
                <a:lnTo>
                  <a:pt x="2443238" y="767842"/>
                </a:lnTo>
                <a:lnTo>
                  <a:pt x="2482685" y="796442"/>
                </a:lnTo>
                <a:lnTo>
                  <a:pt x="2520365" y="827227"/>
                </a:lnTo>
                <a:lnTo>
                  <a:pt x="2556179" y="860107"/>
                </a:lnTo>
                <a:lnTo>
                  <a:pt x="2590050" y="894981"/>
                </a:lnTo>
                <a:lnTo>
                  <a:pt x="2621864" y="931773"/>
                </a:lnTo>
                <a:lnTo>
                  <a:pt x="2651544" y="970381"/>
                </a:lnTo>
                <a:lnTo>
                  <a:pt x="3233102" y="723531"/>
                </a:lnTo>
                <a:close/>
              </a:path>
              <a:path w="3943985" h="2923540">
                <a:moveTo>
                  <a:pt x="3943426" y="827303"/>
                </a:moveTo>
                <a:lnTo>
                  <a:pt x="2797352" y="1313776"/>
                </a:lnTo>
                <a:lnTo>
                  <a:pt x="2803029" y="1350035"/>
                </a:lnTo>
                <a:lnTo>
                  <a:pt x="2807182" y="1386776"/>
                </a:lnTo>
                <a:lnTo>
                  <a:pt x="2809735" y="1423962"/>
                </a:lnTo>
                <a:lnTo>
                  <a:pt x="2810599" y="1461604"/>
                </a:lnTo>
                <a:lnTo>
                  <a:pt x="2809265" y="1509217"/>
                </a:lnTo>
                <a:lnTo>
                  <a:pt x="2805328" y="1556118"/>
                </a:lnTo>
                <a:lnTo>
                  <a:pt x="2798864" y="1602257"/>
                </a:lnTo>
                <a:lnTo>
                  <a:pt x="2789910" y="1647558"/>
                </a:lnTo>
                <a:lnTo>
                  <a:pt x="2778582" y="1691944"/>
                </a:lnTo>
                <a:lnTo>
                  <a:pt x="2764917" y="1735353"/>
                </a:lnTo>
                <a:lnTo>
                  <a:pt x="2749004" y="1777720"/>
                </a:lnTo>
                <a:lnTo>
                  <a:pt x="2730893" y="1818957"/>
                </a:lnTo>
                <a:lnTo>
                  <a:pt x="2710675" y="1859000"/>
                </a:lnTo>
                <a:lnTo>
                  <a:pt x="2688425" y="1897786"/>
                </a:lnTo>
                <a:lnTo>
                  <a:pt x="2664193" y="1935238"/>
                </a:lnTo>
                <a:lnTo>
                  <a:pt x="2638069" y="1971281"/>
                </a:lnTo>
                <a:lnTo>
                  <a:pt x="2610104" y="2005850"/>
                </a:lnTo>
                <a:lnTo>
                  <a:pt x="2580386" y="2038870"/>
                </a:lnTo>
                <a:lnTo>
                  <a:pt x="2548991" y="2070277"/>
                </a:lnTo>
                <a:lnTo>
                  <a:pt x="2515959" y="2099995"/>
                </a:lnTo>
                <a:lnTo>
                  <a:pt x="2481389" y="2127948"/>
                </a:lnTo>
                <a:lnTo>
                  <a:pt x="2445347" y="2154085"/>
                </a:lnTo>
                <a:lnTo>
                  <a:pt x="2407894" y="2178304"/>
                </a:lnTo>
                <a:lnTo>
                  <a:pt x="2369108" y="2200567"/>
                </a:lnTo>
                <a:lnTo>
                  <a:pt x="2329065" y="2220785"/>
                </a:lnTo>
                <a:lnTo>
                  <a:pt x="2287828" y="2238883"/>
                </a:lnTo>
                <a:lnTo>
                  <a:pt x="2245461" y="2254796"/>
                </a:lnTo>
                <a:lnTo>
                  <a:pt x="2202053" y="2268461"/>
                </a:lnTo>
                <a:lnTo>
                  <a:pt x="2157666" y="2279802"/>
                </a:lnTo>
                <a:lnTo>
                  <a:pt x="2112365" y="2288743"/>
                </a:lnTo>
                <a:lnTo>
                  <a:pt x="2066226" y="2295220"/>
                </a:lnTo>
                <a:lnTo>
                  <a:pt x="2019312" y="2299157"/>
                </a:lnTo>
                <a:lnTo>
                  <a:pt x="1971713" y="2300478"/>
                </a:lnTo>
                <a:lnTo>
                  <a:pt x="1919643" y="2298890"/>
                </a:lnTo>
                <a:lnTo>
                  <a:pt x="1868424" y="2294178"/>
                </a:lnTo>
                <a:lnTo>
                  <a:pt x="1818132" y="2286444"/>
                </a:lnTo>
                <a:lnTo>
                  <a:pt x="1768881" y="2275776"/>
                </a:lnTo>
                <a:lnTo>
                  <a:pt x="1720748" y="2262263"/>
                </a:lnTo>
                <a:lnTo>
                  <a:pt x="1673834" y="2245995"/>
                </a:lnTo>
                <a:lnTo>
                  <a:pt x="1628228" y="2227084"/>
                </a:lnTo>
                <a:lnTo>
                  <a:pt x="1584020" y="2205609"/>
                </a:lnTo>
                <a:lnTo>
                  <a:pt x="1541310" y="2181669"/>
                </a:lnTo>
                <a:lnTo>
                  <a:pt x="1500174" y="2155355"/>
                </a:lnTo>
                <a:lnTo>
                  <a:pt x="1460728" y="2126754"/>
                </a:lnTo>
                <a:lnTo>
                  <a:pt x="1423047" y="2095969"/>
                </a:lnTo>
                <a:lnTo>
                  <a:pt x="1387233" y="2063089"/>
                </a:lnTo>
                <a:lnTo>
                  <a:pt x="1353362" y="2028215"/>
                </a:lnTo>
                <a:lnTo>
                  <a:pt x="1321549" y="1991423"/>
                </a:lnTo>
                <a:lnTo>
                  <a:pt x="1291869" y="1952815"/>
                </a:lnTo>
                <a:lnTo>
                  <a:pt x="710323" y="2199678"/>
                </a:lnTo>
                <a:lnTo>
                  <a:pt x="735545" y="2241105"/>
                </a:lnTo>
                <a:lnTo>
                  <a:pt x="762088" y="2281631"/>
                </a:lnTo>
                <a:lnTo>
                  <a:pt x="789927" y="2321191"/>
                </a:lnTo>
                <a:lnTo>
                  <a:pt x="819023" y="2359787"/>
                </a:lnTo>
                <a:lnTo>
                  <a:pt x="849337" y="2397366"/>
                </a:lnTo>
                <a:lnTo>
                  <a:pt x="880859" y="2433917"/>
                </a:lnTo>
                <a:lnTo>
                  <a:pt x="913561" y="2469400"/>
                </a:lnTo>
                <a:lnTo>
                  <a:pt x="947394" y="2503792"/>
                </a:lnTo>
                <a:lnTo>
                  <a:pt x="982332" y="2537041"/>
                </a:lnTo>
                <a:lnTo>
                  <a:pt x="1018349" y="2569146"/>
                </a:lnTo>
                <a:lnTo>
                  <a:pt x="1055420" y="2600071"/>
                </a:lnTo>
                <a:lnTo>
                  <a:pt x="1093520" y="2629776"/>
                </a:lnTo>
                <a:lnTo>
                  <a:pt x="1132611" y="2658224"/>
                </a:lnTo>
                <a:lnTo>
                  <a:pt x="1172654" y="2685402"/>
                </a:lnTo>
                <a:lnTo>
                  <a:pt x="1213637" y="2711285"/>
                </a:lnTo>
                <a:lnTo>
                  <a:pt x="1255509" y="2735821"/>
                </a:lnTo>
                <a:lnTo>
                  <a:pt x="1298270" y="2758986"/>
                </a:lnTo>
                <a:lnTo>
                  <a:pt x="1341856" y="2780766"/>
                </a:lnTo>
                <a:lnTo>
                  <a:pt x="1386268" y="2801124"/>
                </a:lnTo>
                <a:lnTo>
                  <a:pt x="1431455" y="2820009"/>
                </a:lnTo>
                <a:lnTo>
                  <a:pt x="1477403" y="2837421"/>
                </a:lnTo>
                <a:lnTo>
                  <a:pt x="1524063" y="2853321"/>
                </a:lnTo>
                <a:lnTo>
                  <a:pt x="1571434" y="2867660"/>
                </a:lnTo>
                <a:lnTo>
                  <a:pt x="1619453" y="2880436"/>
                </a:lnTo>
                <a:lnTo>
                  <a:pt x="1668106" y="2891599"/>
                </a:lnTo>
                <a:lnTo>
                  <a:pt x="1717370" y="2901137"/>
                </a:lnTo>
                <a:lnTo>
                  <a:pt x="1767217" y="2908998"/>
                </a:lnTo>
                <a:lnTo>
                  <a:pt x="1817598" y="2915170"/>
                </a:lnTo>
                <a:lnTo>
                  <a:pt x="1868487" y="2919615"/>
                </a:lnTo>
                <a:lnTo>
                  <a:pt x="1919871" y="2922295"/>
                </a:lnTo>
                <a:lnTo>
                  <a:pt x="1971713" y="2923197"/>
                </a:lnTo>
                <a:lnTo>
                  <a:pt x="2021674" y="2922359"/>
                </a:lnTo>
                <a:lnTo>
                  <a:pt x="2071204" y="2919869"/>
                </a:lnTo>
                <a:lnTo>
                  <a:pt x="2120303" y="2915742"/>
                </a:lnTo>
                <a:lnTo>
                  <a:pt x="2168918" y="2910001"/>
                </a:lnTo>
                <a:lnTo>
                  <a:pt x="2217039" y="2902699"/>
                </a:lnTo>
                <a:lnTo>
                  <a:pt x="2264626" y="2893834"/>
                </a:lnTo>
                <a:lnTo>
                  <a:pt x="2311654" y="2883446"/>
                </a:lnTo>
                <a:lnTo>
                  <a:pt x="2358110" y="2871571"/>
                </a:lnTo>
                <a:lnTo>
                  <a:pt x="2403957" y="2858211"/>
                </a:lnTo>
                <a:lnTo>
                  <a:pt x="2449157" y="2843415"/>
                </a:lnTo>
                <a:lnTo>
                  <a:pt x="2493708" y="2827197"/>
                </a:lnTo>
                <a:lnTo>
                  <a:pt x="2537574" y="2809595"/>
                </a:lnTo>
                <a:lnTo>
                  <a:pt x="2580716" y="2790621"/>
                </a:lnTo>
                <a:lnTo>
                  <a:pt x="2623121" y="2770314"/>
                </a:lnTo>
                <a:lnTo>
                  <a:pt x="2664764" y="2748699"/>
                </a:lnTo>
                <a:lnTo>
                  <a:pt x="2705595" y="2725801"/>
                </a:lnTo>
                <a:lnTo>
                  <a:pt x="2745625" y="2701645"/>
                </a:lnTo>
                <a:lnTo>
                  <a:pt x="2784792" y="2676258"/>
                </a:lnTo>
                <a:lnTo>
                  <a:pt x="2823095" y="2649664"/>
                </a:lnTo>
                <a:lnTo>
                  <a:pt x="2860484" y="2621902"/>
                </a:lnTo>
                <a:lnTo>
                  <a:pt x="2896946" y="2592984"/>
                </a:lnTo>
                <a:lnTo>
                  <a:pt x="2932468" y="2562949"/>
                </a:lnTo>
                <a:lnTo>
                  <a:pt x="2966986" y="2531808"/>
                </a:lnTo>
                <a:lnTo>
                  <a:pt x="3000514" y="2499601"/>
                </a:lnTo>
                <a:lnTo>
                  <a:pt x="3033001" y="2466352"/>
                </a:lnTo>
                <a:lnTo>
                  <a:pt x="3064421" y="2432100"/>
                </a:lnTo>
                <a:lnTo>
                  <a:pt x="3094761" y="2396845"/>
                </a:lnTo>
                <a:lnTo>
                  <a:pt x="3123984" y="2360625"/>
                </a:lnTo>
                <a:lnTo>
                  <a:pt x="3152063" y="2323477"/>
                </a:lnTo>
                <a:lnTo>
                  <a:pt x="3178962" y="2285415"/>
                </a:lnTo>
                <a:lnTo>
                  <a:pt x="3204680" y="2246477"/>
                </a:lnTo>
                <a:lnTo>
                  <a:pt x="3229178" y="2206675"/>
                </a:lnTo>
                <a:lnTo>
                  <a:pt x="3252419" y="2166048"/>
                </a:lnTo>
                <a:lnTo>
                  <a:pt x="3274377" y="2124621"/>
                </a:lnTo>
                <a:lnTo>
                  <a:pt x="3295053" y="2082419"/>
                </a:lnTo>
                <a:lnTo>
                  <a:pt x="3314382" y="2039467"/>
                </a:lnTo>
                <a:lnTo>
                  <a:pt x="3332365" y="1995792"/>
                </a:lnTo>
                <a:lnTo>
                  <a:pt x="3348964" y="1951431"/>
                </a:lnTo>
                <a:lnTo>
                  <a:pt x="3364153" y="1906384"/>
                </a:lnTo>
                <a:lnTo>
                  <a:pt x="3377908" y="1860715"/>
                </a:lnTo>
                <a:lnTo>
                  <a:pt x="3390188" y="1814423"/>
                </a:lnTo>
                <a:lnTo>
                  <a:pt x="3400996" y="1767535"/>
                </a:lnTo>
                <a:lnTo>
                  <a:pt x="3943426" y="1537271"/>
                </a:lnTo>
                <a:lnTo>
                  <a:pt x="3943426" y="827303"/>
                </a:lnTo>
                <a:close/>
              </a:path>
            </a:pathLst>
          </a:custGeom>
          <a:solidFill>
            <a:schemeClr val="bg1"/>
          </a:solidFill>
        </p:spPr>
        <p:txBody>
          <a:bodyPr wrap="square" lIns="0" tIns="0" rIns="0" bIns="0" rtlCol="0">
            <a:noAutofit/>
          </a:bodyPr>
          <a:lstStyle/>
          <a:p>
            <a:endParaRPr/>
          </a:p>
        </p:txBody>
      </p:sp>
      <p:sp>
        <p:nvSpPr>
          <p:cNvPr id="17" name="Titre 16">
            <a:extLst>
              <a:ext uri="{FF2B5EF4-FFF2-40B4-BE49-F238E27FC236}">
                <a16:creationId xmlns:a16="http://schemas.microsoft.com/office/drawing/2014/main" id="{1BF3075D-B05D-B943-A525-125FB90F8D86}"/>
              </a:ext>
            </a:extLst>
          </p:cNvPr>
          <p:cNvSpPr>
            <a:spLocks noGrp="1"/>
          </p:cNvSpPr>
          <p:nvPr>
            <p:ph type="title" hasCustomPrompt="1"/>
          </p:nvPr>
        </p:nvSpPr>
        <p:spPr>
          <a:xfrm>
            <a:off x="6188075" y="1002182"/>
            <a:ext cx="5464175" cy="1088081"/>
          </a:xfrm>
        </p:spPr>
        <p:txBody>
          <a:bodyPr wrap="square">
            <a:noAutofit/>
          </a:bodyPr>
          <a:lstStyle>
            <a:lvl1pPr>
              <a:defRPr b="0">
                <a:solidFill>
                  <a:schemeClr val="accent3"/>
                </a:solidFill>
              </a:defRPr>
            </a:lvl1pPr>
          </a:lstStyle>
          <a:p>
            <a:r>
              <a:rPr lang="fr-FR" dirty="0"/>
              <a:t>Titre de partie</a:t>
            </a:r>
          </a:p>
        </p:txBody>
      </p:sp>
      <p:sp>
        <p:nvSpPr>
          <p:cNvPr id="9" name="Espace réservé pour une image  10">
            <a:extLst>
              <a:ext uri="{FF2B5EF4-FFF2-40B4-BE49-F238E27FC236}">
                <a16:creationId xmlns:a16="http://schemas.microsoft.com/office/drawing/2014/main" id="{47BBD0C6-FBD4-B544-9120-6A6CDDC6B53F}"/>
              </a:ext>
            </a:extLst>
          </p:cNvPr>
          <p:cNvSpPr>
            <a:spLocks noGrp="1"/>
          </p:cNvSpPr>
          <p:nvPr>
            <p:ph type="pic" sz="quarter" idx="16"/>
          </p:nvPr>
        </p:nvSpPr>
        <p:spPr>
          <a:xfrm>
            <a:off x="0" y="0"/>
            <a:ext cx="5563872" cy="6858000"/>
          </a:xfrm>
        </p:spPr>
        <p:txBody>
          <a:bodyPr wrap="square">
            <a:noAutofit/>
          </a:bodyPr>
          <a:lstStyle/>
          <a:p>
            <a:r>
              <a:rPr lang="fr-FR"/>
              <a:t>Cliquez sur l'icône pour ajouter une image</a:t>
            </a:r>
            <a:endParaRPr lang="fr-FR" dirty="0"/>
          </a:p>
        </p:txBody>
      </p:sp>
      <p:sp>
        <p:nvSpPr>
          <p:cNvPr id="10" name="object 4">
            <a:extLst>
              <a:ext uri="{FF2B5EF4-FFF2-40B4-BE49-F238E27FC236}">
                <a16:creationId xmlns:a16="http://schemas.microsoft.com/office/drawing/2014/main" id="{60515C5E-56FF-FE4B-B43B-682F34D85CD6}"/>
              </a:ext>
            </a:extLst>
          </p:cNvPr>
          <p:cNvSpPr/>
          <p:nvPr/>
        </p:nvSpPr>
        <p:spPr>
          <a:xfrm>
            <a:off x="6188074" y="759854"/>
            <a:ext cx="5465695" cy="45719"/>
          </a:xfrm>
          <a:custGeom>
            <a:avLst/>
            <a:gdLst/>
            <a:ahLst/>
            <a:cxnLst/>
            <a:rect l="l" t="t" r="r" b="b"/>
            <a:pathLst>
              <a:path w="11113770">
                <a:moveTo>
                  <a:pt x="0" y="0"/>
                </a:moveTo>
                <a:lnTo>
                  <a:pt x="11113198" y="0"/>
                </a:lnTo>
              </a:path>
            </a:pathLst>
          </a:custGeom>
          <a:ln w="3175">
            <a:solidFill>
              <a:schemeClr val="bg1"/>
            </a:solidFill>
          </a:ln>
        </p:spPr>
        <p:txBody>
          <a:bodyPr wrap="square" lIns="0" tIns="0" rIns="0" bIns="0" rtlCol="0">
            <a:noAutofit/>
          </a:bodyPr>
          <a:lstStyle/>
          <a:p>
            <a:endParaRPr/>
          </a:p>
        </p:txBody>
      </p:sp>
      <p:sp>
        <p:nvSpPr>
          <p:cNvPr id="11" name="Espace réservé du texte 2">
            <a:extLst>
              <a:ext uri="{FF2B5EF4-FFF2-40B4-BE49-F238E27FC236}">
                <a16:creationId xmlns:a16="http://schemas.microsoft.com/office/drawing/2014/main" id="{5C0D79B3-B9A1-474C-8091-7E5EBC32F16E}"/>
              </a:ext>
            </a:extLst>
          </p:cNvPr>
          <p:cNvSpPr>
            <a:spLocks noGrp="1"/>
          </p:cNvSpPr>
          <p:nvPr>
            <p:ph type="body" sz="quarter" idx="14" hasCustomPrompt="1"/>
          </p:nvPr>
        </p:nvSpPr>
        <p:spPr>
          <a:xfrm>
            <a:off x="6188074" y="2131793"/>
            <a:ext cx="5464176" cy="1582311"/>
          </a:xfrm>
          <a:noFill/>
        </p:spPr>
        <p:txBody>
          <a:bodyPr wrap="square" tIns="360000">
            <a:noAutofit/>
          </a:bodyPr>
          <a:lstStyle>
            <a:lvl1pPr>
              <a:defRPr sz="2200" b="0">
                <a:solidFill>
                  <a:schemeClr val="bg1"/>
                </a:solidFill>
              </a:defRPr>
            </a:lvl1pPr>
          </a:lstStyle>
          <a:p>
            <a:pPr lvl="0"/>
            <a:r>
              <a:rPr lang="fr-FR" dirty="0"/>
              <a:t>Sous-titre / Résumé</a:t>
            </a:r>
          </a:p>
        </p:txBody>
      </p:sp>
      <p:sp>
        <p:nvSpPr>
          <p:cNvPr id="12" name="Espace réservé du numéro de diapositive 18">
            <a:extLst>
              <a:ext uri="{FF2B5EF4-FFF2-40B4-BE49-F238E27FC236}">
                <a16:creationId xmlns:a16="http://schemas.microsoft.com/office/drawing/2014/main" id="{8373CB2A-6896-2443-AAC1-E337E24DCA9B}"/>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bg1"/>
                </a:solidFill>
              </a:defRPr>
            </a:lvl1pPr>
          </a:lstStyle>
          <a:p>
            <a:fld id="{3B5A6716-DBF2-AF4C-9665-1BA53E8D7A19}" type="slidenum">
              <a:rPr lang="fr-FR" smtClean="0"/>
              <a:pPr/>
              <a:t>‹N°›</a:t>
            </a:fld>
            <a:endParaRPr lang="fr-FR" dirty="0"/>
          </a:p>
        </p:txBody>
      </p:sp>
    </p:spTree>
    <p:extLst>
      <p:ext uri="{BB962C8B-B14F-4D97-AF65-F5344CB8AC3E}">
        <p14:creationId xmlns:p14="http://schemas.microsoft.com/office/powerpoint/2010/main" val="2788148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fr-FR"/>
              <a:t>Modifiez le style du titre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8A960281-4856-3543-97F3-0BA650A151F4}" type="datetimeFigureOut">
              <a:rPr lang="fr-FR" smtClean="0"/>
              <a:t>26/06/2025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379330678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3. PAGE-standard-titre+texte">
    <p:spTree>
      <p:nvGrpSpPr>
        <p:cNvPr id="1" name=""/>
        <p:cNvGrpSpPr/>
        <p:nvPr/>
      </p:nvGrpSpPr>
      <p:grpSpPr>
        <a:xfrm>
          <a:off x="0" y="0"/>
          <a:ext cx="0" cy="0"/>
          <a:chOff x="0" y="0"/>
          <a:chExt cx="0" cy="0"/>
        </a:xfrm>
      </p:grpSpPr>
      <p:sp>
        <p:nvSpPr>
          <p:cNvPr id="11" name="Espace réservé du pied de page 21">
            <a:extLst>
              <a:ext uri="{FF2B5EF4-FFF2-40B4-BE49-F238E27FC236}">
                <a16:creationId xmlns:a16="http://schemas.microsoft.com/office/drawing/2014/main" id="{EC98A262-2C05-1141-A8C6-A219AD4ADABF}"/>
              </a:ext>
            </a:extLst>
          </p:cNvPr>
          <p:cNvSpPr>
            <a:spLocks noGrp="1"/>
          </p:cNvSpPr>
          <p:nvPr>
            <p:ph type="ftr" sz="quarter" idx="3"/>
          </p:nvPr>
        </p:nvSpPr>
        <p:spPr>
          <a:xfrm>
            <a:off x="536575" y="6179795"/>
            <a:ext cx="9232900" cy="400050"/>
          </a:xfrm>
          <a:prstGeom prst="rect">
            <a:avLst/>
          </a:prstGeom>
          <a:noFill/>
        </p:spPr>
        <p:txBody>
          <a:bodyPr vert="horz" wrap="square" lIns="0" tIns="0" rIns="0" bIns="0" rtlCol="0" anchor="b" anchorCtr="0">
            <a:noAutofit/>
          </a:bodyPr>
          <a:lstStyle>
            <a:lvl1pPr>
              <a:defRPr lang="fr-FR" sz="1000" i="0" smtClean="0">
                <a:solidFill>
                  <a:schemeClr val="bg2">
                    <a:lumMod val="75000"/>
                  </a:schemeClr>
                </a:solidFill>
              </a:defRPr>
            </a:lvl1pPr>
          </a:lstStyle>
          <a:p>
            <a:endParaRPr lang="fr-FR" dirty="0"/>
          </a:p>
        </p:txBody>
      </p:sp>
      <p:sp>
        <p:nvSpPr>
          <p:cNvPr id="12" name="Espace réservé du texte 3">
            <a:extLst>
              <a:ext uri="{FF2B5EF4-FFF2-40B4-BE49-F238E27FC236}">
                <a16:creationId xmlns:a16="http://schemas.microsoft.com/office/drawing/2014/main" id="{EF42B427-5F62-EF49-A3DB-B11439E88F43}"/>
              </a:ext>
            </a:extLst>
          </p:cNvPr>
          <p:cNvSpPr>
            <a:spLocks noGrp="1"/>
          </p:cNvSpPr>
          <p:nvPr userDrawn="1">
            <p:ph type="body" sz="quarter" idx="10"/>
          </p:nvPr>
        </p:nvSpPr>
        <p:spPr>
          <a:xfrm>
            <a:off x="536575" y="1484313"/>
            <a:ext cx="11115675" cy="42798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 name="Titre 1">
            <a:extLst>
              <a:ext uri="{FF2B5EF4-FFF2-40B4-BE49-F238E27FC236}">
                <a16:creationId xmlns:a16="http://schemas.microsoft.com/office/drawing/2014/main" id="{627B4189-0641-E548-88DA-A30D1A2E697D}"/>
              </a:ext>
            </a:extLst>
          </p:cNvPr>
          <p:cNvSpPr>
            <a:spLocks noGrp="1"/>
          </p:cNvSpPr>
          <p:nvPr>
            <p:ph type="title" hasCustomPrompt="1"/>
          </p:nvPr>
        </p:nvSpPr>
        <p:spPr/>
        <p:txBody>
          <a:bodyPr/>
          <a:lstStyle/>
          <a:p>
            <a:r>
              <a:rPr lang="fr-FR" dirty="0"/>
              <a:t>Titre</a:t>
            </a:r>
          </a:p>
        </p:txBody>
      </p:sp>
      <p:sp>
        <p:nvSpPr>
          <p:cNvPr id="10" name="Espace réservé du numéro de diapositive 18">
            <a:extLst>
              <a:ext uri="{FF2B5EF4-FFF2-40B4-BE49-F238E27FC236}">
                <a16:creationId xmlns:a16="http://schemas.microsoft.com/office/drawing/2014/main" id="{8520D29F-265B-C04B-83DD-4ED91386E86A}"/>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accent1"/>
                </a:solidFill>
              </a:defRPr>
            </a:lvl1pPr>
          </a:lstStyle>
          <a:p>
            <a:fld id="{3B5A6716-DBF2-AF4C-9665-1BA53E8D7A19}" type="slidenum">
              <a:rPr lang="fr-FR" smtClean="0"/>
              <a:pPr/>
              <a:t>‹N°›</a:t>
            </a:fld>
            <a:endParaRPr lang="fr-FR" dirty="0"/>
          </a:p>
        </p:txBody>
      </p:sp>
      <p:pic>
        <p:nvPicPr>
          <p:cNvPr id="13" name="Image 12">
            <a:extLst>
              <a:ext uri="{FF2B5EF4-FFF2-40B4-BE49-F238E27FC236}">
                <a16:creationId xmlns:a16="http://schemas.microsoft.com/office/drawing/2014/main" id="{ED4607BA-20B7-904A-851E-54DEDEB7A94D}"/>
              </a:ext>
            </a:extLst>
          </p:cNvPr>
          <p:cNvPicPr>
            <a:picLocks noChangeAspect="1"/>
          </p:cNvPicPr>
          <p:nvPr userDrawn="1"/>
        </p:nvPicPr>
        <p:blipFill rotWithShape="1">
          <a:blip r:embed="rId2"/>
          <a:stretch/>
        </p:blipFill>
        <p:spPr>
          <a:xfrm>
            <a:off x="9990318" y="6407232"/>
            <a:ext cx="931321" cy="145377"/>
          </a:xfrm>
          <a:prstGeom prst="rect">
            <a:avLst/>
          </a:prstGeom>
          <a:noFill/>
        </p:spPr>
      </p:pic>
    </p:spTree>
    <p:extLst>
      <p:ext uri="{BB962C8B-B14F-4D97-AF65-F5344CB8AC3E}">
        <p14:creationId xmlns:p14="http://schemas.microsoft.com/office/powerpoint/2010/main" val="3744422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3. PAGE-standard-titre_seul">
    <p:spTree>
      <p:nvGrpSpPr>
        <p:cNvPr id="1" name=""/>
        <p:cNvGrpSpPr/>
        <p:nvPr/>
      </p:nvGrpSpPr>
      <p:grpSpPr>
        <a:xfrm>
          <a:off x="0" y="0"/>
          <a:ext cx="0" cy="0"/>
          <a:chOff x="0" y="0"/>
          <a:chExt cx="0" cy="0"/>
        </a:xfrm>
      </p:grpSpPr>
      <p:sp>
        <p:nvSpPr>
          <p:cNvPr id="9" name="Espace réservé du pied de page 21">
            <a:extLst>
              <a:ext uri="{FF2B5EF4-FFF2-40B4-BE49-F238E27FC236}">
                <a16:creationId xmlns:a16="http://schemas.microsoft.com/office/drawing/2014/main" id="{24553A4B-E194-6645-837D-65CB7D6C8F98}"/>
              </a:ext>
            </a:extLst>
          </p:cNvPr>
          <p:cNvSpPr>
            <a:spLocks noGrp="1"/>
          </p:cNvSpPr>
          <p:nvPr>
            <p:ph type="ftr" sz="quarter" idx="3"/>
          </p:nvPr>
        </p:nvSpPr>
        <p:spPr>
          <a:xfrm>
            <a:off x="536575" y="6179795"/>
            <a:ext cx="9232900" cy="400050"/>
          </a:xfrm>
          <a:prstGeom prst="rect">
            <a:avLst/>
          </a:prstGeom>
          <a:noFill/>
        </p:spPr>
        <p:txBody>
          <a:bodyPr vert="horz" wrap="square" lIns="0" tIns="0" rIns="0" bIns="0" rtlCol="0" anchor="b" anchorCtr="0">
            <a:noAutofit/>
          </a:bodyPr>
          <a:lstStyle>
            <a:lvl1pPr>
              <a:defRPr lang="fr-FR" sz="1000" i="0" smtClean="0">
                <a:solidFill>
                  <a:schemeClr val="bg2">
                    <a:lumMod val="75000"/>
                  </a:schemeClr>
                </a:solidFill>
              </a:defRPr>
            </a:lvl1pPr>
          </a:lstStyle>
          <a:p>
            <a:endParaRPr lang="fr-FR" dirty="0"/>
          </a:p>
        </p:txBody>
      </p:sp>
      <p:sp>
        <p:nvSpPr>
          <p:cNvPr id="2" name="Titre 1">
            <a:extLst>
              <a:ext uri="{FF2B5EF4-FFF2-40B4-BE49-F238E27FC236}">
                <a16:creationId xmlns:a16="http://schemas.microsoft.com/office/drawing/2014/main" id="{A5494B95-1F29-044B-A910-00151438DD14}"/>
              </a:ext>
            </a:extLst>
          </p:cNvPr>
          <p:cNvSpPr>
            <a:spLocks noGrp="1"/>
          </p:cNvSpPr>
          <p:nvPr>
            <p:ph type="title" hasCustomPrompt="1"/>
          </p:nvPr>
        </p:nvSpPr>
        <p:spPr/>
        <p:txBody>
          <a:bodyPr/>
          <a:lstStyle/>
          <a:p>
            <a:r>
              <a:rPr lang="fr-FR" dirty="0"/>
              <a:t>Titre</a:t>
            </a:r>
          </a:p>
        </p:txBody>
      </p:sp>
      <p:sp>
        <p:nvSpPr>
          <p:cNvPr id="11" name="Espace réservé du numéro de diapositive 18">
            <a:extLst>
              <a:ext uri="{FF2B5EF4-FFF2-40B4-BE49-F238E27FC236}">
                <a16:creationId xmlns:a16="http://schemas.microsoft.com/office/drawing/2014/main" id="{062A5E12-47A6-6A41-93E9-892AEF0EE205}"/>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accent1"/>
                </a:solidFill>
              </a:defRPr>
            </a:lvl1pPr>
          </a:lstStyle>
          <a:p>
            <a:fld id="{3B5A6716-DBF2-AF4C-9665-1BA53E8D7A19}" type="slidenum">
              <a:rPr lang="fr-FR" smtClean="0"/>
              <a:pPr/>
              <a:t>‹N°›</a:t>
            </a:fld>
            <a:endParaRPr lang="fr-FR" dirty="0"/>
          </a:p>
        </p:txBody>
      </p:sp>
      <p:pic>
        <p:nvPicPr>
          <p:cNvPr id="6" name="Image 5">
            <a:extLst>
              <a:ext uri="{FF2B5EF4-FFF2-40B4-BE49-F238E27FC236}">
                <a16:creationId xmlns:a16="http://schemas.microsoft.com/office/drawing/2014/main" id="{9D78A4D0-8C28-434D-A70C-10123983D74D}"/>
              </a:ext>
            </a:extLst>
          </p:cNvPr>
          <p:cNvPicPr>
            <a:picLocks noChangeAspect="1"/>
          </p:cNvPicPr>
          <p:nvPr userDrawn="1"/>
        </p:nvPicPr>
        <p:blipFill rotWithShape="1">
          <a:blip r:embed="rId2"/>
          <a:stretch/>
        </p:blipFill>
        <p:spPr>
          <a:xfrm>
            <a:off x="9990318" y="6407232"/>
            <a:ext cx="931321" cy="145377"/>
          </a:xfrm>
          <a:prstGeom prst="rect">
            <a:avLst/>
          </a:prstGeom>
          <a:noFill/>
        </p:spPr>
      </p:pic>
    </p:spTree>
    <p:extLst>
      <p:ext uri="{BB962C8B-B14F-4D97-AF65-F5344CB8AC3E}">
        <p14:creationId xmlns:p14="http://schemas.microsoft.com/office/powerpoint/2010/main" val="1323005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3. PAGE-vide">
    <p:spTree>
      <p:nvGrpSpPr>
        <p:cNvPr id="1" name=""/>
        <p:cNvGrpSpPr/>
        <p:nvPr/>
      </p:nvGrpSpPr>
      <p:grpSpPr>
        <a:xfrm>
          <a:off x="0" y="0"/>
          <a:ext cx="0" cy="0"/>
          <a:chOff x="0" y="0"/>
          <a:chExt cx="0" cy="0"/>
        </a:xfrm>
      </p:grpSpPr>
      <p:sp>
        <p:nvSpPr>
          <p:cNvPr id="6" name="Espace réservé du numéro de diapositive 18">
            <a:extLst>
              <a:ext uri="{FF2B5EF4-FFF2-40B4-BE49-F238E27FC236}">
                <a16:creationId xmlns:a16="http://schemas.microsoft.com/office/drawing/2014/main" id="{A3FD6698-E135-FD44-B50D-CF054315B08E}"/>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accent1"/>
                </a:solidFill>
              </a:defRPr>
            </a:lvl1pPr>
          </a:lstStyle>
          <a:p>
            <a:fld id="{3B5A6716-DBF2-AF4C-9665-1BA53E8D7A19}" type="slidenum">
              <a:rPr lang="fr-FR" smtClean="0"/>
              <a:pPr/>
              <a:t>‹N°›</a:t>
            </a:fld>
            <a:endParaRPr lang="fr-FR" dirty="0"/>
          </a:p>
        </p:txBody>
      </p:sp>
      <p:pic>
        <p:nvPicPr>
          <p:cNvPr id="4" name="Image 3">
            <a:extLst>
              <a:ext uri="{FF2B5EF4-FFF2-40B4-BE49-F238E27FC236}">
                <a16:creationId xmlns:a16="http://schemas.microsoft.com/office/drawing/2014/main" id="{F77D08A3-4D47-AB4F-9A49-663CCBC227F9}"/>
              </a:ext>
            </a:extLst>
          </p:cNvPr>
          <p:cNvPicPr>
            <a:picLocks noChangeAspect="1"/>
          </p:cNvPicPr>
          <p:nvPr userDrawn="1"/>
        </p:nvPicPr>
        <p:blipFill rotWithShape="1">
          <a:blip r:embed="rId2"/>
          <a:stretch/>
        </p:blipFill>
        <p:spPr>
          <a:xfrm>
            <a:off x="9990318" y="6407232"/>
            <a:ext cx="931321" cy="145377"/>
          </a:xfrm>
          <a:prstGeom prst="rect">
            <a:avLst/>
          </a:prstGeom>
          <a:noFill/>
        </p:spPr>
      </p:pic>
    </p:spTree>
    <p:extLst>
      <p:ext uri="{BB962C8B-B14F-4D97-AF65-F5344CB8AC3E}">
        <p14:creationId xmlns:p14="http://schemas.microsoft.com/office/powerpoint/2010/main" val="609240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ext Content">
  <p:cSld name="Text Content">
    <p:spTree>
      <p:nvGrpSpPr>
        <p:cNvPr id="1" name="Shape 41"/>
        <p:cNvGrpSpPr/>
        <p:nvPr/>
      </p:nvGrpSpPr>
      <p:grpSpPr>
        <a:xfrm>
          <a:off x="0" y="0"/>
          <a:ext cx="0" cy="0"/>
          <a:chOff x="0" y="0"/>
          <a:chExt cx="0" cy="0"/>
        </a:xfrm>
      </p:grpSpPr>
      <p:sp>
        <p:nvSpPr>
          <p:cNvPr id="42" name="Google Shape;42;p120"/>
          <p:cNvSpPr txBox="1">
            <a:spLocks noGrp="1"/>
          </p:cNvSpPr>
          <p:nvPr>
            <p:ph type="body" idx="1"/>
          </p:nvPr>
        </p:nvSpPr>
        <p:spPr>
          <a:xfrm>
            <a:off x="1319213" y="1440001"/>
            <a:ext cx="10307928" cy="4785575"/>
          </a:xfrm>
          <a:prstGeom prst="rect">
            <a:avLst/>
          </a:prstGeom>
          <a:noFill/>
          <a:ln>
            <a:noFill/>
          </a:ln>
        </p:spPr>
        <p:txBody>
          <a:bodyPr spcFirstLastPara="1" wrap="square" lIns="91425" tIns="45700" rIns="91425" bIns="45700" anchor="t" anchorCtr="0">
            <a:noAutofit/>
          </a:bodyPr>
          <a:lstStyle>
            <a:lvl1pPr marL="609585" marR="0" lvl="0" indent="-449569" algn="l" rtl="0">
              <a:lnSpc>
                <a:spcPct val="100000"/>
              </a:lnSpc>
              <a:spcBef>
                <a:spcPts val="0"/>
              </a:spcBef>
              <a:spcAft>
                <a:spcPts val="0"/>
              </a:spcAft>
              <a:buClr>
                <a:schemeClr val="lt1"/>
              </a:buClr>
              <a:buSzPts val="1710"/>
              <a:buFont typeface="Arial"/>
              <a:buChar char="■"/>
              <a:defRPr sz="2400" b="0" i="0" u="none" strike="noStrike" cap="none">
                <a:solidFill>
                  <a:schemeClr val="dk1"/>
                </a:solidFill>
                <a:latin typeface="Arial"/>
                <a:ea typeface="Arial"/>
                <a:cs typeface="Arial"/>
                <a:sym typeface="Arial"/>
              </a:defRPr>
            </a:lvl1pPr>
            <a:lvl2pPr marL="1219170" marR="0" lvl="1" indent="-413163" algn="l" rtl="0">
              <a:lnSpc>
                <a:spcPct val="100000"/>
              </a:lnSpc>
              <a:spcBef>
                <a:spcPts val="267"/>
              </a:spcBef>
              <a:spcAft>
                <a:spcPts val="0"/>
              </a:spcAft>
              <a:buClr>
                <a:schemeClr val="lt1"/>
              </a:buClr>
              <a:buSzPts val="1280"/>
              <a:buFont typeface="Noto Sans Symbols"/>
              <a:buChar char="▶"/>
              <a:defRPr sz="2133" b="0" i="0" u="none" strike="noStrike" cap="none">
                <a:solidFill>
                  <a:schemeClr val="dk1"/>
                </a:solidFill>
                <a:latin typeface="Arial"/>
                <a:ea typeface="Arial"/>
                <a:cs typeface="Arial"/>
                <a:sym typeface="Arial"/>
              </a:defRPr>
            </a:lvl2pPr>
            <a:lvl3pPr marL="1828754" marR="0" lvl="2" indent="-423323" algn="l" rtl="0">
              <a:lnSpc>
                <a:spcPct val="100000"/>
              </a:lnSpc>
              <a:spcBef>
                <a:spcPts val="267"/>
              </a:spcBef>
              <a:spcAft>
                <a:spcPts val="0"/>
              </a:spcAft>
              <a:buClr>
                <a:schemeClr val="lt1"/>
              </a:buClr>
              <a:buSzPts val="1400"/>
              <a:buFont typeface="Calibri"/>
              <a:buChar char="›"/>
              <a:defRPr sz="1867" b="0" i="0" u="none" strike="noStrike" cap="none">
                <a:solidFill>
                  <a:schemeClr val="dk1"/>
                </a:solidFill>
                <a:latin typeface="Arial"/>
                <a:ea typeface="Arial"/>
                <a:cs typeface="Arial"/>
                <a:sym typeface="Arial"/>
              </a:defRPr>
            </a:lvl3pPr>
            <a:lvl4pPr marL="2438339" marR="0" lvl="3" indent="-304792" algn="l" rtl="0">
              <a:lnSpc>
                <a:spcPct val="100000"/>
              </a:lnSpc>
              <a:spcBef>
                <a:spcPts val="267"/>
              </a:spcBef>
              <a:spcAft>
                <a:spcPts val="0"/>
              </a:spcAft>
              <a:buClr>
                <a:schemeClr val="lt2"/>
              </a:buClr>
              <a:buSzPts val="980"/>
              <a:buFont typeface="Arial"/>
              <a:buNone/>
              <a:defRPr sz="1867" b="0" i="0" u="none" strike="noStrike" cap="none">
                <a:solidFill>
                  <a:schemeClr val="lt2"/>
                </a:solidFill>
                <a:latin typeface="Arial"/>
                <a:ea typeface="Arial"/>
                <a:cs typeface="Arial"/>
                <a:sym typeface="Arial"/>
              </a:defRPr>
            </a:lvl4pPr>
            <a:lvl5pPr marL="3047924" marR="0" lvl="4" indent="-304792" algn="l" rtl="0">
              <a:lnSpc>
                <a:spcPct val="100000"/>
              </a:lnSpc>
              <a:spcBef>
                <a:spcPts val="267"/>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9pPr>
          </a:lstStyle>
          <a:p>
            <a:pPr lvl="0"/>
            <a:r>
              <a:rPr lang="fr-FR"/>
              <a:t>Cliquez pour modifier les styles du texte du masque</a:t>
            </a:r>
          </a:p>
        </p:txBody>
      </p:sp>
      <p:sp>
        <p:nvSpPr>
          <p:cNvPr id="43" name="Google Shape;43;p120"/>
          <p:cNvSpPr txBox="1">
            <a:spLocks noGrp="1"/>
          </p:cNvSpPr>
          <p:nvPr>
            <p:ph type="ftr" idx="11"/>
          </p:nvPr>
        </p:nvSpPr>
        <p:spPr>
          <a:xfrm>
            <a:off x="1320800" y="6400804"/>
            <a:ext cx="7953456" cy="288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20"/>
          <p:cNvSpPr/>
          <p:nvPr/>
        </p:nvSpPr>
        <p:spPr>
          <a:xfrm>
            <a:off x="-1" y="2"/>
            <a:ext cx="1225552" cy="6857999"/>
          </a:xfrm>
          <a:custGeom>
            <a:avLst/>
            <a:gdLst/>
            <a:ahLst/>
            <a:cxnLst/>
            <a:rect l="l" t="t" r="r" b="b"/>
            <a:pathLst>
              <a:path w="919164" h="5143499" extrusionOk="0">
                <a:moveTo>
                  <a:pt x="0" y="0"/>
                </a:moveTo>
                <a:lnTo>
                  <a:pt x="458306" y="2564607"/>
                </a:lnTo>
                <a:lnTo>
                  <a:pt x="458305" y="2564607"/>
                </a:lnTo>
                <a:lnTo>
                  <a:pt x="919164" y="5143499"/>
                </a:lnTo>
                <a:lnTo>
                  <a:pt x="0" y="5143499"/>
                </a:lnTo>
                <a:lnTo>
                  <a:pt x="0" y="2564607"/>
                </a:lnTo>
                <a:lnTo>
                  <a:pt x="0" y="2564605"/>
                </a:lnTo>
                <a:close/>
              </a:path>
            </a:pathLst>
          </a:custGeom>
          <a:solidFill>
            <a:schemeClr val="dk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Arial"/>
              <a:ea typeface="Arial"/>
              <a:cs typeface="Arial"/>
              <a:sym typeface="Arial"/>
            </a:endParaRPr>
          </a:p>
        </p:txBody>
      </p:sp>
      <p:sp>
        <p:nvSpPr>
          <p:cNvPr id="45" name="Google Shape;45;p120"/>
          <p:cNvSpPr txBox="1">
            <a:spLocks noGrp="1"/>
          </p:cNvSpPr>
          <p:nvPr>
            <p:ph type="sldNum" idx="12"/>
          </p:nvPr>
        </p:nvSpPr>
        <p:spPr>
          <a:xfrm>
            <a:off x="11229975" y="6400804"/>
            <a:ext cx="841375" cy="2880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9pPr>
          </a:lstStyle>
          <a:p>
            <a:r>
              <a:rPr lang="en-US"/>
              <a:t>| </a:t>
            </a:r>
            <a:fld id="{00000000-1234-1234-1234-123412341234}" type="slidenum">
              <a:rPr lang="en-US" smtClean="0">
                <a:solidFill>
                  <a:schemeClr val="dk1"/>
                </a:solidFill>
              </a:rPr>
              <a:pPr/>
              <a:t>‹N°›</a:t>
            </a:fld>
            <a:endParaRPr>
              <a:solidFill>
                <a:schemeClr val="dk1"/>
              </a:solidFill>
            </a:endParaRPr>
          </a:p>
        </p:txBody>
      </p:sp>
      <p:sp>
        <p:nvSpPr>
          <p:cNvPr id="46" name="Google Shape;46;p120"/>
          <p:cNvSpPr txBox="1">
            <a:spLocks noGrp="1"/>
          </p:cNvSpPr>
          <p:nvPr>
            <p:ph type="title"/>
          </p:nvPr>
        </p:nvSpPr>
        <p:spPr>
          <a:xfrm>
            <a:off x="287999" y="316200"/>
            <a:ext cx="11400235" cy="624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r>
              <a:rPr lang="fr-FR"/>
              <a:t>Modifiez le style du titre</a:t>
            </a:r>
            <a:endParaRPr/>
          </a:p>
        </p:txBody>
      </p:sp>
      <p:cxnSp>
        <p:nvCxnSpPr>
          <p:cNvPr id="47" name="Google Shape;47;p120"/>
          <p:cNvCxnSpPr/>
          <p:nvPr/>
        </p:nvCxnSpPr>
        <p:spPr>
          <a:xfrm>
            <a:off x="425452" y="286161"/>
            <a:ext cx="372417" cy="0"/>
          </a:xfrm>
          <a:prstGeom prst="straightConnector1">
            <a:avLst/>
          </a:prstGeom>
          <a:noFill/>
          <a:ln w="63500" cap="flat" cmpd="sng">
            <a:solidFill>
              <a:srgbClr val="35B6B4"/>
            </a:solidFill>
            <a:prstDash val="solid"/>
            <a:miter lim="800000"/>
            <a:headEnd type="none" w="sm" len="sm"/>
            <a:tailEnd type="none" w="sm" len="sm"/>
          </a:ln>
        </p:spPr>
      </p:cxnSp>
      <p:grpSp>
        <p:nvGrpSpPr>
          <p:cNvPr id="48" name="Google Shape;48;p120"/>
          <p:cNvGrpSpPr/>
          <p:nvPr/>
        </p:nvGrpSpPr>
        <p:grpSpPr>
          <a:xfrm>
            <a:off x="10470449" y="6464148"/>
            <a:ext cx="625652" cy="146097"/>
            <a:chOff x="7852836" y="4848110"/>
            <a:chExt cx="469239" cy="109573"/>
          </a:xfrm>
        </p:grpSpPr>
        <p:sp>
          <p:nvSpPr>
            <p:cNvPr id="49" name="Google Shape;49;p120"/>
            <p:cNvSpPr/>
            <p:nvPr/>
          </p:nvSpPr>
          <p:spPr>
            <a:xfrm>
              <a:off x="7852836" y="4848110"/>
              <a:ext cx="134519" cy="107363"/>
            </a:xfrm>
            <a:custGeom>
              <a:avLst/>
              <a:gdLst/>
              <a:ahLst/>
              <a:cxnLst/>
              <a:rect l="l" t="t" r="r" b="b"/>
              <a:pathLst>
                <a:path w="134519" h="107362" extrusionOk="0">
                  <a:moveTo>
                    <a:pt x="134014" y="57218"/>
                  </a:moveTo>
                  <a:lnTo>
                    <a:pt x="100858" y="5052"/>
                  </a:lnTo>
                  <a:cubicBezTo>
                    <a:pt x="98837" y="1895"/>
                    <a:pt x="95364" y="0"/>
                    <a:pt x="91637" y="0"/>
                  </a:cubicBezTo>
                  <a:lnTo>
                    <a:pt x="70417" y="0"/>
                  </a:lnTo>
                  <a:cubicBezTo>
                    <a:pt x="69091" y="0"/>
                    <a:pt x="67828" y="695"/>
                    <a:pt x="67070" y="1831"/>
                  </a:cubicBezTo>
                  <a:lnTo>
                    <a:pt x="0" y="107552"/>
                  </a:lnTo>
                  <a:lnTo>
                    <a:pt x="21473" y="107552"/>
                  </a:lnTo>
                  <a:cubicBezTo>
                    <a:pt x="25325" y="107552"/>
                    <a:pt x="28925" y="105594"/>
                    <a:pt x="31009" y="102310"/>
                  </a:cubicBezTo>
                  <a:lnTo>
                    <a:pt x="82669" y="20904"/>
                  </a:lnTo>
                  <a:cubicBezTo>
                    <a:pt x="82796" y="20652"/>
                    <a:pt x="83112" y="20652"/>
                    <a:pt x="83301" y="20904"/>
                  </a:cubicBezTo>
                  <a:lnTo>
                    <a:pt x="113299" y="68207"/>
                  </a:lnTo>
                  <a:lnTo>
                    <a:pt x="125930" y="68207"/>
                  </a:lnTo>
                  <a:lnTo>
                    <a:pt x="128014" y="68207"/>
                  </a:lnTo>
                  <a:cubicBezTo>
                    <a:pt x="131551" y="68207"/>
                    <a:pt x="134267" y="65744"/>
                    <a:pt x="134962" y="62712"/>
                  </a:cubicBezTo>
                  <a:cubicBezTo>
                    <a:pt x="135340" y="60944"/>
                    <a:pt x="135088" y="58986"/>
                    <a:pt x="134014" y="57218"/>
                  </a:cubicBezTo>
                  <a:close/>
                </a:path>
              </a:pathLst>
            </a:custGeom>
            <a:solidFill>
              <a:srgbClr val="6252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800" b="0" i="0" u="none" strike="noStrike" cap="none">
                <a:solidFill>
                  <a:schemeClr val="dk1"/>
                </a:solidFill>
                <a:latin typeface="Arial"/>
                <a:ea typeface="Arial"/>
                <a:cs typeface="Arial"/>
                <a:sym typeface="Arial"/>
              </a:endParaRPr>
            </a:p>
          </p:txBody>
        </p:sp>
        <p:sp>
          <p:nvSpPr>
            <p:cNvPr id="50" name="Google Shape;50;p120"/>
            <p:cNvSpPr/>
            <p:nvPr/>
          </p:nvSpPr>
          <p:spPr>
            <a:xfrm>
              <a:off x="8158505" y="4863394"/>
              <a:ext cx="82733" cy="92206"/>
            </a:xfrm>
            <a:custGeom>
              <a:avLst/>
              <a:gdLst/>
              <a:ahLst/>
              <a:cxnLst/>
              <a:rect l="l" t="t" r="r" b="b"/>
              <a:pathLst>
                <a:path w="82732" h="92205" extrusionOk="0">
                  <a:moveTo>
                    <a:pt x="68207" y="92332"/>
                  </a:moveTo>
                  <a:cubicBezTo>
                    <a:pt x="62207" y="92332"/>
                    <a:pt x="57281" y="87469"/>
                    <a:pt x="57281" y="81406"/>
                  </a:cubicBezTo>
                  <a:lnTo>
                    <a:pt x="57281" y="41808"/>
                  </a:lnTo>
                  <a:cubicBezTo>
                    <a:pt x="57281" y="29619"/>
                    <a:pt x="51534" y="23367"/>
                    <a:pt x="41745" y="23367"/>
                  </a:cubicBezTo>
                  <a:cubicBezTo>
                    <a:pt x="31956" y="23367"/>
                    <a:pt x="25704" y="29619"/>
                    <a:pt x="25704" y="41808"/>
                  </a:cubicBezTo>
                  <a:lnTo>
                    <a:pt x="25704" y="92332"/>
                  </a:lnTo>
                  <a:lnTo>
                    <a:pt x="0" y="92332"/>
                  </a:lnTo>
                  <a:lnTo>
                    <a:pt x="0" y="1705"/>
                  </a:lnTo>
                  <a:lnTo>
                    <a:pt x="25704" y="1705"/>
                  </a:lnTo>
                  <a:lnTo>
                    <a:pt x="25704" y="14526"/>
                  </a:lnTo>
                  <a:cubicBezTo>
                    <a:pt x="31641" y="6947"/>
                    <a:pt x="39219" y="0"/>
                    <a:pt x="52229" y="0"/>
                  </a:cubicBezTo>
                  <a:cubicBezTo>
                    <a:pt x="71681" y="0"/>
                    <a:pt x="82985" y="12820"/>
                    <a:pt x="82985" y="33661"/>
                  </a:cubicBezTo>
                  <a:lnTo>
                    <a:pt x="82985" y="92332"/>
                  </a:lnTo>
                  <a:lnTo>
                    <a:pt x="68207" y="92332"/>
                  </a:lnTo>
                  <a:close/>
                </a:path>
              </a:pathLst>
            </a:custGeom>
            <a:solidFill>
              <a:srgbClr val="6252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800" b="0" i="0" u="none" strike="noStrike" cap="none">
                <a:solidFill>
                  <a:schemeClr val="dk1"/>
                </a:solidFill>
                <a:latin typeface="Arial"/>
                <a:ea typeface="Arial"/>
                <a:cs typeface="Arial"/>
                <a:sym typeface="Arial"/>
              </a:endParaRPr>
            </a:p>
          </p:txBody>
        </p:sp>
        <p:sp>
          <p:nvSpPr>
            <p:cNvPr id="51" name="Google Shape;51;p120"/>
            <p:cNvSpPr/>
            <p:nvPr/>
          </p:nvSpPr>
          <p:spPr>
            <a:xfrm>
              <a:off x="7975798" y="4865225"/>
              <a:ext cx="85890" cy="90311"/>
            </a:xfrm>
            <a:custGeom>
              <a:avLst/>
              <a:gdLst/>
              <a:ahLst/>
              <a:cxnLst/>
              <a:rect l="l" t="t" r="r" b="b"/>
              <a:pathLst>
                <a:path w="85890" h="90311" extrusionOk="0">
                  <a:moveTo>
                    <a:pt x="86459" y="90374"/>
                  </a:moveTo>
                  <a:lnTo>
                    <a:pt x="56397" y="42945"/>
                  </a:lnTo>
                  <a:lnTo>
                    <a:pt x="83617" y="0"/>
                  </a:lnTo>
                  <a:lnTo>
                    <a:pt x="63281" y="0"/>
                  </a:lnTo>
                  <a:cubicBezTo>
                    <a:pt x="59555" y="0"/>
                    <a:pt x="56081" y="1895"/>
                    <a:pt x="54060" y="5052"/>
                  </a:cubicBezTo>
                  <a:lnTo>
                    <a:pt x="43198" y="22167"/>
                  </a:lnTo>
                  <a:lnTo>
                    <a:pt x="29177" y="0"/>
                  </a:lnTo>
                  <a:lnTo>
                    <a:pt x="2842" y="0"/>
                  </a:lnTo>
                  <a:lnTo>
                    <a:pt x="30062" y="42945"/>
                  </a:lnTo>
                  <a:lnTo>
                    <a:pt x="0" y="90374"/>
                  </a:lnTo>
                  <a:lnTo>
                    <a:pt x="20336" y="90374"/>
                  </a:lnTo>
                  <a:cubicBezTo>
                    <a:pt x="24062" y="90374"/>
                    <a:pt x="27535" y="88480"/>
                    <a:pt x="29556" y="85322"/>
                  </a:cubicBezTo>
                  <a:lnTo>
                    <a:pt x="43261" y="63723"/>
                  </a:lnTo>
                  <a:lnTo>
                    <a:pt x="60186" y="90374"/>
                  </a:lnTo>
                  <a:lnTo>
                    <a:pt x="86459" y="90374"/>
                  </a:lnTo>
                  <a:close/>
                </a:path>
              </a:pathLst>
            </a:custGeom>
            <a:solidFill>
              <a:srgbClr val="6252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800" b="0" i="0" u="none" strike="noStrike" cap="none">
                <a:solidFill>
                  <a:schemeClr val="dk1"/>
                </a:solidFill>
                <a:latin typeface="Arial"/>
                <a:ea typeface="Arial"/>
                <a:cs typeface="Arial"/>
                <a:sym typeface="Arial"/>
              </a:endParaRPr>
            </a:p>
          </p:txBody>
        </p:sp>
        <p:sp>
          <p:nvSpPr>
            <p:cNvPr id="52" name="Google Shape;52;p120"/>
            <p:cNvSpPr/>
            <p:nvPr/>
          </p:nvSpPr>
          <p:spPr>
            <a:xfrm>
              <a:off x="8248816" y="4863773"/>
              <a:ext cx="73259" cy="93469"/>
            </a:xfrm>
            <a:custGeom>
              <a:avLst/>
              <a:gdLst/>
              <a:ahLst/>
              <a:cxnLst/>
              <a:rect l="l" t="t" r="r" b="b"/>
              <a:pathLst>
                <a:path w="73259" h="93468" extrusionOk="0">
                  <a:moveTo>
                    <a:pt x="38903" y="93658"/>
                  </a:moveTo>
                  <a:cubicBezTo>
                    <a:pt x="26209" y="93658"/>
                    <a:pt x="11999" y="89427"/>
                    <a:pt x="0" y="79954"/>
                  </a:cubicBezTo>
                  <a:lnTo>
                    <a:pt x="5179" y="71996"/>
                  </a:lnTo>
                  <a:cubicBezTo>
                    <a:pt x="8273" y="67260"/>
                    <a:pt x="14399" y="65681"/>
                    <a:pt x="19452" y="68270"/>
                  </a:cubicBezTo>
                  <a:cubicBezTo>
                    <a:pt x="26525" y="71933"/>
                    <a:pt x="33535" y="73828"/>
                    <a:pt x="39535" y="73828"/>
                  </a:cubicBezTo>
                  <a:cubicBezTo>
                    <a:pt x="46987" y="73828"/>
                    <a:pt x="50334" y="71112"/>
                    <a:pt x="50334" y="67070"/>
                  </a:cubicBezTo>
                  <a:lnTo>
                    <a:pt x="50334" y="66754"/>
                  </a:lnTo>
                  <a:cubicBezTo>
                    <a:pt x="50334" y="61197"/>
                    <a:pt x="41556" y="59302"/>
                    <a:pt x="31577" y="56271"/>
                  </a:cubicBezTo>
                  <a:cubicBezTo>
                    <a:pt x="18883" y="52545"/>
                    <a:pt x="4547" y="46608"/>
                    <a:pt x="4547" y="29051"/>
                  </a:cubicBezTo>
                  <a:lnTo>
                    <a:pt x="4547" y="28735"/>
                  </a:lnTo>
                  <a:cubicBezTo>
                    <a:pt x="4547" y="10294"/>
                    <a:pt x="19452" y="0"/>
                    <a:pt x="37703" y="0"/>
                  </a:cubicBezTo>
                  <a:cubicBezTo>
                    <a:pt x="49197" y="0"/>
                    <a:pt x="61702" y="3916"/>
                    <a:pt x="71491" y="10484"/>
                  </a:cubicBezTo>
                  <a:lnTo>
                    <a:pt x="66754" y="19010"/>
                  </a:lnTo>
                  <a:cubicBezTo>
                    <a:pt x="64102" y="23809"/>
                    <a:pt x="57850" y="25893"/>
                    <a:pt x="52860" y="23746"/>
                  </a:cubicBezTo>
                  <a:cubicBezTo>
                    <a:pt x="47050" y="21220"/>
                    <a:pt x="41556" y="19767"/>
                    <a:pt x="37198" y="19767"/>
                  </a:cubicBezTo>
                  <a:cubicBezTo>
                    <a:pt x="30946" y="19767"/>
                    <a:pt x="27725" y="22483"/>
                    <a:pt x="27725" y="26020"/>
                  </a:cubicBezTo>
                  <a:lnTo>
                    <a:pt x="27725" y="26335"/>
                  </a:lnTo>
                  <a:cubicBezTo>
                    <a:pt x="27725" y="31388"/>
                    <a:pt x="36314" y="33788"/>
                    <a:pt x="46166" y="37135"/>
                  </a:cubicBezTo>
                  <a:cubicBezTo>
                    <a:pt x="58860" y="41366"/>
                    <a:pt x="73575" y="47429"/>
                    <a:pt x="73575" y="64039"/>
                  </a:cubicBezTo>
                  <a:lnTo>
                    <a:pt x="73575" y="64355"/>
                  </a:lnTo>
                  <a:cubicBezTo>
                    <a:pt x="73512" y="84501"/>
                    <a:pt x="58481" y="93658"/>
                    <a:pt x="38903" y="93658"/>
                  </a:cubicBezTo>
                  <a:close/>
                </a:path>
              </a:pathLst>
            </a:custGeom>
            <a:solidFill>
              <a:srgbClr val="6252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800" b="0" i="0" u="none" strike="noStrike" cap="none">
                <a:solidFill>
                  <a:schemeClr val="dk1"/>
                </a:solidFill>
                <a:latin typeface="Arial"/>
                <a:ea typeface="Arial"/>
                <a:cs typeface="Arial"/>
                <a:sym typeface="Arial"/>
              </a:endParaRPr>
            </a:p>
          </p:txBody>
        </p:sp>
        <p:sp>
          <p:nvSpPr>
            <p:cNvPr id="53" name="Google Shape;53;p120"/>
            <p:cNvSpPr/>
            <p:nvPr/>
          </p:nvSpPr>
          <p:spPr>
            <a:xfrm>
              <a:off x="7905507" y="4910823"/>
              <a:ext cx="82101" cy="26525"/>
            </a:xfrm>
            <a:custGeom>
              <a:avLst/>
              <a:gdLst/>
              <a:ahLst/>
              <a:cxnLst/>
              <a:rect l="l" t="t" r="r" b="b"/>
              <a:pathLst>
                <a:path w="82101" h="26524" extrusionOk="0">
                  <a:moveTo>
                    <a:pt x="75280" y="5494"/>
                  </a:moveTo>
                  <a:lnTo>
                    <a:pt x="73196" y="5494"/>
                  </a:lnTo>
                  <a:cubicBezTo>
                    <a:pt x="73196" y="5494"/>
                    <a:pt x="73196" y="5494"/>
                    <a:pt x="73196" y="5494"/>
                  </a:cubicBezTo>
                  <a:lnTo>
                    <a:pt x="0" y="5494"/>
                  </a:lnTo>
                  <a:lnTo>
                    <a:pt x="39409" y="24378"/>
                  </a:lnTo>
                  <a:lnTo>
                    <a:pt x="39409" y="24378"/>
                  </a:lnTo>
                  <a:cubicBezTo>
                    <a:pt x="43135" y="25957"/>
                    <a:pt x="47177" y="26841"/>
                    <a:pt x="51471" y="26841"/>
                  </a:cubicBezTo>
                  <a:cubicBezTo>
                    <a:pt x="66944" y="26841"/>
                    <a:pt x="79954" y="14841"/>
                    <a:pt x="82227" y="0"/>
                  </a:cubicBezTo>
                  <a:cubicBezTo>
                    <a:pt x="81533" y="3031"/>
                    <a:pt x="78817" y="5494"/>
                    <a:pt x="75280" y="5494"/>
                  </a:cubicBezTo>
                  <a:close/>
                </a:path>
              </a:pathLst>
            </a:custGeom>
            <a:solidFill>
              <a:srgbClr val="31B6B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800" b="0" i="0" u="none" strike="noStrike" cap="none">
                <a:solidFill>
                  <a:schemeClr val="dk1"/>
                </a:solidFill>
                <a:latin typeface="Arial"/>
                <a:ea typeface="Arial"/>
                <a:cs typeface="Arial"/>
                <a:sym typeface="Arial"/>
              </a:endParaRPr>
            </a:p>
          </p:txBody>
        </p:sp>
        <p:sp>
          <p:nvSpPr>
            <p:cNvPr id="54" name="Google Shape;54;p120"/>
            <p:cNvSpPr/>
            <p:nvPr/>
          </p:nvSpPr>
          <p:spPr>
            <a:xfrm>
              <a:off x="8057710" y="4863583"/>
              <a:ext cx="88417" cy="94100"/>
            </a:xfrm>
            <a:custGeom>
              <a:avLst/>
              <a:gdLst/>
              <a:ahLst/>
              <a:cxnLst/>
              <a:rect l="l" t="t" r="r" b="b"/>
              <a:pathLst>
                <a:path w="88416" h="94100" extrusionOk="0">
                  <a:moveTo>
                    <a:pt x="88417" y="55829"/>
                  </a:moveTo>
                  <a:lnTo>
                    <a:pt x="25514" y="55829"/>
                  </a:lnTo>
                  <a:cubicBezTo>
                    <a:pt x="28041" y="67449"/>
                    <a:pt x="36124" y="73512"/>
                    <a:pt x="47619" y="73512"/>
                  </a:cubicBezTo>
                  <a:cubicBezTo>
                    <a:pt x="53618" y="73512"/>
                    <a:pt x="58481" y="72186"/>
                    <a:pt x="63281" y="69154"/>
                  </a:cubicBezTo>
                  <a:cubicBezTo>
                    <a:pt x="67386" y="66565"/>
                    <a:pt x="72691" y="67070"/>
                    <a:pt x="76291" y="70228"/>
                  </a:cubicBezTo>
                  <a:lnTo>
                    <a:pt x="84185" y="77238"/>
                  </a:lnTo>
                  <a:cubicBezTo>
                    <a:pt x="75722" y="87722"/>
                    <a:pt x="63597" y="94100"/>
                    <a:pt x="47240" y="94100"/>
                  </a:cubicBezTo>
                  <a:cubicBezTo>
                    <a:pt x="20083" y="94100"/>
                    <a:pt x="0" y="75028"/>
                    <a:pt x="0" y="47366"/>
                  </a:cubicBezTo>
                  <a:lnTo>
                    <a:pt x="0" y="47050"/>
                  </a:lnTo>
                  <a:cubicBezTo>
                    <a:pt x="0" y="21283"/>
                    <a:pt x="18378" y="0"/>
                    <a:pt x="44713" y="0"/>
                  </a:cubicBezTo>
                  <a:cubicBezTo>
                    <a:pt x="74901" y="0"/>
                    <a:pt x="88732" y="23430"/>
                    <a:pt x="88732" y="49071"/>
                  </a:cubicBezTo>
                  <a:lnTo>
                    <a:pt x="88732" y="49387"/>
                  </a:lnTo>
                  <a:cubicBezTo>
                    <a:pt x="88795" y="51976"/>
                    <a:pt x="88606" y="53492"/>
                    <a:pt x="88417" y="55829"/>
                  </a:cubicBezTo>
                  <a:close/>
                  <a:moveTo>
                    <a:pt x="44777" y="20588"/>
                  </a:moveTo>
                  <a:cubicBezTo>
                    <a:pt x="34167" y="20588"/>
                    <a:pt x="27220" y="28167"/>
                    <a:pt x="25199" y="39787"/>
                  </a:cubicBezTo>
                  <a:lnTo>
                    <a:pt x="63786" y="39787"/>
                  </a:lnTo>
                  <a:cubicBezTo>
                    <a:pt x="62270" y="28356"/>
                    <a:pt x="55576" y="20588"/>
                    <a:pt x="44777" y="20588"/>
                  </a:cubicBezTo>
                  <a:close/>
                </a:path>
              </a:pathLst>
            </a:custGeom>
            <a:solidFill>
              <a:srgbClr val="6252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800" b="0" i="0" u="none" strike="noStrike" cap="none">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3040746647"/>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03. PAGE-standard-titre+texte">
    <p:spTree>
      <p:nvGrpSpPr>
        <p:cNvPr id="1" name=""/>
        <p:cNvGrpSpPr/>
        <p:nvPr/>
      </p:nvGrpSpPr>
      <p:grpSpPr>
        <a:xfrm>
          <a:off x="0" y="0"/>
          <a:ext cx="0" cy="0"/>
          <a:chOff x="0" y="0"/>
          <a:chExt cx="0" cy="0"/>
        </a:xfrm>
      </p:grpSpPr>
      <p:sp>
        <p:nvSpPr>
          <p:cNvPr id="11" name="Espace réservé du pied de page 21">
            <a:extLst>
              <a:ext uri="{FF2B5EF4-FFF2-40B4-BE49-F238E27FC236}">
                <a16:creationId xmlns:a16="http://schemas.microsoft.com/office/drawing/2014/main" id="{EC98A262-2C05-1141-A8C6-A219AD4ADABF}"/>
              </a:ext>
            </a:extLst>
          </p:cNvPr>
          <p:cNvSpPr>
            <a:spLocks noGrp="1"/>
          </p:cNvSpPr>
          <p:nvPr>
            <p:ph type="ftr" sz="quarter" idx="3"/>
          </p:nvPr>
        </p:nvSpPr>
        <p:spPr>
          <a:xfrm>
            <a:off x="536575" y="6179795"/>
            <a:ext cx="9232900" cy="400050"/>
          </a:xfrm>
          <a:prstGeom prst="rect">
            <a:avLst/>
          </a:prstGeom>
          <a:noFill/>
        </p:spPr>
        <p:txBody>
          <a:bodyPr vert="horz" wrap="square" lIns="0" tIns="0" rIns="0" bIns="0" rtlCol="0" anchor="b" anchorCtr="0">
            <a:noAutofit/>
          </a:bodyPr>
          <a:lstStyle>
            <a:lvl1pPr>
              <a:defRPr lang="fr-FR" sz="1000" i="0" smtClean="0">
                <a:solidFill>
                  <a:schemeClr val="bg2">
                    <a:lumMod val="75000"/>
                  </a:schemeClr>
                </a:solidFill>
              </a:defRPr>
            </a:lvl1pPr>
          </a:lstStyle>
          <a:p>
            <a:endParaRPr lang="fr-FR" dirty="0"/>
          </a:p>
        </p:txBody>
      </p:sp>
      <p:sp>
        <p:nvSpPr>
          <p:cNvPr id="12" name="Espace réservé du texte 3">
            <a:extLst>
              <a:ext uri="{FF2B5EF4-FFF2-40B4-BE49-F238E27FC236}">
                <a16:creationId xmlns:a16="http://schemas.microsoft.com/office/drawing/2014/main" id="{EF42B427-5F62-EF49-A3DB-B11439E88F43}"/>
              </a:ext>
            </a:extLst>
          </p:cNvPr>
          <p:cNvSpPr>
            <a:spLocks noGrp="1"/>
          </p:cNvSpPr>
          <p:nvPr>
            <p:ph type="body" sz="quarter" idx="10"/>
          </p:nvPr>
        </p:nvSpPr>
        <p:spPr>
          <a:xfrm>
            <a:off x="536575" y="1484313"/>
            <a:ext cx="11115675" cy="42798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 name="Titre 1">
            <a:extLst>
              <a:ext uri="{FF2B5EF4-FFF2-40B4-BE49-F238E27FC236}">
                <a16:creationId xmlns:a16="http://schemas.microsoft.com/office/drawing/2014/main" id="{627B4189-0641-E548-88DA-A30D1A2E697D}"/>
              </a:ext>
            </a:extLst>
          </p:cNvPr>
          <p:cNvSpPr>
            <a:spLocks noGrp="1"/>
          </p:cNvSpPr>
          <p:nvPr>
            <p:ph type="title" hasCustomPrompt="1"/>
          </p:nvPr>
        </p:nvSpPr>
        <p:spPr/>
        <p:txBody>
          <a:bodyPr/>
          <a:lstStyle/>
          <a:p>
            <a:r>
              <a:rPr lang="fr-FR" dirty="0"/>
              <a:t>Titre</a:t>
            </a:r>
          </a:p>
        </p:txBody>
      </p:sp>
      <p:sp>
        <p:nvSpPr>
          <p:cNvPr id="10" name="Espace réservé du numéro de diapositive 18">
            <a:extLst>
              <a:ext uri="{FF2B5EF4-FFF2-40B4-BE49-F238E27FC236}">
                <a16:creationId xmlns:a16="http://schemas.microsoft.com/office/drawing/2014/main" id="{8520D29F-265B-C04B-83DD-4ED91386E86A}"/>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accent1"/>
                </a:solidFill>
              </a:defRPr>
            </a:lvl1pPr>
          </a:lstStyle>
          <a:p>
            <a:fld id="{3B5A6716-DBF2-AF4C-9665-1BA53E8D7A19}" type="slidenum">
              <a:rPr lang="fr-FR" smtClean="0"/>
              <a:pPr/>
              <a:t>‹N°›</a:t>
            </a:fld>
            <a:endParaRPr lang="fr-FR" dirty="0"/>
          </a:p>
        </p:txBody>
      </p:sp>
      <p:pic>
        <p:nvPicPr>
          <p:cNvPr id="13" name="Image 12">
            <a:extLst>
              <a:ext uri="{FF2B5EF4-FFF2-40B4-BE49-F238E27FC236}">
                <a16:creationId xmlns:a16="http://schemas.microsoft.com/office/drawing/2014/main" id="{ED4607BA-20B7-904A-851E-54DEDEB7A94D}"/>
              </a:ext>
            </a:extLst>
          </p:cNvPr>
          <p:cNvPicPr>
            <a:picLocks noChangeAspect="1"/>
          </p:cNvPicPr>
          <p:nvPr/>
        </p:nvPicPr>
        <p:blipFill rotWithShape="1">
          <a:blip r:embed="rId2"/>
          <a:stretch/>
        </p:blipFill>
        <p:spPr>
          <a:xfrm>
            <a:off x="9990318" y="6407232"/>
            <a:ext cx="931321" cy="145377"/>
          </a:xfrm>
          <a:prstGeom prst="rect">
            <a:avLst/>
          </a:prstGeom>
          <a:noFill/>
        </p:spPr>
      </p:pic>
    </p:spTree>
    <p:extLst>
      <p:ext uri="{BB962C8B-B14F-4D97-AF65-F5344CB8AC3E}">
        <p14:creationId xmlns:p14="http://schemas.microsoft.com/office/powerpoint/2010/main" val="1079174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03. PAGE-standard-titre_seul">
    <p:spTree>
      <p:nvGrpSpPr>
        <p:cNvPr id="1" name=""/>
        <p:cNvGrpSpPr/>
        <p:nvPr/>
      </p:nvGrpSpPr>
      <p:grpSpPr>
        <a:xfrm>
          <a:off x="0" y="0"/>
          <a:ext cx="0" cy="0"/>
          <a:chOff x="0" y="0"/>
          <a:chExt cx="0" cy="0"/>
        </a:xfrm>
      </p:grpSpPr>
      <p:sp>
        <p:nvSpPr>
          <p:cNvPr id="9" name="Espace réservé du pied de page 21">
            <a:extLst>
              <a:ext uri="{FF2B5EF4-FFF2-40B4-BE49-F238E27FC236}">
                <a16:creationId xmlns:a16="http://schemas.microsoft.com/office/drawing/2014/main" id="{24553A4B-E194-6645-837D-65CB7D6C8F98}"/>
              </a:ext>
            </a:extLst>
          </p:cNvPr>
          <p:cNvSpPr>
            <a:spLocks noGrp="1"/>
          </p:cNvSpPr>
          <p:nvPr>
            <p:ph type="ftr" sz="quarter" idx="3"/>
          </p:nvPr>
        </p:nvSpPr>
        <p:spPr>
          <a:xfrm>
            <a:off x="536575" y="6179795"/>
            <a:ext cx="9232900" cy="400050"/>
          </a:xfrm>
          <a:prstGeom prst="rect">
            <a:avLst/>
          </a:prstGeom>
          <a:noFill/>
        </p:spPr>
        <p:txBody>
          <a:bodyPr vert="horz" wrap="square" lIns="0" tIns="0" rIns="0" bIns="0" rtlCol="0" anchor="b" anchorCtr="0">
            <a:noAutofit/>
          </a:bodyPr>
          <a:lstStyle>
            <a:lvl1pPr>
              <a:defRPr lang="fr-FR" sz="1000" i="0" smtClean="0">
                <a:solidFill>
                  <a:schemeClr val="bg2">
                    <a:lumMod val="75000"/>
                  </a:schemeClr>
                </a:solidFill>
              </a:defRPr>
            </a:lvl1pPr>
          </a:lstStyle>
          <a:p>
            <a:endParaRPr lang="fr-FR" dirty="0"/>
          </a:p>
        </p:txBody>
      </p:sp>
      <p:sp>
        <p:nvSpPr>
          <p:cNvPr id="2" name="Titre 1">
            <a:extLst>
              <a:ext uri="{FF2B5EF4-FFF2-40B4-BE49-F238E27FC236}">
                <a16:creationId xmlns:a16="http://schemas.microsoft.com/office/drawing/2014/main" id="{A5494B95-1F29-044B-A910-00151438DD14}"/>
              </a:ext>
            </a:extLst>
          </p:cNvPr>
          <p:cNvSpPr>
            <a:spLocks noGrp="1"/>
          </p:cNvSpPr>
          <p:nvPr>
            <p:ph type="title" hasCustomPrompt="1"/>
          </p:nvPr>
        </p:nvSpPr>
        <p:spPr/>
        <p:txBody>
          <a:bodyPr/>
          <a:lstStyle/>
          <a:p>
            <a:r>
              <a:rPr lang="fr-FR" dirty="0"/>
              <a:t>Titre</a:t>
            </a:r>
          </a:p>
        </p:txBody>
      </p:sp>
      <p:sp>
        <p:nvSpPr>
          <p:cNvPr id="11" name="Espace réservé du numéro de diapositive 18">
            <a:extLst>
              <a:ext uri="{FF2B5EF4-FFF2-40B4-BE49-F238E27FC236}">
                <a16:creationId xmlns:a16="http://schemas.microsoft.com/office/drawing/2014/main" id="{062A5E12-47A6-6A41-93E9-892AEF0EE205}"/>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accent1"/>
                </a:solidFill>
              </a:defRPr>
            </a:lvl1pPr>
          </a:lstStyle>
          <a:p>
            <a:fld id="{3B5A6716-DBF2-AF4C-9665-1BA53E8D7A19}" type="slidenum">
              <a:rPr lang="fr-FR" smtClean="0"/>
              <a:pPr/>
              <a:t>‹N°›</a:t>
            </a:fld>
            <a:endParaRPr lang="fr-FR" dirty="0"/>
          </a:p>
        </p:txBody>
      </p:sp>
      <p:pic>
        <p:nvPicPr>
          <p:cNvPr id="6" name="Image 5">
            <a:extLst>
              <a:ext uri="{FF2B5EF4-FFF2-40B4-BE49-F238E27FC236}">
                <a16:creationId xmlns:a16="http://schemas.microsoft.com/office/drawing/2014/main" id="{9D78A4D0-8C28-434D-A70C-10123983D74D}"/>
              </a:ext>
            </a:extLst>
          </p:cNvPr>
          <p:cNvPicPr>
            <a:picLocks noChangeAspect="1"/>
          </p:cNvPicPr>
          <p:nvPr/>
        </p:nvPicPr>
        <p:blipFill rotWithShape="1">
          <a:blip r:embed="rId2"/>
          <a:stretch/>
        </p:blipFill>
        <p:spPr>
          <a:xfrm>
            <a:off x="9990318" y="6407232"/>
            <a:ext cx="931321" cy="145377"/>
          </a:xfrm>
          <a:prstGeom prst="rect">
            <a:avLst/>
          </a:prstGeom>
          <a:noFill/>
        </p:spPr>
      </p:pic>
    </p:spTree>
    <p:extLst>
      <p:ext uri="{BB962C8B-B14F-4D97-AF65-F5344CB8AC3E}">
        <p14:creationId xmlns:p14="http://schemas.microsoft.com/office/powerpoint/2010/main" val="1459936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03. PAGE-vide">
    <p:spTree>
      <p:nvGrpSpPr>
        <p:cNvPr id="1" name=""/>
        <p:cNvGrpSpPr/>
        <p:nvPr/>
      </p:nvGrpSpPr>
      <p:grpSpPr>
        <a:xfrm>
          <a:off x="0" y="0"/>
          <a:ext cx="0" cy="0"/>
          <a:chOff x="0" y="0"/>
          <a:chExt cx="0" cy="0"/>
        </a:xfrm>
      </p:grpSpPr>
      <p:sp>
        <p:nvSpPr>
          <p:cNvPr id="6" name="Espace réservé du numéro de diapositive 18">
            <a:extLst>
              <a:ext uri="{FF2B5EF4-FFF2-40B4-BE49-F238E27FC236}">
                <a16:creationId xmlns:a16="http://schemas.microsoft.com/office/drawing/2014/main" id="{A3FD6698-E135-FD44-B50D-CF054315B08E}"/>
              </a:ext>
            </a:extLst>
          </p:cNvPr>
          <p:cNvSpPr>
            <a:spLocks noGrp="1"/>
          </p:cNvSpPr>
          <p:nvPr>
            <p:ph type="sldNum" sz="quarter" idx="4"/>
          </p:nvPr>
        </p:nvSpPr>
        <p:spPr>
          <a:xfrm>
            <a:off x="11142482" y="6347795"/>
            <a:ext cx="509768" cy="232050"/>
          </a:xfrm>
          <a:prstGeom prst="rect">
            <a:avLst/>
          </a:prstGeom>
        </p:spPr>
        <p:txBody>
          <a:bodyPr vert="horz" wrap="square" lIns="0" tIns="0" rIns="0" bIns="0" rtlCol="0" anchor="ctr">
            <a:noAutofit/>
          </a:bodyPr>
          <a:lstStyle>
            <a:lvl1pPr algn="r">
              <a:defRPr sz="1200" b="0">
                <a:solidFill>
                  <a:schemeClr val="accent1"/>
                </a:solidFill>
              </a:defRPr>
            </a:lvl1pPr>
          </a:lstStyle>
          <a:p>
            <a:fld id="{3B5A6716-DBF2-AF4C-9665-1BA53E8D7A19}" type="slidenum">
              <a:rPr lang="fr-FR" smtClean="0"/>
              <a:pPr/>
              <a:t>‹N°›</a:t>
            </a:fld>
            <a:endParaRPr lang="fr-FR" dirty="0"/>
          </a:p>
        </p:txBody>
      </p:sp>
      <p:pic>
        <p:nvPicPr>
          <p:cNvPr id="4" name="Image 3">
            <a:extLst>
              <a:ext uri="{FF2B5EF4-FFF2-40B4-BE49-F238E27FC236}">
                <a16:creationId xmlns:a16="http://schemas.microsoft.com/office/drawing/2014/main" id="{F77D08A3-4D47-AB4F-9A49-663CCBC227F9}"/>
              </a:ext>
            </a:extLst>
          </p:cNvPr>
          <p:cNvPicPr>
            <a:picLocks noChangeAspect="1"/>
          </p:cNvPicPr>
          <p:nvPr/>
        </p:nvPicPr>
        <p:blipFill rotWithShape="1">
          <a:blip r:embed="rId2"/>
          <a:stretch/>
        </p:blipFill>
        <p:spPr>
          <a:xfrm>
            <a:off x="9990318" y="6407232"/>
            <a:ext cx="931321" cy="145377"/>
          </a:xfrm>
          <a:prstGeom prst="rect">
            <a:avLst/>
          </a:prstGeom>
          <a:noFill/>
        </p:spPr>
      </p:pic>
    </p:spTree>
    <p:extLst>
      <p:ext uri="{BB962C8B-B14F-4D97-AF65-F5344CB8AC3E}">
        <p14:creationId xmlns:p14="http://schemas.microsoft.com/office/powerpoint/2010/main" val="950929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fr-FR"/>
              <a:t>Modifiez le style du titre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fld id="{8A960281-4856-3543-97F3-0BA650A151F4}" type="datetimeFigureOut">
              <a:rPr lang="fr-FR" smtClean="0"/>
              <a:t>26/06/2025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811561868"/>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A960281-4856-3543-97F3-0BA650A151F4}" type="datetimeFigureOut">
              <a:rPr lang="fr-FR" smtClean="0"/>
              <a:t>26/06/2025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2295926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fr-FR"/>
              <a:t>Modifiez le style du titre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8A960281-4856-3543-97F3-0BA650A151F4}" type="datetimeFigureOut">
              <a:rPr lang="fr-FR" smtClean="0"/>
              <a:t>26/06/2025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187268031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8A960281-4856-3543-97F3-0BA650A151F4}" type="datetimeFigureOut">
              <a:rPr lang="fr-FR" smtClean="0"/>
              <a:t>26/06/2025</a:t>
            </a:fld>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2093095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8A960281-4856-3543-97F3-0BA650A151F4}" type="datetimeFigureOut">
              <a:rPr lang="fr-FR" smtClean="0"/>
              <a:t>26/06/2025</a:t>
            </a:fld>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20731208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583436" y="3143250"/>
            <a:ext cx="4270248" cy="25967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8A960281-4856-3543-97F3-0BA650A151F4}" type="datetimeFigureOut">
              <a:rPr lang="fr-FR" smtClean="0"/>
              <a:t>26/06/2025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633BA9C-CA92-2B4D-981F-65E45CFFA38B}" type="slidenum">
              <a:rPr lang="fr-FR" smtClean="0"/>
              <a:t>‹N°›</a:t>
            </a:fld>
            <a:endParaRPr lang="fr-FR"/>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1817824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A960281-4856-3543-97F3-0BA650A151F4}" type="datetimeFigureOut">
              <a:rPr lang="fr-FR" smtClean="0"/>
              <a:t>26/06/2025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139068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19954423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fr-FR"/>
              <a:t>Modifiez le style du titre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9" name="Date Placeholder 8"/>
          <p:cNvSpPr>
            <a:spLocks noGrp="1"/>
          </p:cNvSpPr>
          <p:nvPr>
            <p:ph type="dt" sz="half" idx="10"/>
          </p:nvPr>
        </p:nvSpPr>
        <p:spPr/>
        <p:txBody>
          <a:bodyPr/>
          <a:lstStyle/>
          <a:p>
            <a:fld id="{8A960281-4856-3543-97F3-0BA650A151F4}" type="datetimeFigureOut">
              <a:rPr lang="fr-FR" smtClean="0"/>
              <a:t>26/06/2025</a:t>
            </a:fld>
            <a:endParaRPr lang="fr-F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fr-FR"/>
          </a:p>
        </p:txBody>
      </p:sp>
      <p:sp>
        <p:nvSpPr>
          <p:cNvPr id="11" name="Slide Number Placeholder 10"/>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4220093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A960281-4856-3543-97F3-0BA650A151F4}" type="datetimeFigureOut">
              <a:rPr lang="fr-FR" smtClean="0"/>
              <a:t>26/06/2025</a:t>
            </a:fld>
            <a:endParaRPr lang="fr-F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fr-FR"/>
          </a:p>
        </p:txBody>
      </p:sp>
      <p:sp>
        <p:nvSpPr>
          <p:cNvPr id="10" name="Slide Number Placeholder 9"/>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17251069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A960281-4856-3543-97F3-0BA650A151F4}" type="datetimeFigureOut">
              <a:rPr lang="fr-FR" smtClean="0"/>
              <a:t>26/06/2025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42912280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A960281-4856-3543-97F3-0BA650A151F4}" type="datetimeFigureOut">
              <a:rPr lang="fr-FR" smtClean="0"/>
              <a:t>26/06/2025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3292815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al Dark Imag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FAEB0D8E-2988-46A0-A891-09F241E5EFB7}"/>
              </a:ext>
            </a:extLst>
          </p:cNvPr>
          <p:cNvSpPr>
            <a:spLocks noGrp="1"/>
          </p:cNvSpPr>
          <p:nvPr>
            <p:ph type="pic" sz="quarter" idx="11" hasCustomPrompt="1"/>
          </p:nvPr>
        </p:nvSpPr>
        <p:spPr>
          <a:xfrm>
            <a:off x="0" y="0"/>
            <a:ext cx="12192000" cy="6858000"/>
          </a:xfrm>
          <a:noFill/>
        </p:spPr>
        <p:txBody>
          <a:bodyPr/>
          <a:lstStyle>
            <a:lvl1pPr marL="0" indent="0">
              <a:buNone/>
              <a:defRPr>
                <a:solidFill>
                  <a:schemeClr val="bg1"/>
                </a:solidFill>
              </a:defRPr>
            </a:lvl1pPr>
          </a:lstStyle>
          <a:p>
            <a:r>
              <a:rPr lang="en-GB" dirty="0"/>
              <a:t>To insert a new picture. Click on Insert in the menu bar and choose Pictures. This text doesn’t show in presentation or when printed.</a:t>
            </a:r>
          </a:p>
        </p:txBody>
      </p:sp>
      <p:sp>
        <p:nvSpPr>
          <p:cNvPr id="2" name="Rubrik 1"/>
          <p:cNvSpPr>
            <a:spLocks noGrp="1"/>
          </p:cNvSpPr>
          <p:nvPr>
            <p:ph type="ctrTitle" hasCustomPrompt="1"/>
          </p:nvPr>
        </p:nvSpPr>
        <p:spPr>
          <a:xfrm>
            <a:off x="1416050" y="1543710"/>
            <a:ext cx="9359899" cy="2157779"/>
          </a:xfrm>
        </p:spPr>
        <p:txBody>
          <a:bodyPr anchor="b">
            <a:normAutofit/>
          </a:bodyPr>
          <a:lstStyle>
            <a:lvl1pPr algn="ctr">
              <a:defRPr sz="5500">
                <a:solidFill>
                  <a:schemeClr val="bg1"/>
                </a:solidFill>
              </a:defRPr>
            </a:lvl1pPr>
          </a:lstStyle>
          <a:p>
            <a:r>
              <a:rPr lang="en-GB" dirty="0"/>
              <a:t>Click to </a:t>
            </a:r>
            <a:r>
              <a:rPr lang="en-GB"/>
              <a:t>edit text</a:t>
            </a:r>
            <a:endParaRPr lang="en-GB" dirty="0"/>
          </a:p>
        </p:txBody>
      </p:sp>
      <p:sp>
        <p:nvSpPr>
          <p:cNvPr id="3" name="Underrubrik 2"/>
          <p:cNvSpPr>
            <a:spLocks noGrp="1"/>
          </p:cNvSpPr>
          <p:nvPr>
            <p:ph type="subTitle" idx="1" hasCustomPrompt="1"/>
          </p:nvPr>
        </p:nvSpPr>
        <p:spPr>
          <a:xfrm>
            <a:off x="1416049" y="4090627"/>
            <a:ext cx="9359899" cy="1521849"/>
          </a:xfrm>
        </p:spPr>
        <p:txBody>
          <a:bodyPr>
            <a:normAutofit/>
          </a:bodyPr>
          <a:lstStyle>
            <a:lvl1pPr marL="0" indent="0" algn="ctr">
              <a:lnSpc>
                <a:spcPct val="114000"/>
              </a:lnSpc>
              <a:spcBef>
                <a:spcPts val="0"/>
              </a:spcBef>
              <a:buNone/>
              <a:defRPr sz="2000" b="1"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text</a:t>
            </a:r>
          </a:p>
        </p:txBody>
      </p:sp>
    </p:spTree>
    <p:extLst>
      <p:ext uri="{BB962C8B-B14F-4D97-AF65-F5344CB8AC3E}">
        <p14:creationId xmlns:p14="http://schemas.microsoft.com/office/powerpoint/2010/main" val="33092861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al Ligh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tshållare för bild 6">
            <a:extLst>
              <a:ext uri="{FF2B5EF4-FFF2-40B4-BE49-F238E27FC236}">
                <a16:creationId xmlns:a16="http://schemas.microsoft.com/office/drawing/2014/main" id="{7E111EB0-945D-4BEF-968D-F24AE3143826}"/>
              </a:ext>
            </a:extLst>
          </p:cNvPr>
          <p:cNvSpPr>
            <a:spLocks noGrp="1"/>
          </p:cNvSpPr>
          <p:nvPr>
            <p:ph type="pic" sz="quarter" idx="11" hasCustomPrompt="1"/>
          </p:nvPr>
        </p:nvSpPr>
        <p:spPr>
          <a:xfrm>
            <a:off x="0" y="0"/>
            <a:ext cx="12192000" cy="6858000"/>
          </a:xfrm>
          <a:noFill/>
        </p:spPr>
        <p:txBody>
          <a:bodyPr/>
          <a:lstStyle>
            <a:lvl1pPr marL="0" indent="0">
              <a:buNone/>
              <a:defRPr>
                <a:solidFill>
                  <a:schemeClr val="tx2"/>
                </a:solidFill>
              </a:defRPr>
            </a:lvl1pPr>
          </a:lstStyle>
          <a:p>
            <a:r>
              <a:rPr lang="en-GB" dirty="0"/>
              <a:t>To insert a new picture. Click on Insert in the menu bar and choose Pictures. This text doesn’t show in presentation or when printed.</a:t>
            </a:r>
          </a:p>
        </p:txBody>
      </p:sp>
      <p:sp>
        <p:nvSpPr>
          <p:cNvPr id="2" name="Rubrik 1"/>
          <p:cNvSpPr>
            <a:spLocks noGrp="1"/>
          </p:cNvSpPr>
          <p:nvPr>
            <p:ph type="ctrTitle" hasCustomPrompt="1"/>
          </p:nvPr>
        </p:nvSpPr>
        <p:spPr>
          <a:xfrm>
            <a:off x="1416050" y="1543711"/>
            <a:ext cx="9359900" cy="2157779"/>
          </a:xfrm>
        </p:spPr>
        <p:txBody>
          <a:bodyPr anchor="b">
            <a:normAutofit/>
          </a:bodyPr>
          <a:lstStyle>
            <a:lvl1pPr algn="ctr">
              <a:defRPr sz="5500">
                <a:solidFill>
                  <a:schemeClr val="tx2"/>
                </a:solidFill>
              </a:defRPr>
            </a:lvl1pPr>
          </a:lstStyle>
          <a:p>
            <a:r>
              <a:rPr lang="en-GB" dirty="0"/>
              <a:t>Click to edit text</a:t>
            </a:r>
          </a:p>
        </p:txBody>
      </p:sp>
      <p:sp>
        <p:nvSpPr>
          <p:cNvPr id="3" name="Underrubrik 2"/>
          <p:cNvSpPr>
            <a:spLocks noGrp="1"/>
          </p:cNvSpPr>
          <p:nvPr>
            <p:ph type="subTitle" idx="1" hasCustomPrompt="1"/>
          </p:nvPr>
        </p:nvSpPr>
        <p:spPr>
          <a:xfrm>
            <a:off x="1416049" y="4090627"/>
            <a:ext cx="9359899" cy="1521848"/>
          </a:xfrm>
        </p:spPr>
        <p:txBody>
          <a:bodyPr>
            <a:normAutofit/>
          </a:bodyPr>
          <a:lstStyle>
            <a:lvl1pPr marL="0" indent="0" algn="ctr">
              <a:lnSpc>
                <a:spcPct val="114000"/>
              </a:lnSpc>
              <a:spcBef>
                <a:spcPts val="0"/>
              </a:spcBef>
              <a:buNone/>
              <a:defRPr sz="2000" b="1" cap="none"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text</a:t>
            </a:r>
          </a:p>
        </p:txBody>
      </p:sp>
      <p:sp>
        <p:nvSpPr>
          <p:cNvPr id="7" name="Platshållare för text 4">
            <a:extLst>
              <a:ext uri="{FF2B5EF4-FFF2-40B4-BE49-F238E27FC236}">
                <a16:creationId xmlns:a16="http://schemas.microsoft.com/office/drawing/2014/main" id="{BD011A42-8130-4979-BD36-0867E68CBD48}"/>
              </a:ext>
            </a:extLst>
          </p:cNvPr>
          <p:cNvSpPr>
            <a:spLocks noGrp="1" noChangeAspect="1"/>
          </p:cNvSpPr>
          <p:nvPr>
            <p:ph type="body" sz="quarter" idx="10" hasCustomPrompt="1"/>
          </p:nvPr>
        </p:nvSpPr>
        <p:spPr>
          <a:xfrm>
            <a:off x="5650129" y="6180083"/>
            <a:ext cx="891742" cy="297249"/>
          </a:xfrm>
          <a:blipFill>
            <a:blip r:embed="rId3"/>
            <a:stretch>
              <a:fillRect/>
            </a:stretch>
          </a:blipFill>
        </p:spPr>
        <p:txBody>
          <a:bodyPr>
            <a:noAutofit/>
          </a:bodyPr>
          <a:lstStyle>
            <a:lvl1pPr marL="0" indent="0">
              <a:buNone/>
              <a:defRPr sz="100"/>
            </a:lvl1pPr>
            <a:lvl2pPr marL="232200" indent="0">
              <a:buNone/>
              <a:defRPr/>
            </a:lvl2pPr>
            <a:lvl3pPr marL="462600" indent="0">
              <a:buNone/>
              <a:defRPr/>
            </a:lvl3pPr>
            <a:lvl4pPr marL="693000" indent="0">
              <a:buNone/>
              <a:defRPr/>
            </a:lvl4pPr>
            <a:lvl5pPr marL="887400" indent="0">
              <a:buNone/>
              <a:defRPr/>
            </a:lvl5pPr>
          </a:lstStyle>
          <a:p>
            <a:pPr lvl="0"/>
            <a:r>
              <a:rPr lang="en-GB"/>
              <a:t> </a:t>
            </a:r>
            <a:endParaRPr lang="en-GB" dirty="0"/>
          </a:p>
        </p:txBody>
      </p:sp>
    </p:spTree>
    <p:extLst>
      <p:ext uri="{BB962C8B-B14F-4D97-AF65-F5344CB8AC3E}">
        <p14:creationId xmlns:p14="http://schemas.microsoft.com/office/powerpoint/2010/main" val="1463036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583436" y="3143250"/>
            <a:ext cx="4270248" cy="25967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8A960281-4856-3543-97F3-0BA650A151F4}" type="datetimeFigureOut">
              <a:rPr lang="fr-FR" smtClean="0"/>
              <a:t>26/06/2025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633BA9C-CA92-2B4D-981F-65E45CFFA38B}" type="slidenum">
              <a:rPr lang="fr-FR" smtClean="0"/>
              <a:t>‹N°›</a:t>
            </a:fld>
            <a:endParaRPr lang="fr-FR"/>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18463370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Color Palette">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1416050" y="1543711"/>
            <a:ext cx="9359900" cy="2157779"/>
          </a:xfrm>
        </p:spPr>
        <p:txBody>
          <a:bodyPr anchor="b">
            <a:normAutofit/>
          </a:bodyPr>
          <a:lstStyle>
            <a:lvl1pPr algn="ctr">
              <a:defRPr sz="5500">
                <a:solidFill>
                  <a:schemeClr val="bg1"/>
                </a:solidFill>
              </a:defRPr>
            </a:lvl1pPr>
          </a:lstStyle>
          <a:p>
            <a:r>
              <a:rPr lang="en-GB" dirty="0"/>
              <a:t>Click to edit text</a:t>
            </a:r>
          </a:p>
        </p:txBody>
      </p:sp>
      <p:sp>
        <p:nvSpPr>
          <p:cNvPr id="3" name="Underrubrik 2"/>
          <p:cNvSpPr>
            <a:spLocks noGrp="1"/>
          </p:cNvSpPr>
          <p:nvPr>
            <p:ph type="subTitle" idx="1" hasCustomPrompt="1"/>
          </p:nvPr>
        </p:nvSpPr>
        <p:spPr>
          <a:xfrm>
            <a:off x="1416049" y="4090627"/>
            <a:ext cx="9359899" cy="1521848"/>
          </a:xfrm>
        </p:spPr>
        <p:txBody>
          <a:bodyPr>
            <a:normAutofit/>
          </a:bodyPr>
          <a:lstStyle>
            <a:lvl1pPr marL="0" indent="0" algn="ctr">
              <a:lnSpc>
                <a:spcPct val="114000"/>
              </a:lnSpc>
              <a:spcBef>
                <a:spcPts val="0"/>
              </a:spcBef>
              <a:buNone/>
              <a:defRPr sz="2000" b="1" cap="none"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text</a:t>
            </a:r>
          </a:p>
        </p:txBody>
      </p:sp>
      <p:pic>
        <p:nvPicPr>
          <p:cNvPr id="5" name="Bildobjekt 4">
            <a:extLst>
              <a:ext uri="{FF2B5EF4-FFF2-40B4-BE49-F238E27FC236}">
                <a16:creationId xmlns:a16="http://schemas.microsoft.com/office/drawing/2014/main" id="{4B1C4F1B-5153-4628-87EB-9067C41D9629}"/>
              </a:ext>
            </a:extLst>
          </p:cNvPr>
          <p:cNvPicPr>
            <a:picLocks noChangeAspect="1"/>
          </p:cNvPicPr>
          <p:nvPr userDrawn="1"/>
        </p:nvPicPr>
        <p:blipFill>
          <a:blip r:embed="rId2"/>
          <a:stretch>
            <a:fillRect/>
          </a:stretch>
        </p:blipFill>
        <p:spPr>
          <a:xfrm>
            <a:off x="5663011" y="6180086"/>
            <a:ext cx="865978" cy="284164"/>
          </a:xfrm>
          <a:prstGeom prst="rect">
            <a:avLst/>
          </a:prstGeom>
        </p:spPr>
      </p:pic>
    </p:spTree>
    <p:extLst>
      <p:ext uri="{BB962C8B-B14F-4D97-AF65-F5344CB8AC3E}">
        <p14:creationId xmlns:p14="http://schemas.microsoft.com/office/powerpoint/2010/main" val="2315092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vsnittsrubrik">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16050" y="1628775"/>
            <a:ext cx="9359899" cy="3418865"/>
          </a:xfrm>
        </p:spPr>
        <p:txBody>
          <a:bodyPr anchor="ctr" anchorCtr="0">
            <a:normAutofit/>
          </a:bodyPr>
          <a:lstStyle>
            <a:lvl1pPr>
              <a:defRPr sz="5500">
                <a:solidFill>
                  <a:schemeClr val="accent2"/>
                </a:solidFill>
              </a:defRPr>
            </a:lvl1pPr>
          </a:lstStyle>
          <a:p>
            <a:r>
              <a:rPr lang="en-GB" dirty="0"/>
              <a:t>Click to edit text</a:t>
            </a:r>
          </a:p>
        </p:txBody>
      </p:sp>
    </p:spTree>
    <p:extLst>
      <p:ext uri="{BB962C8B-B14F-4D97-AF65-F5344CB8AC3E}">
        <p14:creationId xmlns:p14="http://schemas.microsoft.com/office/powerpoint/2010/main" val="9628364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Color Palette">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16050" y="1628775"/>
            <a:ext cx="9359900" cy="3418865"/>
          </a:xfrm>
        </p:spPr>
        <p:txBody>
          <a:bodyPr anchor="ctr" anchorCtr="0">
            <a:normAutofit/>
          </a:bodyPr>
          <a:lstStyle>
            <a:lvl1pPr>
              <a:defRPr sz="5500">
                <a:solidFill>
                  <a:schemeClr val="accent1"/>
                </a:solidFill>
              </a:defRPr>
            </a:lvl1pPr>
          </a:lstStyle>
          <a:p>
            <a:r>
              <a:rPr lang="en-GB" dirty="0"/>
              <a:t>Click to edit text</a:t>
            </a:r>
          </a:p>
        </p:txBody>
      </p:sp>
      <p:pic>
        <p:nvPicPr>
          <p:cNvPr id="6" name="Picture 5">
            <a:extLst>
              <a:ext uri="{FF2B5EF4-FFF2-40B4-BE49-F238E27FC236}">
                <a16:creationId xmlns:a16="http://schemas.microsoft.com/office/drawing/2014/main" id="{246B5744-2EB8-4A91-A999-BF9A6D415421}"/>
              </a:ext>
            </a:extLst>
          </p:cNvPr>
          <p:cNvPicPr>
            <a:picLocks/>
          </p:cNvPicPr>
          <p:nvPr userDrawn="1"/>
        </p:nvPicPr>
        <p:blipFill>
          <a:blip r:embed="rId2"/>
          <a:stretch>
            <a:fillRect/>
          </a:stretch>
        </p:blipFill>
        <p:spPr>
          <a:xfrm>
            <a:off x="5712600" y="6180086"/>
            <a:ext cx="766800" cy="255600"/>
          </a:xfrm>
          <a:prstGeom prst="rect">
            <a:avLst/>
          </a:prstGeom>
        </p:spPr>
      </p:pic>
    </p:spTree>
    <p:extLst>
      <p:ext uri="{BB962C8B-B14F-4D97-AF65-F5344CB8AC3E}">
        <p14:creationId xmlns:p14="http://schemas.microsoft.com/office/powerpoint/2010/main" val="23128435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s">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7671862D-B112-4C75-AB2B-44FA323F8C30}"/>
              </a:ext>
            </a:extLst>
          </p:cNvPr>
          <p:cNvSpPr>
            <a:spLocks noGrp="1"/>
          </p:cNvSpPr>
          <p:nvPr>
            <p:ph type="body" sz="quarter" idx="14" hasCustomPrompt="1"/>
          </p:nvPr>
        </p:nvSpPr>
        <p:spPr>
          <a:xfrm>
            <a:off x="1416050" y="1760583"/>
            <a:ext cx="9359898" cy="396000"/>
          </a:xfrm>
        </p:spPr>
        <p:txBody>
          <a:bodyPr anchor="t" anchorCtr="0">
            <a:normAutofit/>
          </a:bodyPr>
          <a:lstStyle>
            <a:lvl1pPr marL="0" indent="0" algn="ctr">
              <a:lnSpc>
                <a:spcPct val="114000"/>
              </a:lnSpc>
              <a:spcBef>
                <a:spcPts val="0"/>
              </a:spcBef>
              <a:buFont typeface="Arial" panose="020B0604020202020204" pitchFamily="34" charset="0"/>
              <a:buNone/>
              <a:defRPr sz="2000" b="1">
                <a:solidFill>
                  <a:schemeClr val="accent2"/>
                </a:solidFill>
              </a:defRPr>
            </a:lvl1pPr>
            <a:lvl2pPr marL="232200" indent="0">
              <a:buNone/>
              <a:defRPr/>
            </a:lvl2pPr>
            <a:lvl3pPr marL="462600" indent="0">
              <a:buNone/>
              <a:defRPr/>
            </a:lvl3pPr>
            <a:lvl4pPr marL="693000" indent="0">
              <a:buNone/>
              <a:defRPr/>
            </a:lvl4pPr>
            <a:lvl5pPr marL="887400" indent="0">
              <a:buNone/>
              <a:defRPr/>
            </a:lvl5pPr>
          </a:lstStyle>
          <a:p>
            <a:r>
              <a:rPr lang="en-GB" dirty="0"/>
              <a:t>Click to edit text</a:t>
            </a:r>
          </a:p>
        </p:txBody>
      </p:sp>
      <p:sp>
        <p:nvSpPr>
          <p:cNvPr id="2" name="Platshållare för datum 1">
            <a:extLst>
              <a:ext uri="{FF2B5EF4-FFF2-40B4-BE49-F238E27FC236}">
                <a16:creationId xmlns:a16="http://schemas.microsoft.com/office/drawing/2014/main" id="{CAB11663-A087-42CD-83E9-D5F27F62CEDA}"/>
              </a:ext>
            </a:extLst>
          </p:cNvPr>
          <p:cNvSpPr>
            <a:spLocks noGrp="1"/>
          </p:cNvSpPr>
          <p:nvPr>
            <p:ph type="dt" sz="half" idx="15"/>
          </p:nvPr>
        </p:nvSpPr>
        <p:spPr/>
        <p:txBody>
          <a:bodyPr/>
          <a:lstStyle/>
          <a:p>
            <a:fld id="{C92703D6-3B7A-4BA9-8CA4-C5027B734651}" type="datetime1">
              <a:rPr lang="en-GB" smtClean="0"/>
              <a:t>26/06/2025</a:t>
            </a:fld>
            <a:endParaRPr lang="en-GB" dirty="0"/>
          </a:p>
        </p:txBody>
      </p:sp>
      <p:sp>
        <p:nvSpPr>
          <p:cNvPr id="4" name="Platshållare för sidfot 3">
            <a:extLst>
              <a:ext uri="{FF2B5EF4-FFF2-40B4-BE49-F238E27FC236}">
                <a16:creationId xmlns:a16="http://schemas.microsoft.com/office/drawing/2014/main" id="{986F16E1-69F3-41F4-BAC4-2F15F86E4CD8}"/>
              </a:ext>
            </a:extLst>
          </p:cNvPr>
          <p:cNvSpPr>
            <a:spLocks noGrp="1"/>
          </p:cNvSpPr>
          <p:nvPr>
            <p:ph type="ftr" sz="quarter" idx="16"/>
          </p:nvPr>
        </p:nvSpPr>
        <p:spPr/>
        <p:txBody>
          <a:bodyPr/>
          <a:lstStyle/>
          <a:p>
            <a:endParaRPr lang="en-GB" dirty="0"/>
          </a:p>
        </p:txBody>
      </p:sp>
      <p:sp>
        <p:nvSpPr>
          <p:cNvPr id="5" name="Platshållare för bildnummer 4">
            <a:extLst>
              <a:ext uri="{FF2B5EF4-FFF2-40B4-BE49-F238E27FC236}">
                <a16:creationId xmlns:a16="http://schemas.microsoft.com/office/drawing/2014/main" id="{73A92CAE-E245-49B0-9777-D0573D52286C}"/>
              </a:ext>
            </a:extLst>
          </p:cNvPr>
          <p:cNvSpPr>
            <a:spLocks noGrp="1"/>
          </p:cNvSpPr>
          <p:nvPr>
            <p:ph type="sldNum" sz="quarter" idx="17"/>
          </p:nvPr>
        </p:nvSpPr>
        <p:spPr/>
        <p:txBody>
          <a:bodyPr/>
          <a:lstStyle/>
          <a:p>
            <a:fld id="{E8645303-2AAE-45D1-913A-B06AE6474513}" type="slidenum">
              <a:rPr lang="en-GB" smtClean="0"/>
              <a:pPr/>
              <a:t>‹N°›</a:t>
            </a:fld>
            <a:endParaRPr lang="en-GB" dirty="0"/>
          </a:p>
        </p:txBody>
      </p:sp>
      <p:sp>
        <p:nvSpPr>
          <p:cNvPr id="14" name="Rubrik 13">
            <a:extLst>
              <a:ext uri="{FF2B5EF4-FFF2-40B4-BE49-F238E27FC236}">
                <a16:creationId xmlns:a16="http://schemas.microsoft.com/office/drawing/2014/main" id="{1588219F-CD8B-4060-8F29-2D8AE6721D68}"/>
              </a:ext>
            </a:extLst>
          </p:cNvPr>
          <p:cNvSpPr>
            <a:spLocks noGrp="1"/>
          </p:cNvSpPr>
          <p:nvPr>
            <p:ph type="title" hasCustomPrompt="1"/>
          </p:nvPr>
        </p:nvSpPr>
        <p:spPr>
          <a:xfrm>
            <a:off x="1416050" y="544708"/>
            <a:ext cx="9359900" cy="1105981"/>
          </a:xfrm>
        </p:spPr>
        <p:txBody>
          <a:bodyPr/>
          <a:lstStyle>
            <a:lvl1pPr>
              <a:defRPr/>
            </a:lvl1pPr>
          </a:lstStyle>
          <a:p>
            <a:r>
              <a:rPr lang="en-GB" dirty="0"/>
              <a:t>Click to edit text</a:t>
            </a:r>
          </a:p>
        </p:txBody>
      </p:sp>
      <p:sp>
        <p:nvSpPr>
          <p:cNvPr id="7" name="Platshållare för innehåll 6">
            <a:extLst>
              <a:ext uri="{FF2B5EF4-FFF2-40B4-BE49-F238E27FC236}">
                <a16:creationId xmlns:a16="http://schemas.microsoft.com/office/drawing/2014/main" id="{11F31271-62B1-4D61-B4A3-1E4129B0F120}"/>
              </a:ext>
            </a:extLst>
          </p:cNvPr>
          <p:cNvSpPr>
            <a:spLocks noGrp="1"/>
          </p:cNvSpPr>
          <p:nvPr>
            <p:ph sz="quarter" idx="18" hasCustomPrompt="1"/>
          </p:nvPr>
        </p:nvSpPr>
        <p:spPr>
          <a:xfrm>
            <a:off x="1416050" y="2241549"/>
            <a:ext cx="9359900" cy="3348038"/>
          </a:xfrm>
        </p:spPr>
        <p:txBody>
          <a:bodyPr/>
          <a:lstStyle>
            <a:lvl1pPr>
              <a:defRPr/>
            </a:lvl1pPr>
            <a:lvl2pPr>
              <a:defRPr/>
            </a:lvl2pPr>
            <a:lvl3pPr>
              <a:defRPr/>
            </a:lvl3pPr>
            <a:lvl4pPr>
              <a:defRPr/>
            </a:lvl4pPr>
            <a:lvl5pPr>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807588565"/>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Sections">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16050" y="544708"/>
            <a:ext cx="9359900" cy="1105981"/>
          </a:xfrm>
        </p:spPr>
        <p:txBody>
          <a:bodyPr/>
          <a:lstStyle>
            <a:lvl1pPr>
              <a:defRPr/>
            </a:lvl1pPr>
          </a:lstStyle>
          <a:p>
            <a:r>
              <a:rPr lang="en-GB" dirty="0"/>
              <a:t>Click to edit text</a:t>
            </a:r>
          </a:p>
        </p:txBody>
      </p:sp>
      <p:sp>
        <p:nvSpPr>
          <p:cNvPr id="14" name="Platshållare för text 2">
            <a:extLst>
              <a:ext uri="{FF2B5EF4-FFF2-40B4-BE49-F238E27FC236}">
                <a16:creationId xmlns:a16="http://schemas.microsoft.com/office/drawing/2014/main" id="{CE72464D-7427-4164-8185-941B93B2FDC2}"/>
              </a:ext>
            </a:extLst>
          </p:cNvPr>
          <p:cNvSpPr>
            <a:spLocks noGrp="1"/>
          </p:cNvSpPr>
          <p:nvPr>
            <p:ph type="body" sz="quarter" idx="14" hasCustomPrompt="1"/>
          </p:nvPr>
        </p:nvSpPr>
        <p:spPr>
          <a:xfrm>
            <a:off x="1416049" y="1760583"/>
            <a:ext cx="9359899" cy="396000"/>
          </a:xfrm>
        </p:spPr>
        <p:txBody>
          <a:bodyPr anchor="t" anchorCtr="0">
            <a:normAutofit/>
          </a:bodyPr>
          <a:lstStyle>
            <a:lvl1pPr marL="0" indent="0" algn="ctr">
              <a:lnSpc>
                <a:spcPct val="114000"/>
              </a:lnSpc>
              <a:spcBef>
                <a:spcPts val="0"/>
              </a:spcBef>
              <a:buFont typeface="Arial" panose="020B0604020202020204" pitchFamily="34" charset="0"/>
              <a:buNone/>
              <a:defRPr sz="2000" b="1">
                <a:solidFill>
                  <a:schemeClr val="accent2"/>
                </a:solidFill>
              </a:defRPr>
            </a:lvl1pPr>
            <a:lvl2pPr marL="232200" indent="0">
              <a:buNone/>
              <a:defRPr/>
            </a:lvl2pPr>
            <a:lvl3pPr marL="462600" indent="0">
              <a:buNone/>
              <a:defRPr/>
            </a:lvl3pPr>
            <a:lvl4pPr marL="693000" indent="0">
              <a:buNone/>
              <a:defRPr/>
            </a:lvl4pPr>
            <a:lvl5pPr marL="887400" indent="0">
              <a:buNone/>
              <a:defRPr/>
            </a:lvl5pPr>
          </a:lstStyle>
          <a:p>
            <a:r>
              <a:rPr lang="en-GB" dirty="0"/>
              <a:t>Click to edit text</a:t>
            </a:r>
          </a:p>
        </p:txBody>
      </p:sp>
      <p:sp>
        <p:nvSpPr>
          <p:cNvPr id="3" name="Platshållare för innehåll 2"/>
          <p:cNvSpPr>
            <a:spLocks noGrp="1"/>
          </p:cNvSpPr>
          <p:nvPr>
            <p:ph sz="half" idx="1" hasCustomPrompt="1"/>
          </p:nvPr>
        </p:nvSpPr>
        <p:spPr>
          <a:xfrm>
            <a:off x="1416050" y="2241549"/>
            <a:ext cx="4499886" cy="3348039"/>
          </a:xfrm>
        </p:spPr>
        <p:txBody>
          <a:bodyPr numCol="1" spcCol="180000"/>
          <a:lstStyle>
            <a:lvl1pPr marL="0" indent="0">
              <a:lnSpc>
                <a:spcPct val="125000"/>
              </a:lnSpc>
              <a:buNone/>
              <a:defRPr/>
            </a:lvl1pPr>
            <a:lvl2pPr marL="232200" indent="0">
              <a:buNone/>
              <a:defRPr/>
            </a:lvl2pPr>
            <a:lvl3pPr marL="462600" indent="0">
              <a:buNone/>
              <a:defRPr/>
            </a:lvl3pPr>
            <a:lvl4pPr marL="693000" indent="0">
              <a:buNone/>
              <a:defRPr/>
            </a:lvl4pPr>
            <a:lvl5pPr marL="887400" indent="0">
              <a:buNone/>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Platshållare för innehåll 2"/>
          <p:cNvSpPr>
            <a:spLocks noGrp="1"/>
          </p:cNvSpPr>
          <p:nvPr>
            <p:ph sz="half" idx="13" hasCustomPrompt="1"/>
          </p:nvPr>
        </p:nvSpPr>
        <p:spPr>
          <a:xfrm>
            <a:off x="6276064" y="2241549"/>
            <a:ext cx="4499886" cy="3348039"/>
          </a:xfrm>
        </p:spPr>
        <p:txBody>
          <a:bodyPr numCol="1" spcCol="180000"/>
          <a:lstStyle>
            <a:lvl1pPr marL="0" indent="0">
              <a:buNone/>
              <a:defRPr/>
            </a:lvl1pPr>
            <a:lvl2pPr marL="232200" indent="0">
              <a:buNone/>
              <a:defRPr/>
            </a:lvl2pPr>
            <a:lvl3pPr marL="462600" indent="0">
              <a:buNone/>
              <a:defRPr/>
            </a:lvl3pPr>
            <a:lvl4pPr marL="693000" indent="0">
              <a:buNone/>
              <a:defRPr/>
            </a:lvl4pPr>
            <a:lvl5pPr marL="887400" indent="0">
              <a:buNone/>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latshållare för datum 3">
            <a:extLst>
              <a:ext uri="{FF2B5EF4-FFF2-40B4-BE49-F238E27FC236}">
                <a16:creationId xmlns:a16="http://schemas.microsoft.com/office/drawing/2014/main" id="{E0BA1B87-FDDD-442C-9856-B5EB47D1D24C}"/>
              </a:ext>
            </a:extLst>
          </p:cNvPr>
          <p:cNvSpPr>
            <a:spLocks noGrp="1"/>
          </p:cNvSpPr>
          <p:nvPr>
            <p:ph type="dt" sz="half" idx="15"/>
          </p:nvPr>
        </p:nvSpPr>
        <p:spPr/>
        <p:txBody>
          <a:bodyPr/>
          <a:lstStyle/>
          <a:p>
            <a:fld id="{278787E5-08B1-42E2-9DC0-B1014848D942}" type="datetime1">
              <a:rPr lang="en-GB" smtClean="0"/>
              <a:t>26/06/2025</a:t>
            </a:fld>
            <a:endParaRPr lang="en-GB" dirty="0"/>
          </a:p>
        </p:txBody>
      </p:sp>
      <p:sp>
        <p:nvSpPr>
          <p:cNvPr id="11" name="Platshållare för sidfot 10">
            <a:extLst>
              <a:ext uri="{FF2B5EF4-FFF2-40B4-BE49-F238E27FC236}">
                <a16:creationId xmlns:a16="http://schemas.microsoft.com/office/drawing/2014/main" id="{11F0361F-5CED-4457-8062-8D4DD81BD2E5}"/>
              </a:ext>
            </a:extLst>
          </p:cNvPr>
          <p:cNvSpPr>
            <a:spLocks noGrp="1"/>
          </p:cNvSpPr>
          <p:nvPr>
            <p:ph type="ftr" sz="quarter" idx="16"/>
          </p:nvPr>
        </p:nvSpPr>
        <p:spPr/>
        <p:txBody>
          <a:bodyPr/>
          <a:lstStyle/>
          <a:p>
            <a:endParaRPr lang="en-GB" dirty="0"/>
          </a:p>
        </p:txBody>
      </p:sp>
      <p:sp>
        <p:nvSpPr>
          <p:cNvPr id="12" name="Platshållare för bildnummer 11">
            <a:extLst>
              <a:ext uri="{FF2B5EF4-FFF2-40B4-BE49-F238E27FC236}">
                <a16:creationId xmlns:a16="http://schemas.microsoft.com/office/drawing/2014/main" id="{6B339178-9ABB-4821-AEC2-07D52280FE5D}"/>
              </a:ext>
            </a:extLst>
          </p:cNvPr>
          <p:cNvSpPr>
            <a:spLocks noGrp="1"/>
          </p:cNvSpPr>
          <p:nvPr>
            <p:ph type="sldNum" sz="quarter" idx="17"/>
          </p:nvPr>
        </p:nvSpPr>
        <p:spPr/>
        <p:txBody>
          <a:bodyPr/>
          <a:lstStyle/>
          <a:p>
            <a:fld id="{E8645303-2AAE-45D1-913A-B06AE6474513}" type="slidenum">
              <a:rPr lang="en-GB" smtClean="0"/>
              <a:pPr/>
              <a:t>‹N°›</a:t>
            </a:fld>
            <a:endParaRPr lang="en-GB" dirty="0"/>
          </a:p>
        </p:txBody>
      </p:sp>
    </p:spTree>
    <p:extLst>
      <p:ext uri="{BB962C8B-B14F-4D97-AF65-F5344CB8AC3E}">
        <p14:creationId xmlns:p14="http://schemas.microsoft.com/office/powerpoint/2010/main" val="1980366045"/>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16050" y="544708"/>
            <a:ext cx="9359900" cy="1105981"/>
          </a:xfrm>
        </p:spPr>
        <p:txBody>
          <a:bodyPr/>
          <a:lstStyle>
            <a:lvl1pPr>
              <a:defRPr/>
            </a:lvl1pPr>
          </a:lstStyle>
          <a:p>
            <a:r>
              <a:rPr lang="en-GB" dirty="0"/>
              <a:t>Click to edit text</a:t>
            </a:r>
          </a:p>
        </p:txBody>
      </p:sp>
      <p:sp>
        <p:nvSpPr>
          <p:cNvPr id="9" name="Platshållare för text 2">
            <a:extLst>
              <a:ext uri="{FF2B5EF4-FFF2-40B4-BE49-F238E27FC236}">
                <a16:creationId xmlns:a16="http://schemas.microsoft.com/office/drawing/2014/main" id="{1BD9B410-6493-47D2-9D94-90A679E34C65}"/>
              </a:ext>
            </a:extLst>
          </p:cNvPr>
          <p:cNvSpPr>
            <a:spLocks noGrp="1"/>
          </p:cNvSpPr>
          <p:nvPr>
            <p:ph type="body" sz="quarter" idx="16" hasCustomPrompt="1"/>
          </p:nvPr>
        </p:nvSpPr>
        <p:spPr>
          <a:xfrm>
            <a:off x="1416050" y="1760583"/>
            <a:ext cx="9359900" cy="396000"/>
          </a:xfrm>
        </p:spPr>
        <p:txBody>
          <a:bodyPr anchor="t" anchorCtr="0">
            <a:normAutofit/>
          </a:bodyPr>
          <a:lstStyle>
            <a:lvl1pPr marL="0" indent="0" algn="ctr">
              <a:lnSpc>
                <a:spcPct val="114000"/>
              </a:lnSpc>
              <a:spcBef>
                <a:spcPts val="0"/>
              </a:spcBef>
              <a:buFont typeface="Arial" panose="020B0604020202020204" pitchFamily="34" charset="0"/>
              <a:buNone/>
              <a:defRPr sz="2000" b="1">
                <a:solidFill>
                  <a:schemeClr val="accent2"/>
                </a:solidFill>
              </a:defRPr>
            </a:lvl1pPr>
            <a:lvl2pPr marL="232200" indent="0">
              <a:buNone/>
              <a:defRPr/>
            </a:lvl2pPr>
            <a:lvl3pPr marL="462600" indent="0">
              <a:buNone/>
              <a:defRPr/>
            </a:lvl3pPr>
            <a:lvl4pPr marL="693000" indent="0">
              <a:buNone/>
              <a:defRPr/>
            </a:lvl4pPr>
            <a:lvl5pPr marL="887400" indent="0">
              <a:buNone/>
              <a:defRPr/>
            </a:lvl5pPr>
          </a:lstStyle>
          <a:p>
            <a:r>
              <a:rPr lang="en-GB" dirty="0"/>
              <a:t>Click to edit text</a:t>
            </a:r>
          </a:p>
        </p:txBody>
      </p:sp>
      <p:sp>
        <p:nvSpPr>
          <p:cNvPr id="10" name="Platshållare för bild 9"/>
          <p:cNvSpPr>
            <a:spLocks noGrp="1"/>
          </p:cNvSpPr>
          <p:nvPr>
            <p:ph type="pic" sz="quarter" idx="15"/>
          </p:nvPr>
        </p:nvSpPr>
        <p:spPr>
          <a:xfrm>
            <a:off x="1416050" y="2241549"/>
            <a:ext cx="9359900" cy="3348038"/>
          </a:xfrm>
        </p:spPr>
        <p:txBody>
          <a:bodyPr/>
          <a:lstStyle>
            <a:lvl1pPr marL="0" indent="0">
              <a:buFont typeface="Arial" panose="020B0604020202020204" pitchFamily="34" charset="0"/>
              <a:buNone/>
              <a:defRPr/>
            </a:lvl1pPr>
          </a:lstStyle>
          <a:p>
            <a:r>
              <a:rPr lang="sv-SE"/>
              <a:t>Klicka på ikonen för att lägga till en bild</a:t>
            </a:r>
            <a:endParaRPr lang="sv-SE" dirty="0"/>
          </a:p>
        </p:txBody>
      </p:sp>
      <p:sp>
        <p:nvSpPr>
          <p:cNvPr id="3" name="Platshållare för datum 2">
            <a:extLst>
              <a:ext uri="{FF2B5EF4-FFF2-40B4-BE49-F238E27FC236}">
                <a16:creationId xmlns:a16="http://schemas.microsoft.com/office/drawing/2014/main" id="{607F7B37-D382-434E-92A1-E9D33E33BC52}"/>
              </a:ext>
            </a:extLst>
          </p:cNvPr>
          <p:cNvSpPr>
            <a:spLocks noGrp="1"/>
          </p:cNvSpPr>
          <p:nvPr>
            <p:ph type="dt" sz="half" idx="17"/>
          </p:nvPr>
        </p:nvSpPr>
        <p:spPr/>
        <p:txBody>
          <a:bodyPr/>
          <a:lstStyle/>
          <a:p>
            <a:fld id="{815DD28F-22C0-4C29-A705-16A7244BA7DD}" type="datetime1">
              <a:rPr lang="en-GB" smtClean="0"/>
              <a:t>26/06/2025</a:t>
            </a:fld>
            <a:endParaRPr lang="en-GB" dirty="0"/>
          </a:p>
        </p:txBody>
      </p:sp>
      <p:sp>
        <p:nvSpPr>
          <p:cNvPr id="4" name="Platshållare för sidfot 3">
            <a:extLst>
              <a:ext uri="{FF2B5EF4-FFF2-40B4-BE49-F238E27FC236}">
                <a16:creationId xmlns:a16="http://schemas.microsoft.com/office/drawing/2014/main" id="{AE7FC183-1430-451D-B660-2E5B15B91A81}"/>
              </a:ext>
            </a:extLst>
          </p:cNvPr>
          <p:cNvSpPr>
            <a:spLocks noGrp="1"/>
          </p:cNvSpPr>
          <p:nvPr>
            <p:ph type="ftr" sz="quarter" idx="18"/>
          </p:nvPr>
        </p:nvSpPr>
        <p:spPr/>
        <p:txBody>
          <a:bodyPr/>
          <a:lstStyle/>
          <a:p>
            <a:endParaRPr lang="en-GB" dirty="0"/>
          </a:p>
        </p:txBody>
      </p:sp>
      <p:sp>
        <p:nvSpPr>
          <p:cNvPr id="11" name="Platshållare för bildnummer 10">
            <a:extLst>
              <a:ext uri="{FF2B5EF4-FFF2-40B4-BE49-F238E27FC236}">
                <a16:creationId xmlns:a16="http://schemas.microsoft.com/office/drawing/2014/main" id="{6ADE6EEF-C8BF-403C-9D10-33B39DF25646}"/>
              </a:ext>
            </a:extLst>
          </p:cNvPr>
          <p:cNvSpPr>
            <a:spLocks noGrp="1"/>
          </p:cNvSpPr>
          <p:nvPr>
            <p:ph type="sldNum" sz="quarter" idx="19"/>
          </p:nvPr>
        </p:nvSpPr>
        <p:spPr/>
        <p:txBody>
          <a:bodyPr/>
          <a:lstStyle/>
          <a:p>
            <a:fld id="{E8645303-2AAE-45D1-913A-B06AE6474513}" type="slidenum">
              <a:rPr lang="en-GB" smtClean="0"/>
              <a:pPr/>
              <a:t>‹N°›</a:t>
            </a:fld>
            <a:endParaRPr lang="en-GB" dirty="0"/>
          </a:p>
        </p:txBody>
      </p:sp>
    </p:spTree>
    <p:extLst>
      <p:ext uri="{BB962C8B-B14F-4D97-AF65-F5344CB8AC3E}">
        <p14:creationId xmlns:p14="http://schemas.microsoft.com/office/powerpoint/2010/main" val="36636231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Contents and Ima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79D93A-57A3-4A94-B8DC-B13210DB2A9C}"/>
              </a:ext>
            </a:extLst>
          </p:cNvPr>
          <p:cNvSpPr>
            <a:spLocks noGrp="1"/>
          </p:cNvSpPr>
          <p:nvPr>
            <p:ph type="title" hasCustomPrompt="1"/>
          </p:nvPr>
        </p:nvSpPr>
        <p:spPr>
          <a:xfrm>
            <a:off x="1416050" y="544708"/>
            <a:ext cx="9359900" cy="1105981"/>
          </a:xfrm>
        </p:spPr>
        <p:txBody>
          <a:bodyPr/>
          <a:lstStyle>
            <a:lvl1pPr>
              <a:defRPr/>
            </a:lvl1pPr>
          </a:lstStyle>
          <a:p>
            <a:r>
              <a:rPr lang="en-GB" dirty="0"/>
              <a:t>Click to edit text</a:t>
            </a:r>
          </a:p>
        </p:txBody>
      </p:sp>
      <p:sp>
        <p:nvSpPr>
          <p:cNvPr id="11" name="Platshållare för text 2">
            <a:extLst>
              <a:ext uri="{FF2B5EF4-FFF2-40B4-BE49-F238E27FC236}">
                <a16:creationId xmlns:a16="http://schemas.microsoft.com/office/drawing/2014/main" id="{2EA03E50-29CD-4A1B-8BE6-9B511768C0AB}"/>
              </a:ext>
            </a:extLst>
          </p:cNvPr>
          <p:cNvSpPr>
            <a:spLocks noGrp="1"/>
          </p:cNvSpPr>
          <p:nvPr>
            <p:ph type="body" sz="quarter" idx="17" hasCustomPrompt="1"/>
          </p:nvPr>
        </p:nvSpPr>
        <p:spPr>
          <a:xfrm>
            <a:off x="1416050" y="1760583"/>
            <a:ext cx="9359900" cy="396000"/>
          </a:xfrm>
        </p:spPr>
        <p:txBody>
          <a:bodyPr anchor="t" anchorCtr="0">
            <a:normAutofit/>
          </a:bodyPr>
          <a:lstStyle>
            <a:lvl1pPr marL="0" indent="0" algn="ctr">
              <a:lnSpc>
                <a:spcPct val="114000"/>
              </a:lnSpc>
              <a:spcBef>
                <a:spcPts val="0"/>
              </a:spcBef>
              <a:buFont typeface="Arial" panose="020B0604020202020204" pitchFamily="34" charset="0"/>
              <a:buNone/>
              <a:defRPr sz="2000" b="1">
                <a:solidFill>
                  <a:schemeClr val="accent2"/>
                </a:solidFill>
              </a:defRPr>
            </a:lvl1pPr>
            <a:lvl2pPr marL="232200" indent="0">
              <a:buNone/>
              <a:defRPr/>
            </a:lvl2pPr>
            <a:lvl3pPr marL="462600" indent="0">
              <a:buNone/>
              <a:defRPr/>
            </a:lvl3pPr>
            <a:lvl4pPr marL="693000" indent="0">
              <a:buNone/>
              <a:defRPr/>
            </a:lvl4pPr>
            <a:lvl5pPr marL="887400" indent="0">
              <a:buNone/>
              <a:defRPr/>
            </a:lvl5pPr>
          </a:lstStyle>
          <a:p>
            <a:r>
              <a:rPr lang="en-GB" dirty="0"/>
              <a:t>Click to edit text</a:t>
            </a:r>
          </a:p>
        </p:txBody>
      </p:sp>
      <p:sp>
        <p:nvSpPr>
          <p:cNvPr id="8" name="Platshållare för innehåll 7">
            <a:extLst>
              <a:ext uri="{FF2B5EF4-FFF2-40B4-BE49-F238E27FC236}">
                <a16:creationId xmlns:a16="http://schemas.microsoft.com/office/drawing/2014/main" id="{97743151-7FDA-4328-BD35-ED486F32E746}"/>
              </a:ext>
            </a:extLst>
          </p:cNvPr>
          <p:cNvSpPr>
            <a:spLocks noGrp="1"/>
          </p:cNvSpPr>
          <p:nvPr>
            <p:ph sz="quarter" idx="18" hasCustomPrompt="1"/>
          </p:nvPr>
        </p:nvSpPr>
        <p:spPr>
          <a:xfrm>
            <a:off x="1416050" y="2241549"/>
            <a:ext cx="4498776" cy="3348039"/>
          </a:xfrm>
        </p:spPr>
        <p:txBody>
          <a:bodyPr/>
          <a:lstStyle>
            <a:lvl1pPr>
              <a:defRPr/>
            </a:lvl1pPr>
            <a:lvl2pPr>
              <a:defRPr/>
            </a:lvl2pPr>
            <a:lvl3pPr>
              <a:defRPr/>
            </a:lvl3pPr>
            <a:lvl4pPr>
              <a:defRPr/>
            </a:lvl4pPr>
            <a:lvl5pPr>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Platshållare för bild 9">
            <a:extLst>
              <a:ext uri="{FF2B5EF4-FFF2-40B4-BE49-F238E27FC236}">
                <a16:creationId xmlns:a16="http://schemas.microsoft.com/office/drawing/2014/main" id="{BE85B994-5B61-4EEA-8D03-13FA1D9CF945}"/>
              </a:ext>
            </a:extLst>
          </p:cNvPr>
          <p:cNvSpPr>
            <a:spLocks noGrp="1"/>
          </p:cNvSpPr>
          <p:nvPr>
            <p:ph type="pic" sz="quarter" idx="16"/>
          </p:nvPr>
        </p:nvSpPr>
        <p:spPr>
          <a:xfrm>
            <a:off x="6276066" y="2241549"/>
            <a:ext cx="4498776" cy="3348039"/>
          </a:xfrm>
        </p:spPr>
        <p:txBody>
          <a:bodyPr/>
          <a:lstStyle>
            <a:lvl1pPr marL="0" indent="0">
              <a:buNone/>
              <a:defRPr/>
            </a:lvl1pPr>
          </a:lstStyle>
          <a:p>
            <a:r>
              <a:rPr lang="sv-SE"/>
              <a:t>Klicka på ikonen för att lägga till en bild</a:t>
            </a:r>
          </a:p>
        </p:txBody>
      </p:sp>
      <p:sp>
        <p:nvSpPr>
          <p:cNvPr id="3" name="Platshållare för datum 2">
            <a:extLst>
              <a:ext uri="{FF2B5EF4-FFF2-40B4-BE49-F238E27FC236}">
                <a16:creationId xmlns:a16="http://schemas.microsoft.com/office/drawing/2014/main" id="{B98F9A32-BFB9-472F-8D83-6921E3800FEC}"/>
              </a:ext>
            </a:extLst>
          </p:cNvPr>
          <p:cNvSpPr>
            <a:spLocks noGrp="1"/>
          </p:cNvSpPr>
          <p:nvPr>
            <p:ph type="dt" sz="half" idx="10"/>
          </p:nvPr>
        </p:nvSpPr>
        <p:spPr/>
        <p:txBody>
          <a:bodyPr/>
          <a:lstStyle/>
          <a:p>
            <a:fld id="{8E437C75-927F-47EB-8346-E7E2F2A28A94}" type="datetime1">
              <a:rPr lang="en-GB" smtClean="0"/>
              <a:t>26/06/2025</a:t>
            </a:fld>
            <a:endParaRPr lang="en-GB" dirty="0"/>
          </a:p>
        </p:txBody>
      </p:sp>
      <p:sp>
        <p:nvSpPr>
          <p:cNvPr id="4" name="Platshållare för sidfot 3">
            <a:extLst>
              <a:ext uri="{FF2B5EF4-FFF2-40B4-BE49-F238E27FC236}">
                <a16:creationId xmlns:a16="http://schemas.microsoft.com/office/drawing/2014/main" id="{E9B3D4FB-C2E7-4ADA-A844-CC600D66F265}"/>
              </a:ext>
            </a:extLst>
          </p:cNvPr>
          <p:cNvSpPr>
            <a:spLocks noGrp="1"/>
          </p:cNvSpPr>
          <p:nvPr>
            <p:ph type="ftr" sz="quarter" idx="11"/>
          </p:nvPr>
        </p:nvSpPr>
        <p:spPr/>
        <p:txBody>
          <a:bodyPr/>
          <a:lstStyle/>
          <a:p>
            <a:endParaRPr lang="en-GB" dirty="0"/>
          </a:p>
        </p:txBody>
      </p:sp>
      <p:sp>
        <p:nvSpPr>
          <p:cNvPr id="5" name="Platshållare för bildnummer 4">
            <a:extLst>
              <a:ext uri="{FF2B5EF4-FFF2-40B4-BE49-F238E27FC236}">
                <a16:creationId xmlns:a16="http://schemas.microsoft.com/office/drawing/2014/main" id="{1C326D83-1A59-4AC9-BF75-DCC7B53ED981}"/>
              </a:ext>
            </a:extLst>
          </p:cNvPr>
          <p:cNvSpPr>
            <a:spLocks noGrp="1"/>
          </p:cNvSpPr>
          <p:nvPr>
            <p:ph type="sldNum" sz="quarter" idx="12"/>
          </p:nvPr>
        </p:nvSpPr>
        <p:spPr/>
        <p:txBody>
          <a:bodyPr/>
          <a:lstStyle/>
          <a:p>
            <a:fld id="{E8645303-2AAE-45D1-913A-B06AE6474513}" type="slidenum">
              <a:rPr lang="en-GB" smtClean="0"/>
              <a:pPr/>
              <a:t>‹N°›</a:t>
            </a:fld>
            <a:endParaRPr lang="en-GB" dirty="0"/>
          </a:p>
        </p:txBody>
      </p:sp>
    </p:spTree>
    <p:extLst>
      <p:ext uri="{BB962C8B-B14F-4D97-AF65-F5344CB8AC3E}">
        <p14:creationId xmlns:p14="http://schemas.microsoft.com/office/powerpoint/2010/main" val="34980253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79D93A-57A3-4A94-B8DC-B13210DB2A9C}"/>
              </a:ext>
            </a:extLst>
          </p:cNvPr>
          <p:cNvSpPr>
            <a:spLocks noGrp="1"/>
          </p:cNvSpPr>
          <p:nvPr>
            <p:ph type="title" hasCustomPrompt="1"/>
          </p:nvPr>
        </p:nvSpPr>
        <p:spPr>
          <a:xfrm>
            <a:off x="1416050" y="544708"/>
            <a:ext cx="9359899" cy="1105981"/>
          </a:xfrm>
        </p:spPr>
        <p:txBody>
          <a:bodyPr/>
          <a:lstStyle>
            <a:lvl1pPr>
              <a:defRPr/>
            </a:lvl1pPr>
          </a:lstStyle>
          <a:p>
            <a:r>
              <a:rPr lang="en-GB" dirty="0"/>
              <a:t>Click to </a:t>
            </a:r>
            <a:r>
              <a:rPr lang="en-GB"/>
              <a:t>edit text</a:t>
            </a:r>
            <a:endParaRPr lang="en-GB" dirty="0"/>
          </a:p>
        </p:txBody>
      </p:sp>
      <p:sp>
        <p:nvSpPr>
          <p:cNvPr id="11" name="Platshållare för text 2">
            <a:extLst>
              <a:ext uri="{FF2B5EF4-FFF2-40B4-BE49-F238E27FC236}">
                <a16:creationId xmlns:a16="http://schemas.microsoft.com/office/drawing/2014/main" id="{2EA03E50-29CD-4A1B-8BE6-9B511768C0AB}"/>
              </a:ext>
            </a:extLst>
          </p:cNvPr>
          <p:cNvSpPr>
            <a:spLocks noGrp="1"/>
          </p:cNvSpPr>
          <p:nvPr>
            <p:ph type="body" sz="quarter" idx="17" hasCustomPrompt="1"/>
          </p:nvPr>
        </p:nvSpPr>
        <p:spPr>
          <a:xfrm>
            <a:off x="1416050" y="1760583"/>
            <a:ext cx="9359899" cy="396000"/>
          </a:xfrm>
        </p:spPr>
        <p:txBody>
          <a:bodyPr anchor="t" anchorCtr="0">
            <a:normAutofit/>
          </a:bodyPr>
          <a:lstStyle>
            <a:lvl1pPr marL="0" indent="0" algn="ctr">
              <a:lnSpc>
                <a:spcPct val="114000"/>
              </a:lnSpc>
              <a:spcBef>
                <a:spcPts val="0"/>
              </a:spcBef>
              <a:buFont typeface="Arial" panose="020B0604020202020204" pitchFamily="34" charset="0"/>
              <a:buNone/>
              <a:defRPr sz="2000" b="1">
                <a:solidFill>
                  <a:schemeClr val="accent2"/>
                </a:solidFill>
              </a:defRPr>
            </a:lvl1pPr>
            <a:lvl2pPr marL="232200" indent="0">
              <a:buNone/>
              <a:defRPr/>
            </a:lvl2pPr>
            <a:lvl3pPr marL="462600" indent="0">
              <a:buNone/>
              <a:defRPr/>
            </a:lvl3pPr>
            <a:lvl4pPr marL="693000" indent="0">
              <a:buNone/>
              <a:defRPr/>
            </a:lvl4pPr>
            <a:lvl5pPr marL="887400" indent="0">
              <a:buNone/>
              <a:defRPr/>
            </a:lvl5pPr>
          </a:lstStyle>
          <a:p>
            <a:pPr lvl="0"/>
            <a:r>
              <a:rPr lang="en-GB" dirty="0"/>
              <a:t>Click to </a:t>
            </a:r>
            <a:r>
              <a:rPr lang="en-GB"/>
              <a:t>edit text</a:t>
            </a:r>
            <a:endParaRPr lang="en-GB" dirty="0"/>
          </a:p>
        </p:txBody>
      </p:sp>
      <p:sp>
        <p:nvSpPr>
          <p:cNvPr id="10" name="Platshållare för bild 9">
            <a:extLst>
              <a:ext uri="{FF2B5EF4-FFF2-40B4-BE49-F238E27FC236}">
                <a16:creationId xmlns:a16="http://schemas.microsoft.com/office/drawing/2014/main" id="{BE85B994-5B61-4EEA-8D03-13FA1D9CF945}"/>
              </a:ext>
            </a:extLst>
          </p:cNvPr>
          <p:cNvSpPr>
            <a:spLocks noGrp="1"/>
          </p:cNvSpPr>
          <p:nvPr>
            <p:ph type="pic" sz="quarter" idx="16"/>
          </p:nvPr>
        </p:nvSpPr>
        <p:spPr>
          <a:xfrm>
            <a:off x="1416050" y="2241549"/>
            <a:ext cx="4499885" cy="3348039"/>
          </a:xfrm>
        </p:spPr>
        <p:txBody>
          <a:bodyPr/>
          <a:lstStyle>
            <a:lvl1pPr marL="0" indent="0">
              <a:buNone/>
              <a:defRPr/>
            </a:lvl1pPr>
          </a:lstStyle>
          <a:p>
            <a:r>
              <a:rPr lang="sv-SE"/>
              <a:t>Klicka på ikonen för att lägga till en bild</a:t>
            </a:r>
          </a:p>
        </p:txBody>
      </p:sp>
      <p:sp>
        <p:nvSpPr>
          <p:cNvPr id="8" name="Platshållare för bild 7">
            <a:extLst>
              <a:ext uri="{FF2B5EF4-FFF2-40B4-BE49-F238E27FC236}">
                <a16:creationId xmlns:a16="http://schemas.microsoft.com/office/drawing/2014/main" id="{16DF1E4B-C26D-42C3-B80A-80E87C2F1194}"/>
              </a:ext>
            </a:extLst>
          </p:cNvPr>
          <p:cNvSpPr>
            <a:spLocks noGrp="1"/>
          </p:cNvSpPr>
          <p:nvPr>
            <p:ph type="pic" sz="quarter" idx="18"/>
          </p:nvPr>
        </p:nvSpPr>
        <p:spPr>
          <a:xfrm>
            <a:off x="6276066" y="2241549"/>
            <a:ext cx="4499884" cy="3348039"/>
          </a:xfrm>
        </p:spPr>
        <p:txBody>
          <a:bodyPr/>
          <a:lstStyle>
            <a:lvl1pPr marL="0" indent="0">
              <a:buNone/>
              <a:defRPr/>
            </a:lvl1pPr>
          </a:lstStyle>
          <a:p>
            <a:r>
              <a:rPr lang="sv-SE"/>
              <a:t>Klicka på ikonen för att lägga till en bild</a:t>
            </a:r>
          </a:p>
        </p:txBody>
      </p:sp>
      <p:sp>
        <p:nvSpPr>
          <p:cNvPr id="3" name="Platshållare för datum 2">
            <a:extLst>
              <a:ext uri="{FF2B5EF4-FFF2-40B4-BE49-F238E27FC236}">
                <a16:creationId xmlns:a16="http://schemas.microsoft.com/office/drawing/2014/main" id="{B98F9A32-BFB9-472F-8D83-6921E3800FEC}"/>
              </a:ext>
            </a:extLst>
          </p:cNvPr>
          <p:cNvSpPr>
            <a:spLocks noGrp="1"/>
          </p:cNvSpPr>
          <p:nvPr>
            <p:ph type="dt" sz="half" idx="10"/>
          </p:nvPr>
        </p:nvSpPr>
        <p:spPr/>
        <p:txBody>
          <a:bodyPr/>
          <a:lstStyle/>
          <a:p>
            <a:fld id="{8E437C75-927F-47EB-8346-E7E2F2A28A94}" type="datetime1">
              <a:rPr lang="en-GB" smtClean="0"/>
              <a:t>26/06/2025</a:t>
            </a:fld>
            <a:endParaRPr lang="en-GB" dirty="0"/>
          </a:p>
        </p:txBody>
      </p:sp>
      <p:sp>
        <p:nvSpPr>
          <p:cNvPr id="4" name="Platshållare för sidfot 3">
            <a:extLst>
              <a:ext uri="{FF2B5EF4-FFF2-40B4-BE49-F238E27FC236}">
                <a16:creationId xmlns:a16="http://schemas.microsoft.com/office/drawing/2014/main" id="{E9B3D4FB-C2E7-4ADA-A844-CC600D66F265}"/>
              </a:ext>
            </a:extLst>
          </p:cNvPr>
          <p:cNvSpPr>
            <a:spLocks noGrp="1"/>
          </p:cNvSpPr>
          <p:nvPr>
            <p:ph type="ftr" sz="quarter" idx="11"/>
          </p:nvPr>
        </p:nvSpPr>
        <p:spPr/>
        <p:txBody>
          <a:bodyPr/>
          <a:lstStyle/>
          <a:p>
            <a:endParaRPr lang="en-GB" dirty="0"/>
          </a:p>
        </p:txBody>
      </p:sp>
      <p:sp>
        <p:nvSpPr>
          <p:cNvPr id="5" name="Platshållare för bildnummer 4">
            <a:extLst>
              <a:ext uri="{FF2B5EF4-FFF2-40B4-BE49-F238E27FC236}">
                <a16:creationId xmlns:a16="http://schemas.microsoft.com/office/drawing/2014/main" id="{1C326D83-1A59-4AC9-BF75-DCC7B53ED981}"/>
              </a:ext>
            </a:extLst>
          </p:cNvPr>
          <p:cNvSpPr>
            <a:spLocks noGrp="1"/>
          </p:cNvSpPr>
          <p:nvPr>
            <p:ph type="sldNum" sz="quarter" idx="12"/>
          </p:nvPr>
        </p:nvSpPr>
        <p:spPr/>
        <p:txBody>
          <a:bodyPr/>
          <a:lstStyle/>
          <a:p>
            <a:fld id="{E8645303-2AAE-45D1-913A-B06AE6474513}" type="slidenum">
              <a:rPr lang="en-GB" smtClean="0"/>
              <a:pPr/>
              <a:t>‹N°›</a:t>
            </a:fld>
            <a:endParaRPr lang="en-GB" dirty="0"/>
          </a:p>
        </p:txBody>
      </p:sp>
    </p:spTree>
    <p:extLst>
      <p:ext uri="{BB962C8B-B14F-4D97-AF65-F5344CB8AC3E}">
        <p14:creationId xmlns:p14="http://schemas.microsoft.com/office/powerpoint/2010/main" val="3091085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16050" y="544708"/>
            <a:ext cx="9359900" cy="1105981"/>
          </a:xfrm>
        </p:spPr>
        <p:txBody>
          <a:bodyPr/>
          <a:lstStyle>
            <a:lvl1pPr>
              <a:defRPr/>
            </a:lvl1pPr>
          </a:lstStyle>
          <a:p>
            <a:r>
              <a:rPr lang="en-GB" dirty="0"/>
              <a:t>Click to edit text</a:t>
            </a:r>
          </a:p>
        </p:txBody>
      </p:sp>
      <p:sp>
        <p:nvSpPr>
          <p:cNvPr id="11" name="Platshållare för text 2">
            <a:extLst>
              <a:ext uri="{FF2B5EF4-FFF2-40B4-BE49-F238E27FC236}">
                <a16:creationId xmlns:a16="http://schemas.microsoft.com/office/drawing/2014/main" id="{5A441C69-70BD-4FF5-AC46-EC08181BEB5A}"/>
              </a:ext>
            </a:extLst>
          </p:cNvPr>
          <p:cNvSpPr>
            <a:spLocks noGrp="1"/>
          </p:cNvSpPr>
          <p:nvPr>
            <p:ph type="body" sz="quarter" idx="14" hasCustomPrompt="1"/>
          </p:nvPr>
        </p:nvSpPr>
        <p:spPr>
          <a:xfrm>
            <a:off x="1416050" y="1760583"/>
            <a:ext cx="9359900" cy="396000"/>
          </a:xfrm>
        </p:spPr>
        <p:txBody>
          <a:bodyPr anchor="t" anchorCtr="0">
            <a:normAutofit/>
          </a:bodyPr>
          <a:lstStyle>
            <a:lvl1pPr marL="0" indent="0" algn="ctr">
              <a:lnSpc>
                <a:spcPct val="114000"/>
              </a:lnSpc>
              <a:spcBef>
                <a:spcPts val="0"/>
              </a:spcBef>
              <a:buFont typeface="Arial" panose="020B0604020202020204" pitchFamily="34" charset="0"/>
              <a:buNone/>
              <a:defRPr sz="2000" b="1">
                <a:solidFill>
                  <a:schemeClr val="accent2"/>
                </a:solidFill>
              </a:defRPr>
            </a:lvl1pPr>
            <a:lvl2pPr marL="232200" indent="0">
              <a:buNone/>
              <a:defRPr/>
            </a:lvl2pPr>
            <a:lvl3pPr marL="462600" indent="0">
              <a:buNone/>
              <a:defRPr/>
            </a:lvl3pPr>
            <a:lvl4pPr marL="693000" indent="0">
              <a:buNone/>
              <a:defRPr/>
            </a:lvl4pPr>
            <a:lvl5pPr marL="887400" indent="0">
              <a:buNone/>
              <a:defRPr/>
            </a:lvl5pPr>
          </a:lstStyle>
          <a:p>
            <a:r>
              <a:rPr lang="en-GB" dirty="0"/>
              <a:t>Click to edit text</a:t>
            </a:r>
          </a:p>
        </p:txBody>
      </p:sp>
      <p:sp>
        <p:nvSpPr>
          <p:cNvPr id="8" name="Platshållare för datum 7">
            <a:extLst>
              <a:ext uri="{FF2B5EF4-FFF2-40B4-BE49-F238E27FC236}">
                <a16:creationId xmlns:a16="http://schemas.microsoft.com/office/drawing/2014/main" id="{BFB9544A-7E4E-4020-8AE8-251BAF211446}"/>
              </a:ext>
            </a:extLst>
          </p:cNvPr>
          <p:cNvSpPr>
            <a:spLocks noGrp="1"/>
          </p:cNvSpPr>
          <p:nvPr>
            <p:ph type="dt" sz="half" idx="21"/>
          </p:nvPr>
        </p:nvSpPr>
        <p:spPr/>
        <p:txBody>
          <a:bodyPr/>
          <a:lstStyle/>
          <a:p>
            <a:fld id="{217C641B-244A-4512-939F-FF419BA048DC}" type="datetime1">
              <a:rPr lang="en-GB" smtClean="0"/>
              <a:t>26/06/2025</a:t>
            </a:fld>
            <a:endParaRPr lang="en-GB" dirty="0"/>
          </a:p>
        </p:txBody>
      </p:sp>
      <p:sp>
        <p:nvSpPr>
          <p:cNvPr id="9" name="Platshållare för sidfot 8">
            <a:extLst>
              <a:ext uri="{FF2B5EF4-FFF2-40B4-BE49-F238E27FC236}">
                <a16:creationId xmlns:a16="http://schemas.microsoft.com/office/drawing/2014/main" id="{29FD1223-F808-4BE2-BAF8-FD830AAEC884}"/>
              </a:ext>
            </a:extLst>
          </p:cNvPr>
          <p:cNvSpPr>
            <a:spLocks noGrp="1"/>
          </p:cNvSpPr>
          <p:nvPr>
            <p:ph type="ftr" sz="quarter" idx="22"/>
          </p:nvPr>
        </p:nvSpPr>
        <p:spPr/>
        <p:txBody>
          <a:bodyPr/>
          <a:lstStyle/>
          <a:p>
            <a:endParaRPr lang="en-GB" dirty="0"/>
          </a:p>
        </p:txBody>
      </p:sp>
      <p:sp>
        <p:nvSpPr>
          <p:cNvPr id="10" name="Platshållare för bildnummer 9">
            <a:extLst>
              <a:ext uri="{FF2B5EF4-FFF2-40B4-BE49-F238E27FC236}">
                <a16:creationId xmlns:a16="http://schemas.microsoft.com/office/drawing/2014/main" id="{B6BA1D79-1291-4EA3-8C81-D8462A782C82}"/>
              </a:ext>
            </a:extLst>
          </p:cNvPr>
          <p:cNvSpPr>
            <a:spLocks noGrp="1"/>
          </p:cNvSpPr>
          <p:nvPr>
            <p:ph type="sldNum" sz="quarter" idx="23"/>
          </p:nvPr>
        </p:nvSpPr>
        <p:spPr/>
        <p:txBody>
          <a:bodyPr/>
          <a:lstStyle/>
          <a:p>
            <a:fld id="{E8645303-2AAE-45D1-913A-B06AE6474513}" type="slidenum">
              <a:rPr lang="en-GB" smtClean="0"/>
              <a:pPr/>
              <a:t>‹N°›</a:t>
            </a:fld>
            <a:endParaRPr lang="en-GB" dirty="0"/>
          </a:p>
        </p:txBody>
      </p:sp>
    </p:spTree>
    <p:extLst>
      <p:ext uri="{BB962C8B-B14F-4D97-AF65-F5344CB8AC3E}">
        <p14:creationId xmlns:p14="http://schemas.microsoft.com/office/powerpoint/2010/main" val="370107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B7EB6B49-1E68-4374-9D92-2E29414F82DD}"/>
              </a:ext>
            </a:extLst>
          </p:cNvPr>
          <p:cNvSpPr>
            <a:spLocks noGrp="1"/>
          </p:cNvSpPr>
          <p:nvPr>
            <p:ph type="dt" sz="half" idx="10"/>
          </p:nvPr>
        </p:nvSpPr>
        <p:spPr/>
        <p:txBody>
          <a:bodyPr/>
          <a:lstStyle/>
          <a:p>
            <a:fld id="{1CF342E2-F8F4-44C0-83F4-3278E47DBD50}" type="datetime1">
              <a:rPr lang="en-GB" smtClean="0"/>
              <a:t>26/06/2025</a:t>
            </a:fld>
            <a:endParaRPr lang="en-GB" dirty="0"/>
          </a:p>
        </p:txBody>
      </p:sp>
      <p:sp>
        <p:nvSpPr>
          <p:cNvPr id="6" name="Platshållare för sidfot 5">
            <a:extLst>
              <a:ext uri="{FF2B5EF4-FFF2-40B4-BE49-F238E27FC236}">
                <a16:creationId xmlns:a16="http://schemas.microsoft.com/office/drawing/2014/main" id="{CF1F5223-A584-492F-A993-90D0469B279C}"/>
              </a:ext>
            </a:extLst>
          </p:cNvPr>
          <p:cNvSpPr>
            <a:spLocks noGrp="1"/>
          </p:cNvSpPr>
          <p:nvPr>
            <p:ph type="ftr" sz="quarter" idx="11"/>
          </p:nvPr>
        </p:nvSpPr>
        <p:spPr/>
        <p:txBody>
          <a:bodyPr/>
          <a:lstStyle/>
          <a:p>
            <a:endParaRPr lang="en-GB" dirty="0"/>
          </a:p>
        </p:txBody>
      </p:sp>
      <p:sp>
        <p:nvSpPr>
          <p:cNvPr id="7" name="Platshållare för bildnummer 6">
            <a:extLst>
              <a:ext uri="{FF2B5EF4-FFF2-40B4-BE49-F238E27FC236}">
                <a16:creationId xmlns:a16="http://schemas.microsoft.com/office/drawing/2014/main" id="{28528231-1B46-443D-9AA4-630B83E7E04D}"/>
              </a:ext>
            </a:extLst>
          </p:cNvPr>
          <p:cNvSpPr>
            <a:spLocks noGrp="1"/>
          </p:cNvSpPr>
          <p:nvPr>
            <p:ph type="sldNum" sz="quarter" idx="12"/>
          </p:nvPr>
        </p:nvSpPr>
        <p:spPr/>
        <p:txBody>
          <a:bodyPr/>
          <a:lstStyle/>
          <a:p>
            <a:fld id="{E8645303-2AAE-45D1-913A-B06AE6474513}" type="slidenum">
              <a:rPr lang="en-GB" smtClean="0"/>
              <a:pPr/>
              <a:t>‹N°›</a:t>
            </a:fld>
            <a:endParaRPr lang="en-GB" dirty="0"/>
          </a:p>
        </p:txBody>
      </p:sp>
    </p:spTree>
    <p:extLst>
      <p:ext uri="{BB962C8B-B14F-4D97-AF65-F5344CB8AC3E}">
        <p14:creationId xmlns:p14="http://schemas.microsoft.com/office/powerpoint/2010/main" val="1088444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A960281-4856-3543-97F3-0BA650A151F4}" type="datetimeFigureOut">
              <a:rPr lang="fr-FR" smtClean="0"/>
              <a:t>26/06/2025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2407445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4035458296"/>
      </p:ext>
    </p:extLst>
  </p:cSld>
  <p:clrMapOvr>
    <a:masterClrMapping/>
  </p:clrMapOvr>
  <p:transition spd="slow">
    <p:strips/>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26033" y="403101"/>
            <a:ext cx="11108267" cy="609600"/>
          </a:xfrm>
        </p:spPr>
        <p:txBody>
          <a:bodyPr/>
          <a:lstStyle/>
          <a:p>
            <a:r>
              <a:rPr lang="fr-FR" dirty="0"/>
              <a:t>Cliquez pour modifier le style du titre</a:t>
            </a:r>
          </a:p>
        </p:txBody>
      </p:sp>
      <p:sp>
        <p:nvSpPr>
          <p:cNvPr id="3" name="Espace réservé du contenu 2"/>
          <p:cNvSpPr>
            <a:spLocks noGrp="1"/>
          </p:cNvSpPr>
          <p:nvPr>
            <p:ph idx="1"/>
          </p:nvPr>
        </p:nvSpPr>
        <p:spPr>
          <a:xfrm>
            <a:off x="507065" y="1200150"/>
            <a:ext cx="11108267" cy="4724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51746196"/>
      </p:ext>
    </p:extLst>
  </p:cSld>
  <p:clrMapOvr>
    <a:masterClrMapping/>
  </p:clrMapOvr>
  <p:transition spd="slow">
    <p:strips/>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1200425901"/>
      </p:ext>
    </p:extLst>
  </p:cSld>
  <p:clrMapOvr>
    <a:masterClrMapping/>
  </p:clrMapOvr>
  <p:transition spd="slow">
    <p:strips/>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541867" y="1219200"/>
            <a:ext cx="5452533"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219200"/>
            <a:ext cx="5452533"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40777476"/>
      </p:ext>
    </p:extLst>
  </p:cSld>
  <p:clrMapOvr>
    <a:masterClrMapping/>
  </p:clrMapOvr>
  <p:transition spd="slow">
    <p:strips/>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77550271"/>
      </p:ext>
    </p:extLst>
  </p:cSld>
  <p:clrMapOvr>
    <a:masterClrMapping/>
  </p:clrMapOvr>
  <p:transition spd="slow">
    <p:strips/>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762093640"/>
      </p:ext>
    </p:extLst>
  </p:cSld>
  <p:clrMapOvr>
    <a:masterClrMapping/>
  </p:clrMapOvr>
  <p:transition spd="slow">
    <p:strips/>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299106"/>
      </p:ext>
    </p:extLst>
  </p:cSld>
  <p:clrMapOvr>
    <a:masterClrMapping/>
  </p:clrMapOvr>
  <p:transition spd="slow">
    <p:strips/>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886990433"/>
      </p:ext>
    </p:extLst>
  </p:cSld>
  <p:clrMapOvr>
    <a:masterClrMapping/>
  </p:clrMapOvr>
  <p:transition spd="slow">
    <p:strips/>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680706941"/>
      </p:ext>
    </p:extLst>
  </p:cSld>
  <p:clrMapOvr>
    <a:masterClrMapping/>
  </p:clrMapOvr>
  <p:transition spd="slow">
    <p:strips/>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48962946"/>
      </p:ext>
    </p:extLst>
  </p:cSld>
  <p:clrMapOvr>
    <a:masterClrMapping/>
  </p:clrMapOvr>
  <p:transition spd="slow">
    <p:strips/>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633BA9C-CA92-2B4D-981F-65E45CFFA38B}" type="slidenum">
              <a:rPr lang="fr-FR" smtClean="0"/>
              <a:t>‹N°›</a:t>
            </a:fld>
            <a:endParaRPr lang="fr-FR"/>
          </a:p>
        </p:txBody>
      </p:sp>
      <p:sp>
        <p:nvSpPr>
          <p:cNvPr id="5" name="ZoneTexte 11">
            <a:extLst>
              <a:ext uri="{FF2B5EF4-FFF2-40B4-BE49-F238E27FC236}">
                <a16:creationId xmlns:a16="http://schemas.microsoft.com/office/drawing/2014/main" id="{BB39ACFB-F6DC-477F-B4F9-E4C82FB4385B}"/>
              </a:ext>
            </a:extLst>
          </p:cNvPr>
          <p:cNvSpPr txBox="1"/>
          <p:nvPr userDrawn="1"/>
        </p:nvSpPr>
        <p:spPr>
          <a:xfrm>
            <a:off x="-225779" y="6396228"/>
            <a:ext cx="1219200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400" dirty="0">
                <a:solidFill>
                  <a:srgbClr val="8AAF63"/>
                </a:solidFill>
                <a:latin typeface="Poppins Light"/>
                <a:cs typeface="Poppins SemiBold" pitchFamily="2" charset="77"/>
              </a:rPr>
              <a:t>Assemblée Générale LCB – Mercredi 25 juin 2025</a:t>
            </a:r>
          </a:p>
        </p:txBody>
      </p:sp>
      <p:pic>
        <p:nvPicPr>
          <p:cNvPr id="7" name="Image 6">
            <a:extLst>
              <a:ext uri="{FF2B5EF4-FFF2-40B4-BE49-F238E27FC236}">
                <a16:creationId xmlns:a16="http://schemas.microsoft.com/office/drawing/2014/main" id="{AF20E01A-8D4B-6C7B-622E-C08C873FB3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316" t="33810" r="52802" b="33016"/>
          <a:stretch/>
        </p:blipFill>
        <p:spPr>
          <a:xfrm>
            <a:off x="-2536372" y="-468087"/>
            <a:ext cx="6382673" cy="4005944"/>
          </a:xfrm>
          <a:prstGeom prst="rect">
            <a:avLst/>
          </a:prstGeom>
        </p:spPr>
      </p:pic>
    </p:spTree>
    <p:extLst>
      <p:ext uri="{BB962C8B-B14F-4D97-AF65-F5344CB8AC3E}">
        <p14:creationId xmlns:p14="http://schemas.microsoft.com/office/powerpoint/2010/main" val="17590348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73067" y="355600"/>
            <a:ext cx="2777067" cy="55880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541867" y="355600"/>
            <a:ext cx="8128000" cy="55880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6531674"/>
      </p:ext>
    </p:extLst>
  </p:cSld>
  <p:clrMapOvr>
    <a:masterClrMapping/>
  </p:clrMapOvr>
  <p:transition spd="slow">
    <p:strips/>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1299883064"/>
      </p:ext>
    </p:extLst>
  </p:cSld>
  <p:clrMapOvr>
    <a:masterClrMapping/>
  </p:clrMapOvr>
  <p:transition spd="slow">
    <p:strips/>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26033" y="403101"/>
            <a:ext cx="11108267" cy="609600"/>
          </a:xfrm>
        </p:spPr>
        <p:txBody>
          <a:bodyPr/>
          <a:lstStyle/>
          <a:p>
            <a:r>
              <a:rPr lang="fr-FR" dirty="0"/>
              <a:t>Cliquez pour modifier le style du titre</a:t>
            </a:r>
          </a:p>
        </p:txBody>
      </p:sp>
      <p:sp>
        <p:nvSpPr>
          <p:cNvPr id="3" name="Espace réservé du contenu 2"/>
          <p:cNvSpPr>
            <a:spLocks noGrp="1"/>
          </p:cNvSpPr>
          <p:nvPr>
            <p:ph idx="1"/>
          </p:nvPr>
        </p:nvSpPr>
        <p:spPr>
          <a:xfrm>
            <a:off x="507065" y="1200150"/>
            <a:ext cx="11108267" cy="4724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63113672"/>
      </p:ext>
    </p:extLst>
  </p:cSld>
  <p:clrMapOvr>
    <a:masterClrMapping/>
  </p:clrMapOvr>
  <p:transition spd="slow">
    <p:strips/>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820140197"/>
      </p:ext>
    </p:extLst>
  </p:cSld>
  <p:clrMapOvr>
    <a:masterClrMapping/>
  </p:clrMapOvr>
  <p:transition spd="slow">
    <p:strips/>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541867" y="1219200"/>
            <a:ext cx="5452533"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219200"/>
            <a:ext cx="5452533"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95281541"/>
      </p:ext>
    </p:extLst>
  </p:cSld>
  <p:clrMapOvr>
    <a:masterClrMapping/>
  </p:clrMapOvr>
  <p:transition spd="slow">
    <p:strips/>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36009747"/>
      </p:ext>
    </p:extLst>
  </p:cSld>
  <p:clrMapOvr>
    <a:masterClrMapping/>
  </p:clrMapOvr>
  <p:transition spd="slow">
    <p:strips/>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1708092086"/>
      </p:ext>
    </p:extLst>
  </p:cSld>
  <p:clrMapOvr>
    <a:masterClrMapping/>
  </p:clrMapOvr>
  <p:transition spd="slow">
    <p:strips/>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625021"/>
      </p:ext>
    </p:extLst>
  </p:cSld>
  <p:clrMapOvr>
    <a:masterClrMapping/>
  </p:clrMapOvr>
  <p:transition spd="slow">
    <p:strips/>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649924181"/>
      </p:ext>
    </p:extLst>
  </p:cSld>
  <p:clrMapOvr>
    <a:masterClrMapping/>
  </p:clrMapOvr>
  <p:transition spd="slow">
    <p:strips/>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084711156"/>
      </p:ext>
    </p:extLst>
  </p:cSld>
  <p:clrMapOvr>
    <a:masterClrMapping/>
  </p:clrMapOvr>
  <p:transition spd="slow">
    <p:strip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fr-FR"/>
              <a:t>Modifiez le style du titre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9" name="Date Placeholder 8"/>
          <p:cNvSpPr>
            <a:spLocks noGrp="1"/>
          </p:cNvSpPr>
          <p:nvPr>
            <p:ph type="dt" sz="half" idx="10"/>
          </p:nvPr>
        </p:nvSpPr>
        <p:spPr/>
        <p:txBody>
          <a:bodyPr/>
          <a:lstStyle/>
          <a:p>
            <a:fld id="{8A960281-4856-3543-97F3-0BA650A151F4}" type="datetimeFigureOut">
              <a:rPr lang="fr-FR" smtClean="0"/>
              <a:t>26/06/2025</a:t>
            </a:fld>
            <a:endParaRPr lang="fr-F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fr-FR"/>
          </a:p>
        </p:txBody>
      </p:sp>
      <p:sp>
        <p:nvSpPr>
          <p:cNvPr id="11" name="Slide Number Placeholder 10"/>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34042678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84659000"/>
      </p:ext>
    </p:extLst>
  </p:cSld>
  <p:clrMapOvr>
    <a:masterClrMapping/>
  </p:clrMapOvr>
  <p:transition spd="slow">
    <p:strips/>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73067" y="355600"/>
            <a:ext cx="2777067" cy="55880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541867" y="355600"/>
            <a:ext cx="8128000" cy="55880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64095617"/>
      </p:ext>
    </p:extLst>
  </p:cSld>
  <p:clrMapOvr>
    <a:masterClrMapping/>
  </p:clrMapOvr>
  <p:transition spd="slow">
    <p:strip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A960281-4856-3543-97F3-0BA650A151F4}" type="datetimeFigureOut">
              <a:rPr lang="fr-FR" smtClean="0"/>
              <a:t>26/06/2025</a:t>
            </a:fld>
            <a:endParaRPr lang="fr-F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fr-FR"/>
          </a:p>
        </p:txBody>
      </p:sp>
      <p:sp>
        <p:nvSpPr>
          <p:cNvPr id="10" name="Slide Number Placeholder 9"/>
          <p:cNvSpPr>
            <a:spLocks noGrp="1"/>
          </p:cNvSpPr>
          <p:nvPr>
            <p:ph type="sldNum" sz="quarter" idx="12"/>
          </p:nvPr>
        </p:nvSpPr>
        <p:spPr/>
        <p:txBody>
          <a:bodyPr/>
          <a:lstStyle/>
          <a:p>
            <a:fld id="{2633BA9C-CA92-2B4D-981F-65E45CFFA38B}" type="slidenum">
              <a:rPr lang="fr-FR" smtClean="0"/>
              <a:t>‹N°›</a:t>
            </a:fld>
            <a:endParaRPr lang="fr-FR"/>
          </a:p>
        </p:txBody>
      </p:sp>
    </p:spTree>
    <p:extLst>
      <p:ext uri="{BB962C8B-B14F-4D97-AF65-F5344CB8AC3E}">
        <p14:creationId xmlns:p14="http://schemas.microsoft.com/office/powerpoint/2010/main" val="3887501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7.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A960281-4856-3543-97F3-0BA650A151F4}" type="datetimeFigureOut">
              <a:rPr lang="fr-FR" smtClean="0"/>
              <a:t>26/06/2025</a:t>
            </a:fld>
            <a:endParaRPr lang="fr-F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fr-F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2633BA9C-CA92-2B4D-981F-65E45CFFA38B}" type="slidenum">
              <a:rPr lang="fr-FR" smtClean="0"/>
              <a:t>‹N°›</a:t>
            </a:fld>
            <a:endParaRPr lang="fr-FR"/>
          </a:p>
        </p:txBody>
      </p:sp>
    </p:spTree>
    <p:extLst>
      <p:ext uri="{BB962C8B-B14F-4D97-AF65-F5344CB8AC3E}">
        <p14:creationId xmlns:p14="http://schemas.microsoft.com/office/powerpoint/2010/main" val="9927910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7" r:id="rId12"/>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210260890"/>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36E54C2-1290-6A4B-B368-0ABD73C7D53B}"/>
              </a:ext>
            </a:extLst>
          </p:cNvPr>
          <p:cNvSpPr>
            <a:spLocks noGrp="1"/>
          </p:cNvSpPr>
          <p:nvPr>
            <p:ph type="title"/>
          </p:nvPr>
        </p:nvSpPr>
        <p:spPr>
          <a:xfrm>
            <a:off x="551820" y="2095457"/>
            <a:ext cx="10914527" cy="526298"/>
          </a:xfrm>
          <a:prstGeom prst="rect">
            <a:avLst/>
          </a:prstGeom>
        </p:spPr>
        <p:txBody>
          <a:bodyPr vert="horz" lIns="0" tIns="0" rIns="0" bIns="0" rtlCol="0" anchor="b">
            <a:noAutofit/>
          </a:bodyPr>
          <a:lstStyle/>
          <a:p>
            <a:r>
              <a:rPr lang="fr-FR" dirty="0"/>
              <a:t>Modifiez le style du titre</a:t>
            </a:r>
          </a:p>
        </p:txBody>
      </p:sp>
      <p:sp>
        <p:nvSpPr>
          <p:cNvPr id="3" name="Espace réservé du texte 2">
            <a:extLst>
              <a:ext uri="{FF2B5EF4-FFF2-40B4-BE49-F238E27FC236}">
                <a16:creationId xmlns:a16="http://schemas.microsoft.com/office/drawing/2014/main" id="{FD61D422-DA27-184A-96A2-BEC59C50B839}"/>
              </a:ext>
            </a:extLst>
          </p:cNvPr>
          <p:cNvSpPr>
            <a:spLocks noGrp="1"/>
          </p:cNvSpPr>
          <p:nvPr>
            <p:ph type="body" idx="1"/>
          </p:nvPr>
        </p:nvSpPr>
        <p:spPr>
          <a:xfrm>
            <a:off x="551821" y="3111507"/>
            <a:ext cx="10914527" cy="1955777"/>
          </a:xfrm>
          <a:prstGeom prst="rect">
            <a:avLst/>
          </a:prstGeom>
        </p:spPr>
        <p:txBody>
          <a:bodyPr vert="horz" lIns="0" tIns="0" rIns="0" bIns="0" rtlCol="0">
            <a:noAutofit/>
          </a:bodyPr>
          <a:lstStyle/>
          <a:p>
            <a:pPr lvl="0"/>
            <a:r>
              <a:rPr lang="fr-FR" dirty="0"/>
              <a:t>Niveau 1</a:t>
            </a:r>
          </a:p>
          <a:p>
            <a:pPr lvl="1"/>
            <a:r>
              <a:rPr lang="fr-FR" dirty="0"/>
              <a:t>Niveau 2</a:t>
            </a:r>
          </a:p>
          <a:p>
            <a:pPr lvl="2"/>
            <a:r>
              <a:rPr lang="fr-FR" dirty="0"/>
              <a:t>Niveau 3</a:t>
            </a:r>
          </a:p>
          <a:p>
            <a:pPr lvl="3"/>
            <a:r>
              <a:rPr lang="fr-FR" dirty="0"/>
              <a:t>Niveau 4</a:t>
            </a:r>
          </a:p>
          <a:p>
            <a:pPr lvl="4"/>
            <a:r>
              <a:rPr lang="fr-FR" dirty="0"/>
              <a:t>Niveau 5</a:t>
            </a:r>
          </a:p>
        </p:txBody>
      </p:sp>
    </p:spTree>
    <p:extLst>
      <p:ext uri="{BB962C8B-B14F-4D97-AF65-F5344CB8AC3E}">
        <p14:creationId xmlns:p14="http://schemas.microsoft.com/office/powerpoint/2010/main" val="333494640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Lst>
  <p:hf hdr="0" ftr="0" dt="0"/>
  <p:txStyles>
    <p:titleStyle>
      <a:lvl1pPr algn="l" defTabSz="914400" rtl="0" eaLnBrk="1" latinLnBrk="0" hangingPunct="1">
        <a:lnSpc>
          <a:spcPct val="90000"/>
        </a:lnSpc>
        <a:spcBef>
          <a:spcPct val="0"/>
        </a:spcBef>
        <a:buNone/>
        <a:defRPr sz="3800" b="1" i="0" kern="1200" baseline="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700" b="1" i="0" kern="1200" baseline="0">
          <a:solidFill>
            <a:schemeClr val="bg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tabLst/>
        <a:defRPr sz="2200" kern="1200" baseline="0">
          <a:solidFill>
            <a:schemeClr val="bg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tabLst/>
        <a:defRPr sz="1600" kern="1200" baseline="0">
          <a:solidFill>
            <a:schemeClr val="bg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tabLst/>
        <a:defRPr sz="1600" b="1" i="0" kern="1200" cap="none" baseline="0">
          <a:solidFill>
            <a:schemeClr val="accent3"/>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tabLst/>
        <a:defRPr sz="12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82">
          <p15:clr>
            <a:srgbClr val="A4A3A4"/>
          </p15:clr>
        </p15:guide>
        <p15:guide id="2" orient="horz" pos="3978">
          <p15:clr>
            <a:srgbClr val="A4A3A4"/>
          </p15:clr>
        </p15:guide>
        <p15:guide id="3" pos="3898">
          <p15:clr>
            <a:srgbClr val="A4A3A4"/>
          </p15:clr>
        </p15:guide>
        <p15:guide id="4" pos="2710">
          <p15:clr>
            <a:srgbClr val="A4A3A4"/>
          </p15:clr>
        </p15:guide>
        <p15:guide id="5" pos="2596">
          <p15:clr>
            <a:srgbClr val="A4A3A4"/>
          </p15:clr>
        </p15:guide>
        <p15:guide id="6" pos="1526">
          <p15:clr>
            <a:srgbClr val="A4A3A4"/>
          </p15:clr>
        </p15:guide>
        <p15:guide id="7" pos="1410">
          <p15:clr>
            <a:srgbClr val="A4A3A4"/>
          </p15:clr>
        </p15:guide>
        <p15:guide id="8" pos="338">
          <p15:clr>
            <a:srgbClr val="A4A3A4"/>
          </p15:clr>
        </p15:guide>
        <p15:guide id="9" pos="4966">
          <p15:clr>
            <a:srgbClr val="A4A3A4"/>
          </p15:clr>
        </p15:guide>
        <p15:guide id="10" pos="5084">
          <p15:clr>
            <a:srgbClr val="A4A3A4"/>
          </p15:clr>
        </p15:guide>
        <p15:guide id="11" pos="6154">
          <p15:clr>
            <a:srgbClr val="A4A3A4"/>
          </p15:clr>
        </p15:guide>
        <p15:guide id="12" pos="6268">
          <p15:clr>
            <a:srgbClr val="A4A3A4"/>
          </p15:clr>
        </p15:guide>
        <p15:guide id="13" pos="7340">
          <p15:clr>
            <a:srgbClr val="A4A3A4"/>
          </p15:clr>
        </p15:guide>
        <p15:guide id="14" orient="horz" pos="340">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36E54C2-1290-6A4B-B368-0ABD73C7D53B}"/>
              </a:ext>
            </a:extLst>
          </p:cNvPr>
          <p:cNvSpPr>
            <a:spLocks noGrp="1"/>
          </p:cNvSpPr>
          <p:nvPr>
            <p:ph type="title"/>
          </p:nvPr>
        </p:nvSpPr>
        <p:spPr>
          <a:xfrm>
            <a:off x="536574" y="314960"/>
            <a:ext cx="11115675" cy="896400"/>
          </a:xfrm>
          <a:prstGeom prst="rect">
            <a:avLst/>
          </a:prstGeom>
        </p:spPr>
        <p:txBody>
          <a:bodyPr vert="horz" lIns="0" tIns="36000" rIns="36000" bIns="0" rtlCol="0" anchor="t" anchorCtr="0">
            <a:noAutofit/>
          </a:bodyPr>
          <a:lstStyle/>
          <a:p>
            <a:endParaRPr lang="fr-FR" dirty="0"/>
          </a:p>
        </p:txBody>
      </p:sp>
      <p:sp>
        <p:nvSpPr>
          <p:cNvPr id="5" name="Espace réservé du texte 4">
            <a:extLst>
              <a:ext uri="{FF2B5EF4-FFF2-40B4-BE49-F238E27FC236}">
                <a16:creationId xmlns:a16="http://schemas.microsoft.com/office/drawing/2014/main" id="{0671CC62-7E61-7E4B-B723-557ED2262DAA}"/>
              </a:ext>
            </a:extLst>
          </p:cNvPr>
          <p:cNvSpPr>
            <a:spLocks noGrp="1"/>
          </p:cNvSpPr>
          <p:nvPr>
            <p:ph type="body" idx="1"/>
          </p:nvPr>
        </p:nvSpPr>
        <p:spPr>
          <a:xfrm>
            <a:off x="536574" y="1484313"/>
            <a:ext cx="11115674" cy="4279900"/>
          </a:xfrm>
          <a:prstGeom prst="rect">
            <a:avLst/>
          </a:prstGeom>
        </p:spPr>
        <p:txBody>
          <a:bodyPr vert="horz" lIns="0" tIns="0" rIns="0" bIns="0" rtlCol="0">
            <a:noAutofit/>
          </a:bodyPr>
          <a:lstStyle/>
          <a:p>
            <a:pPr marL="228600" marR="0" lvl="0" indent="-228600" algn="l" defTabSz="914400" rtl="0" eaLnBrk="1" fontAlgn="auto" latinLnBrk="0" hangingPunct="1">
              <a:lnSpc>
                <a:spcPct val="90000"/>
              </a:lnSpc>
              <a:spcBef>
                <a:spcPts val="1000"/>
              </a:spcBef>
              <a:spcAft>
                <a:spcPts val="0"/>
              </a:spcAft>
              <a:buClr>
                <a:srgbClr val="FF554B"/>
              </a:buClr>
              <a:buSzPct val="100000"/>
              <a:buFont typeface="Police système Courant"/>
              <a:buChar char="●"/>
              <a:tabLst>
                <a:tab pos="431800" algn="l"/>
              </a:tabLst>
              <a:defRPr/>
            </a:pPr>
            <a:r>
              <a:rPr kumimoji="0" lang="fr-FR" sz="1400" b="0" i="0" u="none" strike="noStrike" kern="1200" cap="none" spc="0" normalizeH="0" baseline="0" noProof="0" dirty="0">
                <a:ln>
                  <a:noFill/>
                </a:ln>
                <a:solidFill>
                  <a:srgbClr val="000000"/>
                </a:solidFill>
                <a:effectLst/>
                <a:uLnTx/>
                <a:uFillTx/>
                <a:latin typeface="+mn-lt"/>
                <a:ea typeface="+mn-ea"/>
                <a:cs typeface="+mn-cs"/>
              </a:rPr>
              <a:t>Cliquez pour modifier les styles du texte du masque</a:t>
            </a:r>
          </a:p>
          <a:p>
            <a:pPr marL="492125" marR="0" lvl="1" indent="-209550" algn="l" defTabSz="914400" rtl="0" eaLnBrk="1" fontAlgn="auto" latinLnBrk="0" hangingPunct="1">
              <a:lnSpc>
                <a:spcPct val="90000"/>
              </a:lnSpc>
              <a:spcBef>
                <a:spcPts val="500"/>
              </a:spcBef>
              <a:spcAft>
                <a:spcPts val="0"/>
              </a:spcAft>
              <a:buClr>
                <a:srgbClr val="283246"/>
              </a:buClr>
              <a:buSzTx/>
              <a:buFont typeface="Wingdings" pitchFamily="2" charset="2"/>
              <a:buChar char="§"/>
              <a:tabLst/>
              <a:defRPr/>
            </a:pPr>
            <a:r>
              <a:rPr kumimoji="0" lang="fr-FR" sz="1400" b="0" i="0" u="none" strike="noStrike" kern="1200" cap="none" spc="0" normalizeH="0" baseline="0" noProof="0" dirty="0">
                <a:ln>
                  <a:noFill/>
                </a:ln>
                <a:solidFill>
                  <a:srgbClr val="000000"/>
                </a:solidFill>
                <a:effectLst/>
                <a:uLnTx/>
                <a:uFillTx/>
                <a:latin typeface="+mn-lt"/>
                <a:ea typeface="+mn-ea"/>
                <a:cs typeface="+mn-cs"/>
              </a:rPr>
              <a:t>Deuxième niveau</a:t>
            </a:r>
          </a:p>
          <a:p>
            <a:pPr marL="806450" marR="0" lvl="2" indent="-254000" algn="l" defTabSz="914400" rtl="0" eaLnBrk="1" fontAlgn="auto" latinLnBrk="0" hangingPunct="1">
              <a:lnSpc>
                <a:spcPct val="90000"/>
              </a:lnSpc>
              <a:spcBef>
                <a:spcPts val="500"/>
              </a:spcBef>
              <a:spcAft>
                <a:spcPts val="0"/>
              </a:spcAft>
              <a:buClr>
                <a:srgbClr val="55739B"/>
              </a:buClr>
              <a:buSzTx/>
              <a:buFont typeface="Police système Courant"/>
              <a:buChar char="–"/>
              <a:tabLst/>
              <a:defRPr/>
            </a:pPr>
            <a:r>
              <a:rPr kumimoji="0" lang="fr-FR" sz="1400" b="0" i="0" u="none" strike="noStrike" kern="1200" cap="none" spc="0" normalizeH="0" baseline="0" noProof="0" dirty="0">
                <a:ln>
                  <a:noFill/>
                </a:ln>
                <a:solidFill>
                  <a:srgbClr val="000000"/>
                </a:solidFill>
                <a:effectLst/>
                <a:uLnTx/>
                <a:uFillTx/>
                <a:latin typeface="+mn-lt"/>
                <a:ea typeface="+mn-ea"/>
                <a:cs typeface="+mn-cs"/>
              </a:rPr>
              <a:t>Troisième niveau</a:t>
            </a:r>
          </a:p>
          <a:p>
            <a:pPr marL="1074738" marR="0" lvl="3" indent="-254000" algn="l" defTabSz="914400" rtl="0" eaLnBrk="1" fontAlgn="auto" latinLnBrk="0" hangingPunct="1">
              <a:lnSpc>
                <a:spcPct val="90000"/>
              </a:lnSpc>
              <a:spcBef>
                <a:spcPts val="500"/>
              </a:spcBef>
              <a:spcAft>
                <a:spcPts val="0"/>
              </a:spcAft>
              <a:buClr>
                <a:srgbClr val="55739B"/>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mj-lt"/>
                <a:ea typeface="+mn-ea"/>
                <a:cs typeface="+mn-cs"/>
              </a:rPr>
              <a:t>Quatrième niveau</a:t>
            </a:r>
          </a:p>
          <a:p>
            <a:pPr marL="1389063" marR="0" lvl="4" indent="-254000" algn="l" defTabSz="914400" rtl="0" eaLnBrk="1" fontAlgn="auto" latinLnBrk="0" hangingPunct="1">
              <a:lnSpc>
                <a:spcPct val="90000"/>
              </a:lnSpc>
              <a:spcBef>
                <a:spcPts val="500"/>
              </a:spcBef>
              <a:spcAft>
                <a:spcPts val="0"/>
              </a:spcAft>
              <a:buClr>
                <a:srgbClr val="AAAAB2"/>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mn-lt"/>
                <a:ea typeface="+mn-ea"/>
                <a:cs typeface="+mn-cs"/>
              </a:rPr>
              <a:t>Cinquième niveau</a:t>
            </a:r>
          </a:p>
        </p:txBody>
      </p:sp>
    </p:spTree>
    <p:extLst>
      <p:ext uri="{BB962C8B-B14F-4D97-AF65-F5344CB8AC3E}">
        <p14:creationId xmlns:p14="http://schemas.microsoft.com/office/powerpoint/2010/main" val="79880826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Lst>
  <p:hf hdr="0" dt="0"/>
  <p:txStyles>
    <p:titleStyle>
      <a:lvl1pPr algn="l" defTabSz="914400" rtl="0" eaLnBrk="1" latinLnBrk="0" hangingPunct="1">
        <a:lnSpc>
          <a:spcPct val="90000"/>
        </a:lnSpc>
        <a:spcBef>
          <a:spcPct val="0"/>
        </a:spcBef>
        <a:buNone/>
        <a:defRPr sz="2500" b="1" i="0" kern="1200" baseline="0">
          <a:solidFill>
            <a:schemeClr val="accent1"/>
          </a:solidFill>
          <a:latin typeface="+mj-lt"/>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
          <a:srgbClr val="FF554B"/>
        </a:buClr>
        <a:buSzPct val="100000"/>
        <a:buFont typeface="Police système Courant"/>
        <a:buChar char="●"/>
        <a:tabLst>
          <a:tab pos="431800" algn="l"/>
        </a:tabLst>
        <a:defRPr sz="1400" b="0" i="0" kern="1200" baseline="0">
          <a:solidFill>
            <a:schemeClr val="tx1"/>
          </a:solidFill>
          <a:latin typeface="Century Gothic" panose="020B0502020202020204" pitchFamily="34" charset="0"/>
          <a:ea typeface="+mn-ea"/>
          <a:cs typeface="+mn-cs"/>
        </a:defRPr>
      </a:lvl1pPr>
      <a:lvl2pPr marL="492125" marR="0" indent="-209550" algn="l" defTabSz="914400" rtl="0" eaLnBrk="1" fontAlgn="auto" latinLnBrk="0" hangingPunct="1">
        <a:lnSpc>
          <a:spcPct val="90000"/>
        </a:lnSpc>
        <a:spcBef>
          <a:spcPts val="500"/>
        </a:spcBef>
        <a:spcAft>
          <a:spcPts val="0"/>
        </a:spcAft>
        <a:buClr>
          <a:srgbClr val="283246"/>
        </a:buClr>
        <a:buSzTx/>
        <a:buFont typeface="Wingdings" pitchFamily="2" charset="2"/>
        <a:buChar char="§"/>
        <a:tabLst/>
        <a:defRPr sz="1400" kern="1200" baseline="0">
          <a:solidFill>
            <a:schemeClr val="tx1"/>
          </a:solidFill>
          <a:latin typeface="Century Gothic" panose="020B0502020202020204" pitchFamily="34" charset="0"/>
          <a:ea typeface="+mn-ea"/>
          <a:cs typeface="+mn-cs"/>
        </a:defRPr>
      </a:lvl2pPr>
      <a:lvl3pPr marL="806450" marR="0" indent="-254000" algn="l" defTabSz="914400" rtl="0" eaLnBrk="1" fontAlgn="auto" latinLnBrk="0" hangingPunct="1">
        <a:lnSpc>
          <a:spcPct val="90000"/>
        </a:lnSpc>
        <a:spcBef>
          <a:spcPts val="500"/>
        </a:spcBef>
        <a:spcAft>
          <a:spcPts val="0"/>
        </a:spcAft>
        <a:buClr>
          <a:srgbClr val="55739B"/>
        </a:buClr>
        <a:buSzTx/>
        <a:buFont typeface="Police système Courant"/>
        <a:buChar char="–"/>
        <a:tabLst/>
        <a:defRPr sz="1400" kern="1200" baseline="0">
          <a:solidFill>
            <a:schemeClr val="tx1"/>
          </a:solidFill>
          <a:latin typeface="Century Gothic" panose="020B0502020202020204" pitchFamily="34" charset="0"/>
          <a:ea typeface="+mn-ea"/>
          <a:cs typeface="+mn-cs"/>
        </a:defRPr>
      </a:lvl3pPr>
      <a:lvl4pPr marL="1074738" marR="0" indent="-254000" algn="l" defTabSz="914400" rtl="0" eaLnBrk="1" fontAlgn="auto" latinLnBrk="0" hangingPunct="1">
        <a:lnSpc>
          <a:spcPct val="90000"/>
        </a:lnSpc>
        <a:spcBef>
          <a:spcPts val="500"/>
        </a:spcBef>
        <a:spcAft>
          <a:spcPts val="0"/>
        </a:spcAft>
        <a:buClr>
          <a:srgbClr val="55739B"/>
        </a:buClr>
        <a:buSzTx/>
        <a:buFont typeface="Arial" panose="020B0604020202020204" pitchFamily="34" charset="0"/>
        <a:buChar char="•"/>
        <a:tabLst/>
        <a:defRPr sz="1400" b="0" i="0" kern="1200" cap="none" baseline="0">
          <a:solidFill>
            <a:schemeClr val="tx1"/>
          </a:solidFill>
          <a:latin typeface="Century Gothic" panose="020B0502020202020204" pitchFamily="34" charset="0"/>
          <a:ea typeface="+mn-ea"/>
          <a:cs typeface="+mn-cs"/>
        </a:defRPr>
      </a:lvl4pPr>
      <a:lvl5pPr marL="1389063" marR="0" indent="-254000" algn="l" defTabSz="914400" rtl="0" eaLnBrk="1" fontAlgn="auto" latinLnBrk="0" hangingPunct="1">
        <a:lnSpc>
          <a:spcPct val="90000"/>
        </a:lnSpc>
        <a:spcBef>
          <a:spcPts val="500"/>
        </a:spcBef>
        <a:spcAft>
          <a:spcPts val="0"/>
        </a:spcAft>
        <a:buClr>
          <a:srgbClr val="AAAAB2"/>
        </a:buClr>
        <a:buSzTx/>
        <a:buFont typeface="Arial" panose="020B0604020202020204" pitchFamily="34" charset="0"/>
        <a:buChar char="•"/>
        <a:tabLst/>
        <a:defRPr sz="1400" kern="1200" baseline="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Clr>
          <a:schemeClr val="accent3"/>
        </a:buClr>
        <a:buSzPct val="100000"/>
        <a:buFont typeface="Police système Courant"/>
        <a:buNone/>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82">
          <p15:clr>
            <a:srgbClr val="A4A3A4"/>
          </p15:clr>
        </p15:guide>
        <p15:guide id="2" orient="horz" pos="3978">
          <p15:clr>
            <a:srgbClr val="A4A3A4"/>
          </p15:clr>
        </p15:guide>
        <p15:guide id="3" pos="3898">
          <p15:clr>
            <a:srgbClr val="A4A3A4"/>
          </p15:clr>
        </p15:guide>
        <p15:guide id="4" pos="2710">
          <p15:clr>
            <a:srgbClr val="A4A3A4"/>
          </p15:clr>
        </p15:guide>
        <p15:guide id="5" pos="2596">
          <p15:clr>
            <a:srgbClr val="A4A3A4"/>
          </p15:clr>
        </p15:guide>
        <p15:guide id="6" pos="1526">
          <p15:clr>
            <a:srgbClr val="A4A3A4"/>
          </p15:clr>
        </p15:guide>
        <p15:guide id="7" pos="1410">
          <p15:clr>
            <a:srgbClr val="A4A3A4"/>
          </p15:clr>
        </p15:guide>
        <p15:guide id="8" pos="338">
          <p15:clr>
            <a:srgbClr val="A4A3A4"/>
          </p15:clr>
        </p15:guide>
        <p15:guide id="9" pos="4966">
          <p15:clr>
            <a:srgbClr val="A4A3A4"/>
          </p15:clr>
        </p15:guide>
        <p15:guide id="10" pos="5084">
          <p15:clr>
            <a:srgbClr val="A4A3A4"/>
          </p15:clr>
        </p15:guide>
        <p15:guide id="11" pos="6154">
          <p15:clr>
            <a:srgbClr val="A4A3A4"/>
          </p15:clr>
        </p15:guide>
        <p15:guide id="12" pos="6268">
          <p15:clr>
            <a:srgbClr val="A4A3A4"/>
          </p15:clr>
        </p15:guide>
        <p15:guide id="13" pos="7340">
          <p15:clr>
            <a:srgbClr val="A4A3A4"/>
          </p15:clr>
        </p15:guide>
        <p15:guide id="16" orient="horz" pos="3631">
          <p15:clr>
            <a:srgbClr val="F26B43"/>
          </p15:clr>
        </p15:guide>
        <p15:guide id="17" orient="horz" pos="346">
          <p15:clr>
            <a:srgbClr val="F26B43"/>
          </p15:clr>
        </p15:guide>
        <p15:guide id="18" orient="horz" pos="93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36E54C2-1290-6A4B-B368-0ABD73C7D53B}"/>
              </a:ext>
            </a:extLst>
          </p:cNvPr>
          <p:cNvSpPr>
            <a:spLocks noGrp="1"/>
          </p:cNvSpPr>
          <p:nvPr>
            <p:ph type="title"/>
          </p:nvPr>
        </p:nvSpPr>
        <p:spPr>
          <a:xfrm>
            <a:off x="536574" y="314960"/>
            <a:ext cx="11115675" cy="896400"/>
          </a:xfrm>
          <a:prstGeom prst="rect">
            <a:avLst/>
          </a:prstGeom>
        </p:spPr>
        <p:txBody>
          <a:bodyPr vert="horz" lIns="0" tIns="36000" rIns="36000" bIns="0" rtlCol="0" anchor="t" anchorCtr="0">
            <a:noAutofit/>
          </a:bodyPr>
          <a:lstStyle/>
          <a:p>
            <a:endParaRPr lang="fr-FR" dirty="0"/>
          </a:p>
        </p:txBody>
      </p:sp>
      <p:sp>
        <p:nvSpPr>
          <p:cNvPr id="5" name="Espace réservé du texte 4">
            <a:extLst>
              <a:ext uri="{FF2B5EF4-FFF2-40B4-BE49-F238E27FC236}">
                <a16:creationId xmlns:a16="http://schemas.microsoft.com/office/drawing/2014/main" id="{0671CC62-7E61-7E4B-B723-557ED2262DAA}"/>
              </a:ext>
            </a:extLst>
          </p:cNvPr>
          <p:cNvSpPr>
            <a:spLocks noGrp="1"/>
          </p:cNvSpPr>
          <p:nvPr>
            <p:ph type="body" idx="1"/>
          </p:nvPr>
        </p:nvSpPr>
        <p:spPr>
          <a:xfrm>
            <a:off x="536574" y="1484313"/>
            <a:ext cx="11115674" cy="4279900"/>
          </a:xfrm>
          <a:prstGeom prst="rect">
            <a:avLst/>
          </a:prstGeom>
        </p:spPr>
        <p:txBody>
          <a:bodyPr vert="horz" lIns="0" tIns="0" rIns="0" bIns="0" rtlCol="0">
            <a:noAutofit/>
          </a:bodyPr>
          <a:lstStyle/>
          <a:p>
            <a:pPr marL="228600" marR="0" lvl="0" indent="-228600" algn="l" defTabSz="914400" rtl="0" eaLnBrk="1" fontAlgn="auto" latinLnBrk="0" hangingPunct="1">
              <a:lnSpc>
                <a:spcPct val="90000"/>
              </a:lnSpc>
              <a:spcBef>
                <a:spcPts val="1000"/>
              </a:spcBef>
              <a:spcAft>
                <a:spcPts val="0"/>
              </a:spcAft>
              <a:buClr>
                <a:srgbClr val="FF554B"/>
              </a:buClr>
              <a:buSzPct val="100000"/>
              <a:buFont typeface="Police système Courant"/>
              <a:buChar char="●"/>
              <a:tabLst>
                <a:tab pos="431800" algn="l"/>
              </a:tabLst>
              <a:defRPr/>
            </a:pPr>
            <a:r>
              <a:rPr kumimoji="0" lang="fr-FR" sz="1400" b="0" i="0" u="none" strike="noStrike" kern="1200" cap="none" spc="0" normalizeH="0" baseline="0" noProof="0" dirty="0">
                <a:ln>
                  <a:noFill/>
                </a:ln>
                <a:solidFill>
                  <a:srgbClr val="000000"/>
                </a:solidFill>
                <a:effectLst/>
                <a:uLnTx/>
                <a:uFillTx/>
                <a:latin typeface="+mn-lt"/>
                <a:ea typeface="+mn-ea"/>
                <a:cs typeface="+mn-cs"/>
              </a:rPr>
              <a:t>Cliquez pour modifier les styles du texte du masque</a:t>
            </a:r>
          </a:p>
          <a:p>
            <a:pPr marL="492125" marR="0" lvl="1" indent="-209550" algn="l" defTabSz="914400" rtl="0" eaLnBrk="1" fontAlgn="auto" latinLnBrk="0" hangingPunct="1">
              <a:lnSpc>
                <a:spcPct val="90000"/>
              </a:lnSpc>
              <a:spcBef>
                <a:spcPts val="500"/>
              </a:spcBef>
              <a:spcAft>
                <a:spcPts val="0"/>
              </a:spcAft>
              <a:buClr>
                <a:srgbClr val="283246"/>
              </a:buClr>
              <a:buSzTx/>
              <a:buFont typeface="Wingdings" pitchFamily="2" charset="2"/>
              <a:buChar char="§"/>
              <a:tabLst/>
              <a:defRPr/>
            </a:pPr>
            <a:r>
              <a:rPr kumimoji="0" lang="fr-FR" sz="1400" b="0" i="0" u="none" strike="noStrike" kern="1200" cap="none" spc="0" normalizeH="0" baseline="0" noProof="0" dirty="0">
                <a:ln>
                  <a:noFill/>
                </a:ln>
                <a:solidFill>
                  <a:srgbClr val="000000"/>
                </a:solidFill>
                <a:effectLst/>
                <a:uLnTx/>
                <a:uFillTx/>
                <a:latin typeface="+mn-lt"/>
                <a:ea typeface="+mn-ea"/>
                <a:cs typeface="+mn-cs"/>
              </a:rPr>
              <a:t>Deuxième niveau</a:t>
            </a:r>
          </a:p>
          <a:p>
            <a:pPr marL="806450" marR="0" lvl="2" indent="-254000" algn="l" defTabSz="914400" rtl="0" eaLnBrk="1" fontAlgn="auto" latinLnBrk="0" hangingPunct="1">
              <a:lnSpc>
                <a:spcPct val="90000"/>
              </a:lnSpc>
              <a:spcBef>
                <a:spcPts val="500"/>
              </a:spcBef>
              <a:spcAft>
                <a:spcPts val="0"/>
              </a:spcAft>
              <a:buClr>
                <a:srgbClr val="55739B"/>
              </a:buClr>
              <a:buSzTx/>
              <a:buFont typeface="Police système Courant"/>
              <a:buChar char="–"/>
              <a:tabLst/>
              <a:defRPr/>
            </a:pPr>
            <a:r>
              <a:rPr kumimoji="0" lang="fr-FR" sz="1400" b="0" i="0" u="none" strike="noStrike" kern="1200" cap="none" spc="0" normalizeH="0" baseline="0" noProof="0" dirty="0">
                <a:ln>
                  <a:noFill/>
                </a:ln>
                <a:solidFill>
                  <a:srgbClr val="000000"/>
                </a:solidFill>
                <a:effectLst/>
                <a:uLnTx/>
                <a:uFillTx/>
                <a:latin typeface="+mn-lt"/>
                <a:ea typeface="+mn-ea"/>
                <a:cs typeface="+mn-cs"/>
              </a:rPr>
              <a:t>Troisième niveau</a:t>
            </a:r>
          </a:p>
          <a:p>
            <a:pPr marL="1074738" marR="0" lvl="3" indent="-254000" algn="l" defTabSz="914400" rtl="0" eaLnBrk="1" fontAlgn="auto" latinLnBrk="0" hangingPunct="1">
              <a:lnSpc>
                <a:spcPct val="90000"/>
              </a:lnSpc>
              <a:spcBef>
                <a:spcPts val="500"/>
              </a:spcBef>
              <a:spcAft>
                <a:spcPts val="0"/>
              </a:spcAft>
              <a:buClr>
                <a:srgbClr val="55739B"/>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mj-lt"/>
                <a:ea typeface="+mn-ea"/>
                <a:cs typeface="+mn-cs"/>
              </a:rPr>
              <a:t>Quatrième niveau</a:t>
            </a:r>
          </a:p>
          <a:p>
            <a:pPr marL="1389063" marR="0" lvl="4" indent="-254000" algn="l" defTabSz="914400" rtl="0" eaLnBrk="1" fontAlgn="auto" latinLnBrk="0" hangingPunct="1">
              <a:lnSpc>
                <a:spcPct val="90000"/>
              </a:lnSpc>
              <a:spcBef>
                <a:spcPts val="500"/>
              </a:spcBef>
              <a:spcAft>
                <a:spcPts val="0"/>
              </a:spcAft>
              <a:buClr>
                <a:srgbClr val="AAAAB2"/>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mn-lt"/>
                <a:ea typeface="+mn-ea"/>
                <a:cs typeface="+mn-cs"/>
              </a:rPr>
              <a:t>Cinquième niveau</a:t>
            </a:r>
          </a:p>
        </p:txBody>
      </p:sp>
    </p:spTree>
    <p:extLst>
      <p:ext uri="{BB962C8B-B14F-4D97-AF65-F5344CB8AC3E}">
        <p14:creationId xmlns:p14="http://schemas.microsoft.com/office/powerpoint/2010/main" val="97485121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Lst>
  <p:hf hdr="0" dt="0"/>
  <p:txStyles>
    <p:titleStyle>
      <a:lvl1pPr algn="l" defTabSz="914400" rtl="0" eaLnBrk="1" latinLnBrk="0" hangingPunct="1">
        <a:lnSpc>
          <a:spcPct val="90000"/>
        </a:lnSpc>
        <a:spcBef>
          <a:spcPct val="0"/>
        </a:spcBef>
        <a:buNone/>
        <a:defRPr sz="2500" b="1" i="0" kern="1200" baseline="0">
          <a:solidFill>
            <a:schemeClr val="accent1"/>
          </a:solidFill>
          <a:latin typeface="+mj-lt"/>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
          <a:srgbClr val="FF554B"/>
        </a:buClr>
        <a:buSzPct val="100000"/>
        <a:buFont typeface="Police système Courant"/>
        <a:buChar char="●"/>
        <a:tabLst>
          <a:tab pos="431800" algn="l"/>
        </a:tabLst>
        <a:defRPr sz="1400" b="0" i="0" kern="1200" baseline="0">
          <a:solidFill>
            <a:schemeClr val="tx1"/>
          </a:solidFill>
          <a:latin typeface="Century Gothic" panose="020B0502020202020204" pitchFamily="34" charset="0"/>
          <a:ea typeface="+mn-ea"/>
          <a:cs typeface="+mn-cs"/>
        </a:defRPr>
      </a:lvl1pPr>
      <a:lvl2pPr marL="492125" marR="0" indent="-209550" algn="l" defTabSz="914400" rtl="0" eaLnBrk="1" fontAlgn="auto" latinLnBrk="0" hangingPunct="1">
        <a:lnSpc>
          <a:spcPct val="90000"/>
        </a:lnSpc>
        <a:spcBef>
          <a:spcPts val="500"/>
        </a:spcBef>
        <a:spcAft>
          <a:spcPts val="0"/>
        </a:spcAft>
        <a:buClr>
          <a:srgbClr val="283246"/>
        </a:buClr>
        <a:buSzTx/>
        <a:buFont typeface="Wingdings" pitchFamily="2" charset="2"/>
        <a:buChar char="§"/>
        <a:tabLst/>
        <a:defRPr sz="1400" kern="1200" baseline="0">
          <a:solidFill>
            <a:schemeClr val="tx1"/>
          </a:solidFill>
          <a:latin typeface="Century Gothic" panose="020B0502020202020204" pitchFamily="34" charset="0"/>
          <a:ea typeface="+mn-ea"/>
          <a:cs typeface="+mn-cs"/>
        </a:defRPr>
      </a:lvl2pPr>
      <a:lvl3pPr marL="806450" marR="0" indent="-254000" algn="l" defTabSz="914400" rtl="0" eaLnBrk="1" fontAlgn="auto" latinLnBrk="0" hangingPunct="1">
        <a:lnSpc>
          <a:spcPct val="90000"/>
        </a:lnSpc>
        <a:spcBef>
          <a:spcPts val="500"/>
        </a:spcBef>
        <a:spcAft>
          <a:spcPts val="0"/>
        </a:spcAft>
        <a:buClr>
          <a:srgbClr val="55739B"/>
        </a:buClr>
        <a:buSzTx/>
        <a:buFont typeface="Police système Courant"/>
        <a:buChar char="–"/>
        <a:tabLst/>
        <a:defRPr sz="1400" kern="1200" baseline="0">
          <a:solidFill>
            <a:schemeClr val="tx1"/>
          </a:solidFill>
          <a:latin typeface="Century Gothic" panose="020B0502020202020204" pitchFamily="34" charset="0"/>
          <a:ea typeface="+mn-ea"/>
          <a:cs typeface="+mn-cs"/>
        </a:defRPr>
      </a:lvl3pPr>
      <a:lvl4pPr marL="1074738" marR="0" indent="-254000" algn="l" defTabSz="914400" rtl="0" eaLnBrk="1" fontAlgn="auto" latinLnBrk="0" hangingPunct="1">
        <a:lnSpc>
          <a:spcPct val="90000"/>
        </a:lnSpc>
        <a:spcBef>
          <a:spcPts val="500"/>
        </a:spcBef>
        <a:spcAft>
          <a:spcPts val="0"/>
        </a:spcAft>
        <a:buClr>
          <a:srgbClr val="55739B"/>
        </a:buClr>
        <a:buSzTx/>
        <a:buFont typeface="Arial" panose="020B0604020202020204" pitchFamily="34" charset="0"/>
        <a:buChar char="•"/>
        <a:tabLst/>
        <a:defRPr sz="1400" b="0" i="0" kern="1200" cap="none" baseline="0">
          <a:solidFill>
            <a:schemeClr val="tx1"/>
          </a:solidFill>
          <a:latin typeface="Century Gothic" panose="020B0502020202020204" pitchFamily="34" charset="0"/>
          <a:ea typeface="+mn-ea"/>
          <a:cs typeface="+mn-cs"/>
        </a:defRPr>
      </a:lvl4pPr>
      <a:lvl5pPr marL="1389063" marR="0" indent="-254000" algn="l" defTabSz="914400" rtl="0" eaLnBrk="1" fontAlgn="auto" latinLnBrk="0" hangingPunct="1">
        <a:lnSpc>
          <a:spcPct val="90000"/>
        </a:lnSpc>
        <a:spcBef>
          <a:spcPts val="500"/>
        </a:spcBef>
        <a:spcAft>
          <a:spcPts val="0"/>
        </a:spcAft>
        <a:buClr>
          <a:srgbClr val="AAAAB2"/>
        </a:buClr>
        <a:buSzTx/>
        <a:buFont typeface="Arial" panose="020B0604020202020204" pitchFamily="34" charset="0"/>
        <a:buChar char="•"/>
        <a:tabLst/>
        <a:defRPr sz="1400" kern="1200" baseline="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Clr>
          <a:schemeClr val="accent3"/>
        </a:buClr>
        <a:buSzPct val="100000"/>
        <a:buFont typeface="Police système Courant"/>
        <a:buNone/>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82">
          <p15:clr>
            <a:srgbClr val="A4A3A4"/>
          </p15:clr>
        </p15:guide>
        <p15:guide id="2" orient="horz" pos="3978">
          <p15:clr>
            <a:srgbClr val="A4A3A4"/>
          </p15:clr>
        </p15:guide>
        <p15:guide id="3" pos="3898">
          <p15:clr>
            <a:srgbClr val="A4A3A4"/>
          </p15:clr>
        </p15:guide>
        <p15:guide id="4" pos="2710">
          <p15:clr>
            <a:srgbClr val="A4A3A4"/>
          </p15:clr>
        </p15:guide>
        <p15:guide id="5" pos="2596">
          <p15:clr>
            <a:srgbClr val="A4A3A4"/>
          </p15:clr>
        </p15:guide>
        <p15:guide id="6" pos="1526">
          <p15:clr>
            <a:srgbClr val="A4A3A4"/>
          </p15:clr>
        </p15:guide>
        <p15:guide id="7" pos="1410">
          <p15:clr>
            <a:srgbClr val="A4A3A4"/>
          </p15:clr>
        </p15:guide>
        <p15:guide id="8" pos="338">
          <p15:clr>
            <a:srgbClr val="A4A3A4"/>
          </p15:clr>
        </p15:guide>
        <p15:guide id="9" pos="4966">
          <p15:clr>
            <a:srgbClr val="A4A3A4"/>
          </p15:clr>
        </p15:guide>
        <p15:guide id="10" pos="5084">
          <p15:clr>
            <a:srgbClr val="A4A3A4"/>
          </p15:clr>
        </p15:guide>
        <p15:guide id="11" pos="6154">
          <p15:clr>
            <a:srgbClr val="A4A3A4"/>
          </p15:clr>
        </p15:guide>
        <p15:guide id="12" pos="6268">
          <p15:clr>
            <a:srgbClr val="A4A3A4"/>
          </p15:clr>
        </p15:guide>
        <p15:guide id="13" pos="7340">
          <p15:clr>
            <a:srgbClr val="A4A3A4"/>
          </p15:clr>
        </p15:guide>
        <p15:guide id="16" orient="horz" pos="3631">
          <p15:clr>
            <a:srgbClr val="F26B43"/>
          </p15:clr>
        </p15:guide>
        <p15:guide id="17" orient="horz" pos="346">
          <p15:clr>
            <a:srgbClr val="F26B43"/>
          </p15:clr>
        </p15:guide>
        <p15:guide id="18" orient="horz" pos="93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A960281-4856-3543-97F3-0BA650A151F4}" type="datetimeFigureOut">
              <a:rPr lang="fr-FR" smtClean="0"/>
              <a:t>26/06/2025</a:t>
            </a:fld>
            <a:endParaRPr lang="fr-F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fr-F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2633BA9C-CA92-2B4D-981F-65E45CFFA38B}" type="slidenum">
              <a:rPr lang="fr-FR" smtClean="0"/>
              <a:t>‹N°›</a:t>
            </a:fld>
            <a:endParaRPr lang="fr-FR"/>
          </a:p>
        </p:txBody>
      </p:sp>
    </p:spTree>
    <p:extLst>
      <p:ext uri="{BB962C8B-B14F-4D97-AF65-F5344CB8AC3E}">
        <p14:creationId xmlns:p14="http://schemas.microsoft.com/office/powerpoint/2010/main" val="392070809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416050" y="544708"/>
            <a:ext cx="9359900" cy="1105981"/>
          </a:xfrm>
          <a:prstGeom prst="rect">
            <a:avLst/>
          </a:prstGeom>
        </p:spPr>
        <p:txBody>
          <a:bodyPr vert="horz" lIns="0" tIns="0" rIns="0" bIns="0" rtlCol="0" anchor="t" anchorCtr="0">
            <a:noAutofit/>
          </a:bodyPr>
          <a:lstStyle/>
          <a:p>
            <a:r>
              <a:rPr lang="en-GB" dirty="0"/>
              <a:t>Click to edit text</a:t>
            </a:r>
          </a:p>
        </p:txBody>
      </p:sp>
      <p:sp>
        <p:nvSpPr>
          <p:cNvPr id="3" name="Platshållare för text 2"/>
          <p:cNvSpPr>
            <a:spLocks noGrp="1"/>
          </p:cNvSpPr>
          <p:nvPr>
            <p:ph type="body" idx="1"/>
          </p:nvPr>
        </p:nvSpPr>
        <p:spPr>
          <a:xfrm>
            <a:off x="1416050" y="2241549"/>
            <a:ext cx="9359900" cy="3348037"/>
          </a:xfrm>
          <a:prstGeom prst="rect">
            <a:avLst/>
          </a:prstGeom>
        </p:spPr>
        <p:txBody>
          <a:bodyPr vert="horz" lIns="0" tIns="0" rIns="0" bIns="0" rtlCol="0">
            <a:normAutofit/>
          </a:body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latshållare för datum 3"/>
          <p:cNvSpPr>
            <a:spLocks noGrp="1"/>
          </p:cNvSpPr>
          <p:nvPr>
            <p:ph type="dt" sz="half" idx="2"/>
          </p:nvPr>
        </p:nvSpPr>
        <p:spPr>
          <a:xfrm>
            <a:off x="3373494" y="6285345"/>
            <a:ext cx="684000" cy="162000"/>
          </a:xfrm>
          <a:prstGeom prst="rect">
            <a:avLst/>
          </a:prstGeom>
        </p:spPr>
        <p:txBody>
          <a:bodyPr vert="horz" lIns="0" tIns="0" rIns="0" bIns="0" rtlCol="0" anchor="t" anchorCtr="0"/>
          <a:lstStyle>
            <a:lvl1pPr algn="r">
              <a:defRPr sz="800">
                <a:solidFill>
                  <a:schemeClr val="tx2"/>
                </a:solidFill>
              </a:defRPr>
            </a:lvl1pPr>
          </a:lstStyle>
          <a:p>
            <a:fld id="{0E2B5F8C-1A56-4AE0-8059-92DFDC4974EC}" type="datetime1">
              <a:rPr lang="en-GB" smtClean="0"/>
              <a:t>26/06/2025</a:t>
            </a:fld>
            <a:endParaRPr lang="en-GB" dirty="0"/>
          </a:p>
        </p:txBody>
      </p:sp>
      <p:sp>
        <p:nvSpPr>
          <p:cNvPr id="5" name="Platshållare för sidfot 4"/>
          <p:cNvSpPr>
            <a:spLocks noGrp="1"/>
          </p:cNvSpPr>
          <p:nvPr>
            <p:ph type="ftr" sz="quarter" idx="3"/>
          </p:nvPr>
        </p:nvSpPr>
        <p:spPr>
          <a:xfrm>
            <a:off x="701019" y="6285345"/>
            <a:ext cx="2664000" cy="162000"/>
          </a:xfrm>
          <a:prstGeom prst="rect">
            <a:avLst/>
          </a:prstGeom>
        </p:spPr>
        <p:txBody>
          <a:bodyPr vert="horz" lIns="0" tIns="0" rIns="0" bIns="0" rtlCol="0" anchor="t" anchorCtr="0"/>
          <a:lstStyle>
            <a:lvl1pPr algn="l">
              <a:defRPr sz="800" cap="all" baseline="0">
                <a:solidFill>
                  <a:schemeClr val="tx2"/>
                </a:solidFill>
              </a:defRPr>
            </a:lvl1pPr>
          </a:lstStyle>
          <a:p>
            <a:endParaRPr lang="en-GB" dirty="0"/>
          </a:p>
        </p:txBody>
      </p:sp>
      <p:sp>
        <p:nvSpPr>
          <p:cNvPr id="6" name="Platshållare för bildnummer 5"/>
          <p:cNvSpPr>
            <a:spLocks noGrp="1"/>
          </p:cNvSpPr>
          <p:nvPr>
            <p:ph type="sldNum" sz="quarter" idx="4"/>
          </p:nvPr>
        </p:nvSpPr>
        <p:spPr>
          <a:xfrm>
            <a:off x="11105722" y="6285345"/>
            <a:ext cx="396000" cy="162000"/>
          </a:xfrm>
          <a:prstGeom prst="rect">
            <a:avLst/>
          </a:prstGeom>
        </p:spPr>
        <p:txBody>
          <a:bodyPr vert="horz" lIns="0" tIns="0" rIns="0" bIns="0" rtlCol="0" anchor="t" anchorCtr="0"/>
          <a:lstStyle>
            <a:lvl1pPr algn="r">
              <a:defRPr sz="800">
                <a:solidFill>
                  <a:schemeClr val="tx2"/>
                </a:solidFill>
              </a:defRPr>
            </a:lvl1pPr>
          </a:lstStyle>
          <a:p>
            <a:fld id="{E8645303-2AAE-45D1-913A-B06AE6474513}" type="slidenum">
              <a:rPr lang="en-GB" smtClean="0"/>
              <a:pPr/>
              <a:t>‹N°›</a:t>
            </a:fld>
            <a:endParaRPr lang="en-GB" dirty="0"/>
          </a:p>
        </p:txBody>
      </p:sp>
    </p:spTree>
    <p:extLst>
      <p:ext uri="{BB962C8B-B14F-4D97-AF65-F5344CB8AC3E}">
        <p14:creationId xmlns:p14="http://schemas.microsoft.com/office/powerpoint/2010/main" val="312932823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hf hdr="0" ftr="0" dt="0"/>
  <p:txStyles>
    <p:titleStyle>
      <a:lvl1pPr algn="ctr"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000" kern="1200">
          <a:solidFill>
            <a:schemeClr val="accent2"/>
          </a:solidFill>
          <a:latin typeface="+mn-lt"/>
          <a:ea typeface="+mn-ea"/>
          <a:cs typeface="+mn-cs"/>
        </a:defRPr>
      </a:lvl1pPr>
      <a:lvl2pPr marL="4608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2"/>
          </a:solidFill>
          <a:latin typeface="+mn-lt"/>
          <a:ea typeface="+mn-ea"/>
          <a:cs typeface="+mn-cs"/>
        </a:defRPr>
      </a:lvl2pPr>
      <a:lvl3pPr marL="691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3pPr>
      <a:lvl4pPr marL="9216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11160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3521">
          <p15:clr>
            <a:srgbClr val="F26B43"/>
          </p15:clr>
        </p15:guide>
        <p15:guide id="6" orient="horz" pos="3906">
          <p15:clr>
            <a:srgbClr val="F26B43"/>
          </p15:clr>
        </p15:guide>
        <p15:guide id="7" orient="horz" pos="1026">
          <p15:clr>
            <a:srgbClr val="F26B43"/>
          </p15:clr>
        </p15:guide>
        <p15:guide id="9" orient="horz" pos="346">
          <p15:clr>
            <a:srgbClr val="F26B43"/>
          </p15:clr>
        </p15:guide>
        <p15:guide id="14" pos="892">
          <p15:clr>
            <a:srgbClr val="F26B43"/>
          </p15:clr>
        </p15:guide>
        <p15:guide id="15" pos="6788">
          <p15:clr>
            <a:srgbClr val="F26B43"/>
          </p15:clr>
        </p15:guide>
        <p15:guide id="16" orient="horz" pos="4020">
          <p15:clr>
            <a:srgbClr val="F26B43"/>
          </p15:clr>
        </p15:guide>
        <p15:guide id="17" orient="horz" pos="1412">
          <p15:clr>
            <a:srgbClr val="F26B43"/>
          </p15:clr>
        </p15:guide>
        <p15:guide id="18" pos="2547">
          <p15:clr>
            <a:srgbClr val="F26B43"/>
          </p15:clr>
        </p15:guide>
        <p15:guide id="19" pos="513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541867" y="355600"/>
            <a:ext cx="11108267" cy="6096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fr-FR" dirty="0"/>
              <a:t>Cliquez pour modifier le style de titre du masque</a:t>
            </a:r>
          </a:p>
        </p:txBody>
      </p:sp>
      <p:sp>
        <p:nvSpPr>
          <p:cNvPr id="8195" name="Rectangle 3"/>
          <p:cNvSpPr>
            <a:spLocks noGrp="1" noChangeArrowheads="1"/>
          </p:cNvSpPr>
          <p:nvPr>
            <p:ph type="body" idx="1"/>
          </p:nvPr>
        </p:nvSpPr>
        <p:spPr bwMode="auto">
          <a:xfrm>
            <a:off x="541867" y="1219200"/>
            <a:ext cx="11108267" cy="4724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r-FR" dirty="0"/>
              <a:t>Cliquez pour modifier le style de texte du masque</a:t>
            </a:r>
          </a:p>
          <a:p>
            <a:pPr lvl="1"/>
            <a:r>
              <a:rPr lang="fr-FR" dirty="0"/>
              <a:t>Second niveau</a:t>
            </a:r>
          </a:p>
          <a:p>
            <a:pPr lvl="2"/>
            <a:r>
              <a:rPr lang="fr-FR" dirty="0">
                <a:sym typeface="Wingdings" pitchFamily="2" charset="2"/>
              </a:rPr>
              <a:t>Troisième niveau</a:t>
            </a:r>
          </a:p>
          <a:p>
            <a:pPr lvl="3"/>
            <a:r>
              <a:rPr lang="fr-FR" dirty="0"/>
              <a:t>Quatrième niveau</a:t>
            </a:r>
          </a:p>
        </p:txBody>
      </p:sp>
      <p:sp>
        <p:nvSpPr>
          <p:cNvPr id="1035" name="Rectangle 11"/>
          <p:cNvSpPr>
            <a:spLocks noChangeArrowheads="1"/>
          </p:cNvSpPr>
          <p:nvPr/>
        </p:nvSpPr>
        <p:spPr bwMode="auto">
          <a:xfrm>
            <a:off x="4641851" y="2919414"/>
            <a:ext cx="12192000" cy="366767"/>
          </a:xfrm>
          <a:prstGeom prst="rect">
            <a:avLst/>
          </a:prstGeom>
          <a:noFill/>
          <a:ln w="12700">
            <a:noFill/>
            <a:miter lim="800000"/>
            <a:headEnd/>
            <a:tailEnd/>
          </a:ln>
          <a:effectLst/>
        </p:spPr>
        <p:txBody>
          <a:bodyPr lIns="90488" tIns="44450" rIns="90488" bIns="44450">
            <a:spAutoFit/>
          </a:bodyPr>
          <a:lstStyle/>
          <a:p>
            <a:pPr algn="just">
              <a:spcBef>
                <a:spcPct val="170000"/>
              </a:spcBef>
              <a:buClr>
                <a:schemeClr val="tx2"/>
              </a:buClr>
              <a:buSzPct val="120000"/>
              <a:buFont typeface="Monotype Sorts" pitchFamily="2" charset="2"/>
              <a:buChar char="4"/>
              <a:defRPr/>
            </a:pPr>
            <a:endParaRPr lang="fr-FR" sz="1800">
              <a:cs typeface="+mn-cs"/>
            </a:endParaRPr>
          </a:p>
        </p:txBody>
      </p:sp>
      <p:sp>
        <p:nvSpPr>
          <p:cNvPr id="1052" name="Text Box 28"/>
          <p:cNvSpPr txBox="1">
            <a:spLocks noChangeArrowheads="1"/>
          </p:cNvSpPr>
          <p:nvPr/>
        </p:nvSpPr>
        <p:spPr bwMode="auto">
          <a:xfrm>
            <a:off x="3949701" y="6370638"/>
            <a:ext cx="7730067" cy="214418"/>
          </a:xfrm>
          <a:prstGeom prst="rect">
            <a:avLst/>
          </a:prstGeom>
          <a:noFill/>
          <a:ln w="12700">
            <a:noFill/>
            <a:miter lim="800000"/>
            <a:headEnd/>
            <a:tailEnd/>
          </a:ln>
          <a:effectLst/>
        </p:spPr>
        <p:txBody>
          <a:bodyPr wrap="square" lIns="90488" tIns="44450" rIns="90488" bIns="44450">
            <a:spAutoFit/>
          </a:bodyPr>
          <a:lstStyle/>
          <a:p>
            <a:pPr algn="r" eaLnBrk="0" hangingPunct="0">
              <a:lnSpc>
                <a:spcPct val="90000"/>
              </a:lnSpc>
              <a:spcBef>
                <a:spcPct val="50000"/>
              </a:spcBef>
              <a:buClr>
                <a:schemeClr val="tx2"/>
              </a:buClr>
              <a:buSzPct val="120000"/>
              <a:buFont typeface="Monotype Sorts" pitchFamily="2" charset="2"/>
              <a:buNone/>
              <a:defRPr/>
            </a:pPr>
            <a:r>
              <a:rPr lang="fr-FR" sz="900" baseline="0" dirty="0">
                <a:cs typeface="+mn-cs"/>
              </a:rPr>
              <a:t>Marché des Bardages Bois 2024 -</a:t>
            </a:r>
            <a:r>
              <a:rPr lang="fr-FR" sz="900" dirty="0">
                <a:cs typeface="+mn-cs"/>
              </a:rPr>
              <a:t>      </a:t>
            </a:r>
            <a:fld id="{6E68A16C-6070-40B7-A8CF-E43197094C24}" type="slidenum">
              <a:rPr lang="fr-FR" sz="900">
                <a:cs typeface="+mn-cs"/>
              </a:rPr>
              <a:pPr algn="r" eaLnBrk="0" hangingPunct="0">
                <a:lnSpc>
                  <a:spcPct val="90000"/>
                </a:lnSpc>
                <a:spcBef>
                  <a:spcPct val="50000"/>
                </a:spcBef>
                <a:buClr>
                  <a:schemeClr val="tx2"/>
                </a:buClr>
                <a:buSzPct val="120000"/>
                <a:buFont typeface="Monotype Sorts" pitchFamily="2" charset="2"/>
                <a:buNone/>
                <a:defRPr/>
              </a:pPr>
              <a:t>‹N°›</a:t>
            </a:fld>
            <a:r>
              <a:rPr lang="fr-FR" sz="900" dirty="0">
                <a:cs typeface="+mn-cs"/>
              </a:rPr>
              <a:t> </a:t>
            </a:r>
          </a:p>
        </p:txBody>
      </p:sp>
      <p:sp>
        <p:nvSpPr>
          <p:cNvPr id="8" name="Text Box 28"/>
          <p:cNvSpPr txBox="1">
            <a:spLocks noChangeArrowheads="1"/>
          </p:cNvSpPr>
          <p:nvPr userDrawn="1"/>
        </p:nvSpPr>
        <p:spPr bwMode="auto">
          <a:xfrm>
            <a:off x="544577" y="6405994"/>
            <a:ext cx="5600191" cy="214418"/>
          </a:xfrm>
          <a:prstGeom prst="rect">
            <a:avLst/>
          </a:prstGeom>
          <a:noFill/>
          <a:ln w="12700">
            <a:noFill/>
            <a:miter lim="800000"/>
            <a:headEnd/>
            <a:tailEnd/>
          </a:ln>
          <a:effectLst/>
        </p:spPr>
        <p:txBody>
          <a:bodyPr wrap="square" lIns="90488" tIns="44450" rIns="90488" bIns="44450">
            <a:spAutoFit/>
          </a:bodyPr>
          <a:lstStyle/>
          <a:p>
            <a:pPr algn="l" eaLnBrk="0" hangingPunct="0">
              <a:lnSpc>
                <a:spcPct val="90000"/>
              </a:lnSpc>
              <a:spcBef>
                <a:spcPct val="50000"/>
              </a:spcBef>
              <a:buClr>
                <a:schemeClr val="tx2"/>
              </a:buClr>
              <a:buSzPct val="120000"/>
              <a:buFont typeface="Monotype Sorts" pitchFamily="2" charset="2"/>
              <a:buNone/>
              <a:defRPr/>
            </a:pPr>
            <a:r>
              <a:rPr lang="fr-FR" sz="900" dirty="0">
                <a:cs typeface="+mn-cs"/>
              </a:rPr>
              <a:t>Jean-Marc MORNAS - Consultant</a:t>
            </a:r>
            <a:r>
              <a:rPr lang="fr-FR" sz="900" baseline="0" dirty="0">
                <a:cs typeface="+mn-cs"/>
              </a:rPr>
              <a:t> Marketing stratégique -</a:t>
            </a:r>
            <a:r>
              <a:rPr lang="fr-FR" sz="900" dirty="0">
                <a:cs typeface="+mn-cs"/>
              </a:rPr>
              <a:t> </a:t>
            </a:r>
          </a:p>
        </p:txBody>
      </p:sp>
    </p:spTree>
    <p:extLst>
      <p:ext uri="{BB962C8B-B14F-4D97-AF65-F5344CB8AC3E}">
        <p14:creationId xmlns:p14="http://schemas.microsoft.com/office/powerpoint/2010/main" val="408689238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ransition spd="slow">
    <p:strips/>
  </p:transition>
  <p:txStyles>
    <p:titleStyle>
      <a:lvl1pPr algn="l" rtl="0" eaLnBrk="0" fontAlgn="base" hangingPunct="0">
        <a:spcBef>
          <a:spcPct val="0"/>
        </a:spcBef>
        <a:spcAft>
          <a:spcPct val="0"/>
        </a:spcAft>
        <a:defRPr b="1">
          <a:solidFill>
            <a:schemeClr val="tx2"/>
          </a:solidFill>
          <a:latin typeface="+mj-lt"/>
          <a:ea typeface="+mj-ea"/>
          <a:cs typeface="+mj-cs"/>
        </a:defRPr>
      </a:lvl1pPr>
      <a:lvl2pPr algn="l" rtl="0" eaLnBrk="0" fontAlgn="base" hangingPunct="0">
        <a:spcBef>
          <a:spcPct val="0"/>
        </a:spcBef>
        <a:spcAft>
          <a:spcPct val="0"/>
        </a:spcAft>
        <a:defRPr b="1">
          <a:solidFill>
            <a:schemeClr val="tx2"/>
          </a:solidFill>
          <a:latin typeface="Century Gothic" pitchFamily="34" charset="0"/>
        </a:defRPr>
      </a:lvl2pPr>
      <a:lvl3pPr algn="l" rtl="0" eaLnBrk="0" fontAlgn="base" hangingPunct="0">
        <a:spcBef>
          <a:spcPct val="0"/>
        </a:spcBef>
        <a:spcAft>
          <a:spcPct val="0"/>
        </a:spcAft>
        <a:defRPr b="1">
          <a:solidFill>
            <a:schemeClr val="tx2"/>
          </a:solidFill>
          <a:latin typeface="Century Gothic" pitchFamily="34" charset="0"/>
        </a:defRPr>
      </a:lvl3pPr>
      <a:lvl4pPr algn="l" rtl="0" eaLnBrk="0" fontAlgn="base" hangingPunct="0">
        <a:spcBef>
          <a:spcPct val="0"/>
        </a:spcBef>
        <a:spcAft>
          <a:spcPct val="0"/>
        </a:spcAft>
        <a:defRPr b="1">
          <a:solidFill>
            <a:schemeClr val="tx2"/>
          </a:solidFill>
          <a:latin typeface="Century Gothic" pitchFamily="34" charset="0"/>
        </a:defRPr>
      </a:lvl4pPr>
      <a:lvl5pPr algn="l" rtl="0" eaLnBrk="0" fontAlgn="base" hangingPunct="0">
        <a:spcBef>
          <a:spcPct val="0"/>
        </a:spcBef>
        <a:spcAft>
          <a:spcPct val="0"/>
        </a:spcAft>
        <a:defRPr b="1">
          <a:solidFill>
            <a:schemeClr val="tx2"/>
          </a:solidFill>
          <a:latin typeface="Century Gothic" pitchFamily="34" charset="0"/>
        </a:defRPr>
      </a:lvl5pPr>
      <a:lvl6pPr marL="457200" algn="l" rtl="0" eaLnBrk="0" fontAlgn="base" hangingPunct="0">
        <a:spcBef>
          <a:spcPct val="0"/>
        </a:spcBef>
        <a:spcAft>
          <a:spcPct val="0"/>
        </a:spcAft>
        <a:defRPr b="1">
          <a:solidFill>
            <a:schemeClr val="tx2"/>
          </a:solidFill>
          <a:latin typeface="Century Gothic" pitchFamily="34" charset="0"/>
        </a:defRPr>
      </a:lvl6pPr>
      <a:lvl7pPr marL="914400" algn="l" rtl="0" eaLnBrk="0" fontAlgn="base" hangingPunct="0">
        <a:spcBef>
          <a:spcPct val="0"/>
        </a:spcBef>
        <a:spcAft>
          <a:spcPct val="0"/>
        </a:spcAft>
        <a:defRPr b="1">
          <a:solidFill>
            <a:schemeClr val="tx2"/>
          </a:solidFill>
          <a:latin typeface="Century Gothic" pitchFamily="34" charset="0"/>
        </a:defRPr>
      </a:lvl7pPr>
      <a:lvl8pPr marL="1371600" algn="l" rtl="0" eaLnBrk="0" fontAlgn="base" hangingPunct="0">
        <a:spcBef>
          <a:spcPct val="0"/>
        </a:spcBef>
        <a:spcAft>
          <a:spcPct val="0"/>
        </a:spcAft>
        <a:defRPr b="1">
          <a:solidFill>
            <a:schemeClr val="tx2"/>
          </a:solidFill>
          <a:latin typeface="Century Gothic" pitchFamily="34" charset="0"/>
        </a:defRPr>
      </a:lvl8pPr>
      <a:lvl9pPr marL="1828800" algn="l" rtl="0" eaLnBrk="0" fontAlgn="base" hangingPunct="0">
        <a:spcBef>
          <a:spcPct val="0"/>
        </a:spcBef>
        <a:spcAft>
          <a:spcPct val="0"/>
        </a:spcAft>
        <a:defRPr b="1">
          <a:solidFill>
            <a:schemeClr val="tx2"/>
          </a:solidFill>
          <a:latin typeface="Century Gothic" pitchFamily="34" charset="0"/>
        </a:defRPr>
      </a:lvl9pPr>
    </p:titleStyle>
    <p:bodyStyle>
      <a:lvl1pPr marL="342900" indent="-342900" algn="l" rtl="0" eaLnBrk="0" fontAlgn="base" hangingPunct="0">
        <a:spcBef>
          <a:spcPct val="20000"/>
        </a:spcBef>
        <a:spcAft>
          <a:spcPct val="0"/>
        </a:spcAft>
        <a:buClr>
          <a:srgbClr val="A50021"/>
        </a:buClr>
        <a:buSzPct val="120000"/>
        <a:buFont typeface="Wingdings 3" pitchFamily="18" charset="2"/>
        <a:buChar char="}"/>
        <a:defRPr sz="1400">
          <a:solidFill>
            <a:schemeClr val="tx2"/>
          </a:solidFill>
          <a:latin typeface="+mn-lt"/>
          <a:ea typeface="+mn-ea"/>
          <a:cs typeface="+mn-cs"/>
        </a:defRPr>
      </a:lvl1pPr>
      <a:lvl2pPr marL="742950" indent="-285750" algn="l" rtl="0" eaLnBrk="0" fontAlgn="base" hangingPunct="0">
        <a:spcBef>
          <a:spcPct val="20000"/>
        </a:spcBef>
        <a:spcAft>
          <a:spcPct val="0"/>
        </a:spcAft>
        <a:buClr>
          <a:srgbClr val="990000"/>
        </a:buClr>
        <a:buFont typeface="Wingdings" pitchFamily="2" charset="2"/>
        <a:buChar char="§"/>
        <a:defRPr sz="1400">
          <a:solidFill>
            <a:schemeClr val="tx2"/>
          </a:solidFill>
          <a:latin typeface="+mn-lt"/>
        </a:defRPr>
      </a:lvl2pPr>
      <a:lvl3pPr marL="1143000" indent="-228600" algn="l" rtl="0" eaLnBrk="0" fontAlgn="base" hangingPunct="0">
        <a:spcBef>
          <a:spcPct val="20000"/>
        </a:spcBef>
        <a:spcAft>
          <a:spcPct val="0"/>
        </a:spcAft>
        <a:buClr>
          <a:srgbClr val="990000"/>
        </a:buClr>
        <a:buSzPct val="100000"/>
        <a:buChar char="•"/>
        <a:defRPr sz="1400">
          <a:solidFill>
            <a:schemeClr val="tx2"/>
          </a:solidFill>
          <a:latin typeface="+mn-lt"/>
          <a:sym typeface="Wingdings" pitchFamily="2" charset="2"/>
        </a:defRPr>
      </a:lvl3pPr>
      <a:lvl4pPr marL="1600200" indent="-228600" algn="l" rtl="0" eaLnBrk="0" fontAlgn="base" hangingPunct="0">
        <a:spcBef>
          <a:spcPct val="20000"/>
        </a:spcBef>
        <a:spcAft>
          <a:spcPct val="0"/>
        </a:spcAft>
        <a:buClr>
          <a:srgbClr val="990000"/>
        </a:buClr>
        <a:buSzPct val="65000"/>
        <a:buChar char="•"/>
        <a:defRPr sz="1400">
          <a:solidFill>
            <a:schemeClr val="tx2"/>
          </a:solidFill>
          <a:latin typeface="+mn-lt"/>
        </a:defRPr>
      </a:lvl4pPr>
      <a:lvl5pPr marL="2057400" indent="-228600" algn="l" rtl="0" eaLnBrk="0" fontAlgn="base" hangingPunct="0">
        <a:spcBef>
          <a:spcPct val="20000"/>
        </a:spcBef>
        <a:spcAft>
          <a:spcPct val="0"/>
        </a:spcAft>
        <a:buClr>
          <a:schemeClr val="tx1"/>
        </a:buClr>
        <a:buSzPct val="100000"/>
        <a:defRPr sz="2200">
          <a:solidFill>
            <a:schemeClr val="tx2"/>
          </a:solidFill>
          <a:latin typeface="+mn-lt"/>
        </a:defRPr>
      </a:lvl5pPr>
      <a:lvl6pPr marL="2514600" indent="-228600" algn="l" rtl="0" eaLnBrk="0" fontAlgn="base" hangingPunct="0">
        <a:spcBef>
          <a:spcPct val="20000"/>
        </a:spcBef>
        <a:spcAft>
          <a:spcPct val="0"/>
        </a:spcAft>
        <a:buClr>
          <a:schemeClr val="tx1"/>
        </a:buClr>
        <a:buSzPct val="100000"/>
        <a:defRPr sz="2200">
          <a:solidFill>
            <a:schemeClr val="tx2"/>
          </a:solidFill>
          <a:latin typeface="+mn-lt"/>
        </a:defRPr>
      </a:lvl6pPr>
      <a:lvl7pPr marL="2971800" indent="-228600" algn="l" rtl="0" eaLnBrk="0" fontAlgn="base" hangingPunct="0">
        <a:spcBef>
          <a:spcPct val="20000"/>
        </a:spcBef>
        <a:spcAft>
          <a:spcPct val="0"/>
        </a:spcAft>
        <a:buClr>
          <a:schemeClr val="tx1"/>
        </a:buClr>
        <a:buSzPct val="100000"/>
        <a:defRPr sz="2200">
          <a:solidFill>
            <a:schemeClr val="tx2"/>
          </a:solidFill>
          <a:latin typeface="+mn-lt"/>
        </a:defRPr>
      </a:lvl7pPr>
      <a:lvl8pPr marL="3429000" indent="-228600" algn="l" rtl="0" eaLnBrk="0" fontAlgn="base" hangingPunct="0">
        <a:spcBef>
          <a:spcPct val="20000"/>
        </a:spcBef>
        <a:spcAft>
          <a:spcPct val="0"/>
        </a:spcAft>
        <a:buClr>
          <a:schemeClr val="tx1"/>
        </a:buClr>
        <a:buSzPct val="100000"/>
        <a:defRPr sz="2200">
          <a:solidFill>
            <a:schemeClr val="tx2"/>
          </a:solidFill>
          <a:latin typeface="+mn-lt"/>
        </a:defRPr>
      </a:lvl8pPr>
      <a:lvl9pPr marL="3886200" indent="-228600" algn="l" rtl="0" eaLnBrk="0" fontAlgn="base" hangingPunct="0">
        <a:spcBef>
          <a:spcPct val="20000"/>
        </a:spcBef>
        <a:spcAft>
          <a:spcPct val="0"/>
        </a:spcAft>
        <a:buClr>
          <a:schemeClr val="tx1"/>
        </a:buClr>
        <a:buSzPct val="100000"/>
        <a:defRPr sz="2200">
          <a:solidFill>
            <a:schemeClr val="tx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532113" y="392176"/>
            <a:ext cx="11108267" cy="6096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fr-FR" dirty="0"/>
              <a:t>Cliquez pour modifier le style de titre du masque</a:t>
            </a:r>
          </a:p>
        </p:txBody>
      </p:sp>
      <p:sp>
        <p:nvSpPr>
          <p:cNvPr id="8195" name="Rectangle 3"/>
          <p:cNvSpPr>
            <a:spLocks noGrp="1" noChangeArrowheads="1"/>
          </p:cNvSpPr>
          <p:nvPr>
            <p:ph type="body" idx="1"/>
          </p:nvPr>
        </p:nvSpPr>
        <p:spPr bwMode="auto">
          <a:xfrm>
            <a:off x="541867" y="1219200"/>
            <a:ext cx="11108267" cy="4724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r-FR" dirty="0"/>
              <a:t>Cliquez pour modifier le style de texte du masque</a:t>
            </a:r>
          </a:p>
          <a:p>
            <a:pPr lvl="1"/>
            <a:r>
              <a:rPr lang="fr-FR" dirty="0"/>
              <a:t>Second niveau</a:t>
            </a:r>
          </a:p>
          <a:p>
            <a:pPr lvl="2"/>
            <a:r>
              <a:rPr lang="fr-FR" dirty="0">
                <a:sym typeface="Wingdings" pitchFamily="2" charset="2"/>
              </a:rPr>
              <a:t>Troisième niveau</a:t>
            </a:r>
          </a:p>
          <a:p>
            <a:pPr lvl="3"/>
            <a:r>
              <a:rPr lang="fr-FR" dirty="0"/>
              <a:t>Quatrième niveau</a:t>
            </a:r>
          </a:p>
        </p:txBody>
      </p:sp>
      <p:sp>
        <p:nvSpPr>
          <p:cNvPr id="1035" name="Rectangle 11"/>
          <p:cNvSpPr>
            <a:spLocks noChangeArrowheads="1"/>
          </p:cNvSpPr>
          <p:nvPr/>
        </p:nvSpPr>
        <p:spPr bwMode="auto">
          <a:xfrm>
            <a:off x="4641851" y="2919414"/>
            <a:ext cx="12192000" cy="366767"/>
          </a:xfrm>
          <a:prstGeom prst="rect">
            <a:avLst/>
          </a:prstGeom>
          <a:noFill/>
          <a:ln w="12700">
            <a:noFill/>
            <a:miter lim="800000"/>
            <a:headEnd/>
            <a:tailEnd/>
          </a:ln>
          <a:effectLst/>
        </p:spPr>
        <p:txBody>
          <a:bodyPr lIns="90488" tIns="44450" rIns="90488" bIns="44450">
            <a:spAutoFit/>
          </a:bodyPr>
          <a:lstStyle/>
          <a:p>
            <a:pPr algn="just">
              <a:spcBef>
                <a:spcPct val="170000"/>
              </a:spcBef>
              <a:buClr>
                <a:schemeClr val="tx2"/>
              </a:buClr>
              <a:buSzPct val="120000"/>
              <a:buFont typeface="Monotype Sorts" pitchFamily="2" charset="2"/>
              <a:buChar char="4"/>
              <a:defRPr/>
            </a:pPr>
            <a:endParaRPr lang="fr-FR" sz="1800">
              <a:cs typeface="+mn-cs"/>
            </a:endParaRPr>
          </a:p>
        </p:txBody>
      </p:sp>
      <p:sp>
        <p:nvSpPr>
          <p:cNvPr id="1052" name="Text Box 28"/>
          <p:cNvSpPr txBox="1">
            <a:spLocks noChangeArrowheads="1"/>
          </p:cNvSpPr>
          <p:nvPr/>
        </p:nvSpPr>
        <p:spPr bwMode="auto">
          <a:xfrm>
            <a:off x="6921499" y="6370637"/>
            <a:ext cx="4758268" cy="214418"/>
          </a:xfrm>
          <a:prstGeom prst="rect">
            <a:avLst/>
          </a:prstGeom>
          <a:noFill/>
          <a:ln w="12700">
            <a:noFill/>
            <a:miter lim="800000"/>
            <a:headEnd/>
            <a:tailEnd/>
          </a:ln>
          <a:effectLst/>
        </p:spPr>
        <p:txBody>
          <a:bodyPr wrap="square" lIns="90488" tIns="44450" rIns="90488" bIns="44450">
            <a:spAutoFit/>
          </a:bodyPr>
          <a:lstStyle/>
          <a:p>
            <a:pPr algn="r" eaLnBrk="0" hangingPunct="0">
              <a:lnSpc>
                <a:spcPct val="90000"/>
              </a:lnSpc>
              <a:spcBef>
                <a:spcPct val="50000"/>
              </a:spcBef>
              <a:buClr>
                <a:schemeClr val="tx2"/>
              </a:buClr>
              <a:buSzPct val="120000"/>
              <a:buFont typeface="Monotype Sorts" pitchFamily="2" charset="2"/>
              <a:buNone/>
              <a:defRPr/>
            </a:pPr>
            <a:r>
              <a:rPr lang="fr-FR" sz="900" b="1" dirty="0">
                <a:cs typeface="+mn-cs"/>
              </a:rPr>
              <a:t>Etude</a:t>
            </a:r>
            <a:r>
              <a:rPr lang="fr-FR" sz="900" b="1" baseline="0" dirty="0">
                <a:cs typeface="+mn-cs"/>
              </a:rPr>
              <a:t> LCB-Terrasse Bois et dérivés – Juin 2025 -</a:t>
            </a:r>
            <a:r>
              <a:rPr lang="fr-FR" sz="900" b="1" dirty="0">
                <a:cs typeface="+mn-cs"/>
              </a:rPr>
              <a:t>      </a:t>
            </a:r>
            <a:fld id="{6E68A16C-6070-40B7-A8CF-E43197094C24}" type="slidenum">
              <a:rPr lang="fr-FR" sz="900">
                <a:cs typeface="+mn-cs"/>
              </a:rPr>
              <a:pPr algn="r" eaLnBrk="0" hangingPunct="0">
                <a:lnSpc>
                  <a:spcPct val="90000"/>
                </a:lnSpc>
                <a:spcBef>
                  <a:spcPct val="50000"/>
                </a:spcBef>
                <a:buClr>
                  <a:schemeClr val="tx2"/>
                </a:buClr>
                <a:buSzPct val="120000"/>
                <a:buFont typeface="Monotype Sorts" pitchFamily="2" charset="2"/>
                <a:buNone/>
                <a:defRPr/>
              </a:pPr>
              <a:t>‹N°›</a:t>
            </a:fld>
            <a:r>
              <a:rPr lang="fr-FR" sz="900" dirty="0">
                <a:cs typeface="+mn-cs"/>
              </a:rPr>
              <a:t> </a:t>
            </a:r>
          </a:p>
        </p:txBody>
      </p:sp>
      <p:sp>
        <p:nvSpPr>
          <p:cNvPr id="8" name="Text Box 28"/>
          <p:cNvSpPr txBox="1">
            <a:spLocks noChangeArrowheads="1"/>
          </p:cNvSpPr>
          <p:nvPr userDrawn="1"/>
        </p:nvSpPr>
        <p:spPr bwMode="auto">
          <a:xfrm>
            <a:off x="546099" y="6342062"/>
            <a:ext cx="4758268" cy="214418"/>
          </a:xfrm>
          <a:prstGeom prst="rect">
            <a:avLst/>
          </a:prstGeom>
          <a:noFill/>
          <a:ln w="12700">
            <a:noFill/>
            <a:miter lim="800000"/>
            <a:headEnd/>
            <a:tailEnd/>
          </a:ln>
          <a:effectLst/>
        </p:spPr>
        <p:txBody>
          <a:bodyPr wrap="square" lIns="90488" tIns="44450" rIns="90488" bIns="44450">
            <a:spAutoFit/>
          </a:bodyPr>
          <a:lstStyle/>
          <a:p>
            <a:pPr algn="l" eaLnBrk="0" hangingPunct="0">
              <a:lnSpc>
                <a:spcPct val="90000"/>
              </a:lnSpc>
              <a:spcBef>
                <a:spcPct val="50000"/>
              </a:spcBef>
              <a:buClr>
                <a:schemeClr val="tx2"/>
              </a:buClr>
              <a:buSzPct val="120000"/>
              <a:buFont typeface="Monotype Sorts" pitchFamily="2" charset="2"/>
              <a:buNone/>
              <a:defRPr/>
            </a:pPr>
            <a:r>
              <a:rPr lang="fr-FR" sz="900" b="1" dirty="0">
                <a:cs typeface="+mn-cs"/>
              </a:rPr>
              <a:t>Jean-Marc</a:t>
            </a:r>
            <a:r>
              <a:rPr lang="fr-FR" sz="900" b="1" baseline="0" dirty="0">
                <a:cs typeface="+mn-cs"/>
              </a:rPr>
              <a:t> MORNAS - Consultant Marketing Stratégique </a:t>
            </a:r>
            <a:endParaRPr lang="fr-FR" sz="900" b="1" dirty="0">
              <a:cs typeface="+mn-cs"/>
            </a:endParaRPr>
          </a:p>
        </p:txBody>
      </p:sp>
    </p:spTree>
    <p:extLst>
      <p:ext uri="{BB962C8B-B14F-4D97-AF65-F5344CB8AC3E}">
        <p14:creationId xmlns:p14="http://schemas.microsoft.com/office/powerpoint/2010/main" val="164488719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spd="slow">
    <p:strips/>
  </p:transition>
  <p:txStyles>
    <p:titleStyle>
      <a:lvl1pPr algn="l" rtl="0" eaLnBrk="0" fontAlgn="base" hangingPunct="0">
        <a:spcBef>
          <a:spcPct val="0"/>
        </a:spcBef>
        <a:spcAft>
          <a:spcPct val="0"/>
        </a:spcAft>
        <a:defRPr b="1">
          <a:solidFill>
            <a:schemeClr val="tx2"/>
          </a:solidFill>
          <a:latin typeface="+mj-lt"/>
          <a:ea typeface="+mj-ea"/>
          <a:cs typeface="+mj-cs"/>
        </a:defRPr>
      </a:lvl1pPr>
      <a:lvl2pPr algn="l" rtl="0" eaLnBrk="0" fontAlgn="base" hangingPunct="0">
        <a:spcBef>
          <a:spcPct val="0"/>
        </a:spcBef>
        <a:spcAft>
          <a:spcPct val="0"/>
        </a:spcAft>
        <a:defRPr b="1">
          <a:solidFill>
            <a:schemeClr val="tx2"/>
          </a:solidFill>
          <a:latin typeface="Century Gothic" pitchFamily="34" charset="0"/>
        </a:defRPr>
      </a:lvl2pPr>
      <a:lvl3pPr algn="l" rtl="0" eaLnBrk="0" fontAlgn="base" hangingPunct="0">
        <a:spcBef>
          <a:spcPct val="0"/>
        </a:spcBef>
        <a:spcAft>
          <a:spcPct val="0"/>
        </a:spcAft>
        <a:defRPr b="1">
          <a:solidFill>
            <a:schemeClr val="tx2"/>
          </a:solidFill>
          <a:latin typeface="Century Gothic" pitchFamily="34" charset="0"/>
        </a:defRPr>
      </a:lvl3pPr>
      <a:lvl4pPr algn="l" rtl="0" eaLnBrk="0" fontAlgn="base" hangingPunct="0">
        <a:spcBef>
          <a:spcPct val="0"/>
        </a:spcBef>
        <a:spcAft>
          <a:spcPct val="0"/>
        </a:spcAft>
        <a:defRPr b="1">
          <a:solidFill>
            <a:schemeClr val="tx2"/>
          </a:solidFill>
          <a:latin typeface="Century Gothic" pitchFamily="34" charset="0"/>
        </a:defRPr>
      </a:lvl4pPr>
      <a:lvl5pPr algn="l" rtl="0" eaLnBrk="0" fontAlgn="base" hangingPunct="0">
        <a:spcBef>
          <a:spcPct val="0"/>
        </a:spcBef>
        <a:spcAft>
          <a:spcPct val="0"/>
        </a:spcAft>
        <a:defRPr b="1">
          <a:solidFill>
            <a:schemeClr val="tx2"/>
          </a:solidFill>
          <a:latin typeface="Century Gothic" pitchFamily="34" charset="0"/>
        </a:defRPr>
      </a:lvl5pPr>
      <a:lvl6pPr marL="457200" algn="l" rtl="0" eaLnBrk="0" fontAlgn="base" hangingPunct="0">
        <a:spcBef>
          <a:spcPct val="0"/>
        </a:spcBef>
        <a:spcAft>
          <a:spcPct val="0"/>
        </a:spcAft>
        <a:defRPr b="1">
          <a:solidFill>
            <a:schemeClr val="tx2"/>
          </a:solidFill>
          <a:latin typeface="Century Gothic" pitchFamily="34" charset="0"/>
        </a:defRPr>
      </a:lvl6pPr>
      <a:lvl7pPr marL="914400" algn="l" rtl="0" eaLnBrk="0" fontAlgn="base" hangingPunct="0">
        <a:spcBef>
          <a:spcPct val="0"/>
        </a:spcBef>
        <a:spcAft>
          <a:spcPct val="0"/>
        </a:spcAft>
        <a:defRPr b="1">
          <a:solidFill>
            <a:schemeClr val="tx2"/>
          </a:solidFill>
          <a:latin typeface="Century Gothic" pitchFamily="34" charset="0"/>
        </a:defRPr>
      </a:lvl7pPr>
      <a:lvl8pPr marL="1371600" algn="l" rtl="0" eaLnBrk="0" fontAlgn="base" hangingPunct="0">
        <a:spcBef>
          <a:spcPct val="0"/>
        </a:spcBef>
        <a:spcAft>
          <a:spcPct val="0"/>
        </a:spcAft>
        <a:defRPr b="1">
          <a:solidFill>
            <a:schemeClr val="tx2"/>
          </a:solidFill>
          <a:latin typeface="Century Gothic" pitchFamily="34" charset="0"/>
        </a:defRPr>
      </a:lvl8pPr>
      <a:lvl9pPr marL="1828800" algn="l" rtl="0" eaLnBrk="0" fontAlgn="base" hangingPunct="0">
        <a:spcBef>
          <a:spcPct val="0"/>
        </a:spcBef>
        <a:spcAft>
          <a:spcPct val="0"/>
        </a:spcAft>
        <a:defRPr b="1">
          <a:solidFill>
            <a:schemeClr val="tx2"/>
          </a:solidFill>
          <a:latin typeface="Century Gothic" pitchFamily="34" charset="0"/>
        </a:defRPr>
      </a:lvl9pPr>
    </p:titleStyle>
    <p:bodyStyle>
      <a:lvl1pPr marL="342900" indent="-342900" algn="l" rtl="0" eaLnBrk="0" fontAlgn="base" hangingPunct="0">
        <a:spcBef>
          <a:spcPct val="20000"/>
        </a:spcBef>
        <a:spcAft>
          <a:spcPct val="0"/>
        </a:spcAft>
        <a:buClr>
          <a:srgbClr val="A50021"/>
        </a:buClr>
        <a:buSzPct val="120000"/>
        <a:buFont typeface="Wingdings 3" pitchFamily="18" charset="2"/>
        <a:buChar char="}"/>
        <a:defRPr sz="1400">
          <a:solidFill>
            <a:schemeClr val="tx2"/>
          </a:solidFill>
          <a:latin typeface="+mn-lt"/>
          <a:ea typeface="+mn-ea"/>
          <a:cs typeface="+mn-cs"/>
        </a:defRPr>
      </a:lvl1pPr>
      <a:lvl2pPr marL="742950" indent="-285750" algn="l" rtl="0" eaLnBrk="0" fontAlgn="base" hangingPunct="0">
        <a:spcBef>
          <a:spcPct val="20000"/>
        </a:spcBef>
        <a:spcAft>
          <a:spcPct val="0"/>
        </a:spcAft>
        <a:buClr>
          <a:srgbClr val="990000"/>
        </a:buClr>
        <a:buFont typeface="Wingdings" pitchFamily="2" charset="2"/>
        <a:buChar char="§"/>
        <a:defRPr sz="1400">
          <a:solidFill>
            <a:schemeClr val="tx2"/>
          </a:solidFill>
          <a:latin typeface="+mn-lt"/>
        </a:defRPr>
      </a:lvl2pPr>
      <a:lvl3pPr marL="1143000" indent="-228600" algn="l" rtl="0" eaLnBrk="0" fontAlgn="base" hangingPunct="0">
        <a:spcBef>
          <a:spcPct val="20000"/>
        </a:spcBef>
        <a:spcAft>
          <a:spcPct val="0"/>
        </a:spcAft>
        <a:buClr>
          <a:srgbClr val="990000"/>
        </a:buClr>
        <a:buSzPct val="100000"/>
        <a:buChar char="•"/>
        <a:defRPr sz="1400">
          <a:solidFill>
            <a:schemeClr val="tx2"/>
          </a:solidFill>
          <a:latin typeface="+mn-lt"/>
          <a:sym typeface="Wingdings" pitchFamily="2" charset="2"/>
        </a:defRPr>
      </a:lvl3pPr>
      <a:lvl4pPr marL="1600200" indent="-228600" algn="l" rtl="0" eaLnBrk="0" fontAlgn="base" hangingPunct="0">
        <a:spcBef>
          <a:spcPct val="20000"/>
        </a:spcBef>
        <a:spcAft>
          <a:spcPct val="0"/>
        </a:spcAft>
        <a:buClr>
          <a:srgbClr val="990000"/>
        </a:buClr>
        <a:buSzPct val="65000"/>
        <a:buChar char="•"/>
        <a:defRPr sz="1400">
          <a:solidFill>
            <a:schemeClr val="tx2"/>
          </a:solidFill>
          <a:latin typeface="+mn-lt"/>
        </a:defRPr>
      </a:lvl4pPr>
      <a:lvl5pPr marL="2057400" indent="-228600" algn="l" rtl="0" eaLnBrk="0" fontAlgn="base" hangingPunct="0">
        <a:spcBef>
          <a:spcPct val="20000"/>
        </a:spcBef>
        <a:spcAft>
          <a:spcPct val="0"/>
        </a:spcAft>
        <a:buClr>
          <a:schemeClr val="tx1"/>
        </a:buClr>
        <a:buSzPct val="100000"/>
        <a:defRPr sz="2200">
          <a:solidFill>
            <a:schemeClr val="tx2"/>
          </a:solidFill>
          <a:latin typeface="+mn-lt"/>
        </a:defRPr>
      </a:lvl5pPr>
      <a:lvl6pPr marL="2514600" indent="-228600" algn="l" rtl="0" eaLnBrk="0" fontAlgn="base" hangingPunct="0">
        <a:spcBef>
          <a:spcPct val="20000"/>
        </a:spcBef>
        <a:spcAft>
          <a:spcPct val="0"/>
        </a:spcAft>
        <a:buClr>
          <a:schemeClr val="tx1"/>
        </a:buClr>
        <a:buSzPct val="100000"/>
        <a:defRPr sz="2200">
          <a:solidFill>
            <a:schemeClr val="tx2"/>
          </a:solidFill>
          <a:latin typeface="+mn-lt"/>
        </a:defRPr>
      </a:lvl6pPr>
      <a:lvl7pPr marL="2971800" indent="-228600" algn="l" rtl="0" eaLnBrk="0" fontAlgn="base" hangingPunct="0">
        <a:spcBef>
          <a:spcPct val="20000"/>
        </a:spcBef>
        <a:spcAft>
          <a:spcPct val="0"/>
        </a:spcAft>
        <a:buClr>
          <a:schemeClr val="tx1"/>
        </a:buClr>
        <a:buSzPct val="100000"/>
        <a:defRPr sz="2200">
          <a:solidFill>
            <a:schemeClr val="tx2"/>
          </a:solidFill>
          <a:latin typeface="+mn-lt"/>
        </a:defRPr>
      </a:lvl7pPr>
      <a:lvl8pPr marL="3429000" indent="-228600" algn="l" rtl="0" eaLnBrk="0" fontAlgn="base" hangingPunct="0">
        <a:spcBef>
          <a:spcPct val="20000"/>
        </a:spcBef>
        <a:spcAft>
          <a:spcPct val="0"/>
        </a:spcAft>
        <a:buClr>
          <a:schemeClr val="tx1"/>
        </a:buClr>
        <a:buSzPct val="100000"/>
        <a:defRPr sz="2200">
          <a:solidFill>
            <a:schemeClr val="tx2"/>
          </a:solidFill>
          <a:latin typeface="+mn-lt"/>
        </a:defRPr>
      </a:lvl8pPr>
      <a:lvl9pPr marL="3886200" indent="-228600" algn="l" rtl="0" eaLnBrk="0" fontAlgn="base" hangingPunct="0">
        <a:spcBef>
          <a:spcPct val="20000"/>
        </a:spcBef>
        <a:spcAft>
          <a:spcPct val="0"/>
        </a:spcAft>
        <a:buClr>
          <a:schemeClr val="tx1"/>
        </a:buClr>
        <a:buSzPct val="100000"/>
        <a:defRPr sz="2200">
          <a:solidFill>
            <a:schemeClr val="tx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6.xml"/><Relationship Id="rId1" Type="http://schemas.openxmlformats.org/officeDocument/2006/relationships/slideLayout" Target="../slideLayouts/slideLayout53.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53.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5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5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5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5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53.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53.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43.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60.xml"/><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jpeg"/></Relationships>
</file>

<file path=ppt/slides/_rels/slide49.xml.rels><?xml version="1.0" encoding="UTF-8" standalone="yes"?>
<Relationships xmlns="http://schemas.openxmlformats.org/package/2006/relationships"><Relationship Id="rId3" Type="http://schemas.openxmlformats.org/officeDocument/2006/relationships/hyperlink" Target="https://cites.org/fra/cop/20/amendment-proposals/provisional"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hyperlink" Target="https://www.lecommercedubois.org/files/upload/RDUE/Plaquette_RDUE_19-06-25_en_ligne.pdf" TargetMode="External"/><Relationship Id="rId7"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23.xml"/><Relationship Id="rId5" Type="http://schemas.openxmlformats.org/officeDocument/2006/relationships/image" Target="../media/image115.png"/><Relationship Id="rId4" Type="http://schemas.openxmlformats.org/officeDocument/2006/relationships/image" Target="../media/image114.png"/></Relationships>
</file>

<file path=ppt/slides/_rels/slide6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6.png"/><Relationship Id="rId7" Type="http://schemas.openxmlformats.org/officeDocument/2006/relationships/image" Target="../media/image114.png"/><Relationship Id="rId2" Type="http://schemas.openxmlformats.org/officeDocument/2006/relationships/notesSlide" Target="../notesSlides/notesSlide57.xml"/><Relationship Id="rId1" Type="http://schemas.openxmlformats.org/officeDocument/2006/relationships/slideLayout" Target="../slideLayouts/slideLayout15.xml"/><Relationship Id="rId6" Type="http://schemas.openxmlformats.org/officeDocument/2006/relationships/image" Target="../media/image113.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15.png"/></Relationships>
</file>

<file path=ppt/slides/_rels/slide6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58.xml"/><Relationship Id="rId1" Type="http://schemas.openxmlformats.org/officeDocument/2006/relationships/slideLayout" Target="../slideLayouts/slideLayout15.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jpg"/><Relationship Id="rId9" Type="http://schemas.openxmlformats.org/officeDocument/2006/relationships/image" Target="../media/image126.png"/></Relationships>
</file>

<file path=ppt/slides/_rels/slide6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image" Target="../media/image128.png"/></Relationships>
</file>

<file path=ppt/slides/_rels/slide64.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60.xml"/><Relationship Id="rId1" Type="http://schemas.openxmlformats.org/officeDocument/2006/relationships/slideLayout" Target="../slideLayouts/slideLayout15.xml"/><Relationship Id="rId4" Type="http://schemas.openxmlformats.org/officeDocument/2006/relationships/image" Target="../media/image129.png"/></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71.xml"/><Relationship Id="rId5" Type="http://schemas.openxmlformats.org/officeDocument/2006/relationships/image" Target="../media/image86.png"/><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png"/></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HiNWUnPz7Ss&amp;feature=emb_imp_woyt" TargetMode="External"/><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133.png"/></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34.png"/></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40.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7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20.png"/><Relationship Id="rId7" Type="http://schemas.openxmlformats.org/officeDocument/2006/relationships/image" Target="../media/image141.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hyperlink" Target="https://360.articulate.com/review/content/15509f30-ea40-4570-9514-e16b7ea0156d/review" TargetMode="External"/><Relationship Id="rId5" Type="http://schemas.openxmlformats.org/officeDocument/2006/relationships/hyperlink" Target="mailto:academie@lecommercedubois.org" TargetMode="External"/><Relationship Id="rId4" Type="http://schemas.openxmlformats.org/officeDocument/2006/relationships/hyperlink" Target="http://www.academie.lecommercedubois.or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145.png"/><Relationship Id="rId4" Type="http://schemas.openxmlformats.org/officeDocument/2006/relationships/image" Target="../media/image14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47.jpeg"/><Relationship Id="rId4" Type="http://schemas.openxmlformats.org/officeDocument/2006/relationships/image" Target="../media/image146.png"/></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7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50.png"/></Relationships>
</file>

<file path=ppt/slides/_rels/slide7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hyperlink" Target="http://www.lecommercedubois.org/" TargetMode="External"/><Relationship Id="rId4" Type="http://schemas.openxmlformats.org/officeDocument/2006/relationships/image" Target="../media/image15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585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1930C1F-1305-4EA2-9053-97ABD7C38A8E}"/>
              </a:ext>
            </a:extLst>
          </p:cNvPr>
          <p:cNvSpPr txBox="1"/>
          <p:nvPr/>
        </p:nvSpPr>
        <p:spPr>
          <a:xfrm>
            <a:off x="100484" y="950394"/>
            <a:ext cx="12191999" cy="276998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a:ln>
                  <a:noFill/>
                </a:ln>
                <a:solidFill>
                  <a:srgbClr val="FFFFFF"/>
                </a:solidFill>
                <a:effectLst/>
                <a:uLnTx/>
                <a:uFillTx/>
                <a:latin typeface="Poppins SemiBold" pitchFamily="2" charset="77"/>
                <a:ea typeface="+mn-ea"/>
                <a:cs typeface="Poppins SemiBold" pitchFamily="2" charset="77"/>
              </a:rPr>
              <a:t>Assemblée Générale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1" u="none" strike="noStrike" kern="1200" cap="none" spc="0" normalizeH="0" baseline="0" noProof="0" dirty="0">
                <a:ln>
                  <a:noFill/>
                </a:ln>
                <a:solidFill>
                  <a:srgbClr val="FFFFFF"/>
                </a:solidFill>
                <a:effectLst/>
                <a:uLnTx/>
                <a:uFillTx/>
                <a:latin typeface="Poppins SemiBold" pitchFamily="2" charset="77"/>
                <a:ea typeface="+mn-ea"/>
                <a:cs typeface="Poppins SemiBold" pitchFamily="2" charset="77"/>
              </a:rPr>
              <a:t>Mercredi 25 juin 2025 de 10h30 à 13h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srgbClr val="FFFFFF"/>
              </a:solidFill>
              <a:effectLst/>
              <a:uLnTx/>
              <a:uFillTx/>
              <a:latin typeface="Poppins SemiBold" pitchFamily="2" charset="77"/>
              <a:ea typeface="+mn-ea"/>
              <a:cs typeface="Poppins SemiBold" pitchFamily="2" charset="77"/>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1" i="1" u="none" strike="noStrike" kern="1200" cap="none" spc="0" normalizeH="0" baseline="0" noProof="0" dirty="0">
                <a:ln>
                  <a:noFill/>
                </a:ln>
                <a:solidFill>
                  <a:srgbClr val="FFFFFF"/>
                </a:solidFill>
                <a:effectLst/>
                <a:uLnTx/>
                <a:uFillTx/>
                <a:latin typeface="Poppins SemiBold" pitchFamily="2" charset="77"/>
                <a:ea typeface="+mn-ea"/>
                <a:cs typeface="Poppins SemiBold" pitchFamily="2" charset="77"/>
              </a:rPr>
              <a:t>Jardin d’Agronomie Tropicale de Paris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srgbClr val="FFFFFF"/>
              </a:solidFill>
              <a:effectLst/>
              <a:uLnTx/>
              <a:uFillTx/>
              <a:latin typeface="Poppins SemiBold" pitchFamily="2" charset="77"/>
              <a:ea typeface="+mn-ea"/>
              <a:cs typeface="Poppins SemiBold" pitchFamily="2" charset="77"/>
            </a:endParaRPr>
          </a:p>
        </p:txBody>
      </p:sp>
      <p:pic>
        <p:nvPicPr>
          <p:cNvPr id="4" name="Image 3" descr="Une image contenant texte, clipart&#10;&#10;Description générée automatiquement">
            <a:extLst>
              <a:ext uri="{FF2B5EF4-FFF2-40B4-BE49-F238E27FC236}">
                <a16:creationId xmlns:a16="http://schemas.microsoft.com/office/drawing/2014/main" id="{66B97305-2ACF-474A-B4F9-F385633339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8471" y="4211391"/>
            <a:ext cx="3588665" cy="1826722"/>
          </a:xfrm>
          <a:prstGeom prst="rect">
            <a:avLst/>
          </a:prstGeom>
        </p:spPr>
      </p:pic>
    </p:spTree>
    <p:extLst>
      <p:ext uri="{BB962C8B-B14F-4D97-AF65-F5344CB8AC3E}">
        <p14:creationId xmlns:p14="http://schemas.microsoft.com/office/powerpoint/2010/main" val="2414635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0B84FB2-78C4-4951-8978-511CE5C64F25}"/>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a:extLst>
              <a:ext uri="{FF2B5EF4-FFF2-40B4-BE49-F238E27FC236}">
                <a16:creationId xmlns:a16="http://schemas.microsoft.com/office/drawing/2014/main" id="{70354A92-77F8-4FD0-875A-0E50A48BB147}"/>
              </a:ext>
            </a:extLst>
          </p:cNvPr>
          <p:cNvSpPr>
            <a:spLocks noGrp="1"/>
          </p:cNvSpPr>
          <p:nvPr>
            <p:ph type="title"/>
          </p:nvPr>
        </p:nvSpPr>
        <p:spPr>
          <a:xfrm>
            <a:off x="633743" y="391265"/>
            <a:ext cx="11137079" cy="829486"/>
          </a:xfrm>
        </p:spPr>
        <p:txBody>
          <a:bodyPr/>
          <a:lstStyle/>
          <a:p>
            <a:r>
              <a:rPr lang="en-GB" sz="2400" dirty="0" err="1"/>
              <a:t>Suède</a:t>
            </a:r>
            <a:r>
              <a:rPr lang="en-GB" sz="2400" dirty="0"/>
              <a:t> : Production </a:t>
            </a:r>
            <a:r>
              <a:rPr lang="en-GB" sz="2400" dirty="0" err="1"/>
              <a:t>augmente</a:t>
            </a:r>
            <a:r>
              <a:rPr lang="en-GB" sz="2400" dirty="0"/>
              <a:t> </a:t>
            </a:r>
            <a:r>
              <a:rPr lang="en-GB" sz="2400" dirty="0" err="1"/>
              <a:t>en</a:t>
            </a:r>
            <a:r>
              <a:rPr lang="en-GB" sz="2400" dirty="0"/>
              <a:t> rouge (RW) et </a:t>
            </a:r>
            <a:r>
              <a:rPr lang="en-GB" sz="2400" dirty="0" err="1"/>
              <a:t>diminue</a:t>
            </a:r>
            <a:r>
              <a:rPr lang="en-GB" sz="2400" dirty="0"/>
              <a:t> </a:t>
            </a:r>
            <a:r>
              <a:rPr lang="en-GB" sz="2400" dirty="0" err="1"/>
              <a:t>en</a:t>
            </a:r>
            <a:r>
              <a:rPr lang="en-GB" sz="2400" dirty="0"/>
              <a:t> </a:t>
            </a:r>
            <a:r>
              <a:rPr lang="en-GB" sz="2400" dirty="0" err="1"/>
              <a:t>blanc</a:t>
            </a:r>
            <a:r>
              <a:rPr lang="en-GB" sz="2400" dirty="0"/>
              <a:t> (WW)</a:t>
            </a:r>
          </a:p>
        </p:txBody>
      </p:sp>
      <p:sp>
        <p:nvSpPr>
          <p:cNvPr id="5" name="Platshållare för innehåll 4">
            <a:extLst>
              <a:ext uri="{FF2B5EF4-FFF2-40B4-BE49-F238E27FC236}">
                <a16:creationId xmlns:a16="http://schemas.microsoft.com/office/drawing/2014/main" id="{C4623728-963A-4453-B81A-E838CE68E904}"/>
              </a:ext>
            </a:extLst>
          </p:cNvPr>
          <p:cNvSpPr>
            <a:spLocks noGrp="1"/>
          </p:cNvSpPr>
          <p:nvPr>
            <p:ph sz="quarter" idx="18"/>
          </p:nvPr>
        </p:nvSpPr>
        <p:spPr>
          <a:xfrm>
            <a:off x="6328617" y="3988205"/>
            <a:ext cx="4710064" cy="1825327"/>
          </a:xfrm>
        </p:spPr>
        <p:txBody>
          <a:bodyPr>
            <a:normAutofit/>
          </a:bodyPr>
          <a:lstStyle/>
          <a:p>
            <a:r>
              <a:rPr lang="en-GB" dirty="0"/>
              <a:t>2024 production </a:t>
            </a:r>
            <a:r>
              <a:rPr lang="en-GB" dirty="0" err="1"/>
              <a:t>totale</a:t>
            </a:r>
            <a:r>
              <a:rPr lang="en-GB" dirty="0"/>
              <a:t> 17,8 m m3</a:t>
            </a:r>
          </a:p>
          <a:p>
            <a:r>
              <a:rPr lang="en-GB" dirty="0"/>
              <a:t>On </a:t>
            </a:r>
            <a:r>
              <a:rPr lang="en-GB" dirty="0" err="1"/>
              <a:t>voit</a:t>
            </a:r>
            <a:r>
              <a:rPr lang="en-GB" dirty="0"/>
              <a:t> </a:t>
            </a:r>
            <a:r>
              <a:rPr lang="en-GB" dirty="0" err="1"/>
              <a:t>une</a:t>
            </a:r>
            <a:r>
              <a:rPr lang="en-GB" dirty="0"/>
              <a:t> augmentation de la production de Rouge vs Blanc</a:t>
            </a:r>
          </a:p>
        </p:txBody>
      </p:sp>
      <p:pic>
        <p:nvPicPr>
          <p:cNvPr id="9" name="Bildobjekt 8"/>
          <p:cNvPicPr>
            <a:picLocks noChangeAspect="1"/>
          </p:cNvPicPr>
          <p:nvPr/>
        </p:nvPicPr>
        <p:blipFill>
          <a:blip r:embed="rId3"/>
          <a:stretch>
            <a:fillRect/>
          </a:stretch>
        </p:blipFill>
        <p:spPr>
          <a:xfrm>
            <a:off x="5639607" y="5937726"/>
            <a:ext cx="2066667" cy="695238"/>
          </a:xfrm>
          <a:prstGeom prst="rect">
            <a:avLst/>
          </a:prstGeom>
        </p:spPr>
      </p:pic>
      <p:sp>
        <p:nvSpPr>
          <p:cNvPr id="11" name="Sexhörning 10">
            <a:extLst>
              <a:ext uri="{FF2B5EF4-FFF2-40B4-BE49-F238E27FC236}">
                <a16:creationId xmlns:a16="http://schemas.microsoft.com/office/drawing/2014/main" id="{2A68F80E-B0AE-7DF9-87D2-2DC641D67663}"/>
              </a:ext>
            </a:extLst>
          </p:cNvPr>
          <p:cNvSpPr/>
          <p:nvPr/>
        </p:nvSpPr>
        <p:spPr>
          <a:xfrm>
            <a:off x="11554022" y="7983"/>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May</a:t>
            </a:r>
          </a:p>
        </p:txBody>
      </p:sp>
      <p:pic>
        <p:nvPicPr>
          <p:cNvPr id="2" name="Bildobjekt 5">
            <a:extLst>
              <a:ext uri="{FF2B5EF4-FFF2-40B4-BE49-F238E27FC236}">
                <a16:creationId xmlns:a16="http://schemas.microsoft.com/office/drawing/2014/main" id="{D8B37F48-5F40-237B-63A5-2E33093691B8}"/>
              </a:ext>
            </a:extLst>
          </p:cNvPr>
          <p:cNvPicPr>
            <a:picLocks noChangeAspect="1"/>
          </p:cNvPicPr>
          <p:nvPr/>
        </p:nvPicPr>
        <p:blipFill>
          <a:blip r:embed="rId4"/>
          <a:stretch>
            <a:fillRect/>
          </a:stretch>
        </p:blipFill>
        <p:spPr>
          <a:xfrm>
            <a:off x="6095999" y="970580"/>
            <a:ext cx="4839375" cy="2848372"/>
          </a:xfrm>
          <a:prstGeom prst="rect">
            <a:avLst/>
          </a:prstGeom>
        </p:spPr>
      </p:pic>
      <p:pic>
        <p:nvPicPr>
          <p:cNvPr id="6" name="Bildobjekt 9">
            <a:extLst>
              <a:ext uri="{FF2B5EF4-FFF2-40B4-BE49-F238E27FC236}">
                <a16:creationId xmlns:a16="http://schemas.microsoft.com/office/drawing/2014/main" id="{E8E42AA8-C27E-557C-31BD-208E7EC5A3DB}"/>
              </a:ext>
            </a:extLst>
          </p:cNvPr>
          <p:cNvPicPr>
            <a:picLocks noChangeAspect="1"/>
          </p:cNvPicPr>
          <p:nvPr/>
        </p:nvPicPr>
        <p:blipFill>
          <a:blip r:embed="rId5"/>
          <a:stretch>
            <a:fillRect/>
          </a:stretch>
        </p:blipFill>
        <p:spPr>
          <a:xfrm>
            <a:off x="819049" y="970580"/>
            <a:ext cx="4699778" cy="2864001"/>
          </a:xfrm>
          <a:prstGeom prst="rect">
            <a:avLst/>
          </a:prstGeom>
        </p:spPr>
      </p:pic>
      <p:pic>
        <p:nvPicPr>
          <p:cNvPr id="7" name="Bildobjekt 13">
            <a:extLst>
              <a:ext uri="{FF2B5EF4-FFF2-40B4-BE49-F238E27FC236}">
                <a16:creationId xmlns:a16="http://schemas.microsoft.com/office/drawing/2014/main" id="{4132FF69-AEBB-E8EF-66AF-70C8F77052BB}"/>
              </a:ext>
            </a:extLst>
          </p:cNvPr>
          <p:cNvPicPr>
            <a:picLocks noChangeAspect="1"/>
          </p:cNvPicPr>
          <p:nvPr/>
        </p:nvPicPr>
        <p:blipFill>
          <a:blip r:embed="rId6"/>
          <a:stretch>
            <a:fillRect/>
          </a:stretch>
        </p:blipFill>
        <p:spPr>
          <a:xfrm>
            <a:off x="819049" y="3932730"/>
            <a:ext cx="4700012" cy="2802289"/>
          </a:xfrm>
          <a:prstGeom prst="rect">
            <a:avLst/>
          </a:prstGeom>
        </p:spPr>
      </p:pic>
    </p:spTree>
    <p:extLst>
      <p:ext uri="{BB962C8B-B14F-4D97-AF65-F5344CB8AC3E}">
        <p14:creationId xmlns:p14="http://schemas.microsoft.com/office/powerpoint/2010/main" val="1422477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0B84FB2-78C4-4951-8978-511CE5C64F25}"/>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a:extLst>
              <a:ext uri="{FF2B5EF4-FFF2-40B4-BE49-F238E27FC236}">
                <a16:creationId xmlns:a16="http://schemas.microsoft.com/office/drawing/2014/main" id="{70354A92-77F8-4FD0-875A-0E50A48BB147}"/>
              </a:ext>
            </a:extLst>
          </p:cNvPr>
          <p:cNvSpPr>
            <a:spLocks noGrp="1"/>
          </p:cNvSpPr>
          <p:nvPr>
            <p:ph type="title"/>
          </p:nvPr>
        </p:nvSpPr>
        <p:spPr>
          <a:xfrm>
            <a:off x="600762" y="544708"/>
            <a:ext cx="10900960" cy="1105981"/>
          </a:xfrm>
        </p:spPr>
        <p:txBody>
          <a:bodyPr/>
          <a:lstStyle/>
          <a:p>
            <a:r>
              <a:rPr lang="en-GB" sz="3200" dirty="0"/>
              <a:t>Production </a:t>
            </a:r>
            <a:r>
              <a:rPr lang="en-GB" sz="3200" dirty="0" err="1"/>
              <a:t>Finlande</a:t>
            </a:r>
            <a:endParaRPr lang="en-GB" sz="3200" dirty="0"/>
          </a:p>
        </p:txBody>
      </p:sp>
      <p:sp>
        <p:nvSpPr>
          <p:cNvPr id="5" name="Platshållare för innehåll 4">
            <a:extLst>
              <a:ext uri="{FF2B5EF4-FFF2-40B4-BE49-F238E27FC236}">
                <a16:creationId xmlns:a16="http://schemas.microsoft.com/office/drawing/2014/main" id="{C4623728-963A-4453-B81A-E838CE68E904}"/>
              </a:ext>
            </a:extLst>
          </p:cNvPr>
          <p:cNvSpPr>
            <a:spLocks noGrp="1"/>
          </p:cNvSpPr>
          <p:nvPr>
            <p:ph sz="quarter" idx="18"/>
          </p:nvPr>
        </p:nvSpPr>
        <p:spPr>
          <a:xfrm>
            <a:off x="5804269" y="4840893"/>
            <a:ext cx="4935865" cy="1379111"/>
          </a:xfrm>
        </p:spPr>
        <p:txBody>
          <a:bodyPr>
            <a:normAutofit lnSpcReduction="10000"/>
          </a:bodyPr>
          <a:lstStyle/>
          <a:p>
            <a:r>
              <a:rPr lang="en-GB" sz="1800" dirty="0"/>
              <a:t>2024 production </a:t>
            </a:r>
            <a:r>
              <a:rPr lang="en-GB" sz="1800" dirty="0" err="1"/>
              <a:t>totale</a:t>
            </a:r>
            <a:r>
              <a:rPr lang="en-GB" sz="1800" dirty="0"/>
              <a:t> 10,9 m m3 (+5%)</a:t>
            </a:r>
          </a:p>
          <a:p>
            <a:r>
              <a:rPr lang="en-GB" sz="1800" dirty="0"/>
              <a:t>NB : attention impact </a:t>
            </a:r>
            <a:r>
              <a:rPr lang="en-GB" sz="1800" dirty="0" err="1"/>
              <a:t>grèves</a:t>
            </a:r>
            <a:r>
              <a:rPr lang="en-GB" sz="1800" dirty="0"/>
              <a:t> </a:t>
            </a:r>
            <a:r>
              <a:rPr lang="en-GB" sz="1800" dirty="0" err="1"/>
              <a:t>en</a:t>
            </a:r>
            <a:r>
              <a:rPr lang="en-GB" sz="1800" dirty="0"/>
              <a:t> 2024</a:t>
            </a:r>
          </a:p>
          <a:p>
            <a:pPr marL="0" indent="0">
              <a:buNone/>
            </a:pPr>
            <a:r>
              <a:rPr lang="en-GB" sz="2800" dirty="0"/>
              <a:t>	</a:t>
            </a:r>
          </a:p>
        </p:txBody>
      </p:sp>
      <p:pic>
        <p:nvPicPr>
          <p:cNvPr id="6" name="Bildobjekt 5"/>
          <p:cNvPicPr>
            <a:picLocks noChangeAspect="1"/>
          </p:cNvPicPr>
          <p:nvPr/>
        </p:nvPicPr>
        <p:blipFill>
          <a:blip r:embed="rId3"/>
          <a:stretch>
            <a:fillRect/>
          </a:stretch>
        </p:blipFill>
        <p:spPr>
          <a:xfrm>
            <a:off x="5724353" y="6098650"/>
            <a:ext cx="3142857" cy="457143"/>
          </a:xfrm>
          <a:prstGeom prst="rect">
            <a:avLst/>
          </a:prstGeom>
        </p:spPr>
      </p:pic>
      <p:sp>
        <p:nvSpPr>
          <p:cNvPr id="7" name="Sexhörning 6">
            <a:extLst>
              <a:ext uri="{FF2B5EF4-FFF2-40B4-BE49-F238E27FC236}">
                <a16:creationId xmlns:a16="http://schemas.microsoft.com/office/drawing/2014/main" id="{609DF77A-8322-8864-E188-AB4DABF4EE3A}"/>
              </a:ext>
            </a:extLst>
          </p:cNvPr>
          <p:cNvSpPr/>
          <p:nvPr/>
        </p:nvSpPr>
        <p:spPr>
          <a:xfrm>
            <a:off x="11554022" y="7983"/>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May</a:t>
            </a:r>
          </a:p>
        </p:txBody>
      </p:sp>
      <p:pic>
        <p:nvPicPr>
          <p:cNvPr id="11" name="Picture 10">
            <a:extLst>
              <a:ext uri="{FF2B5EF4-FFF2-40B4-BE49-F238E27FC236}">
                <a16:creationId xmlns:a16="http://schemas.microsoft.com/office/drawing/2014/main" id="{B97E70FB-571A-FD25-5331-DFC1F653A0A9}"/>
              </a:ext>
            </a:extLst>
          </p:cNvPr>
          <p:cNvPicPr>
            <a:picLocks noChangeAspect="1"/>
          </p:cNvPicPr>
          <p:nvPr/>
        </p:nvPicPr>
        <p:blipFill>
          <a:blip r:embed="rId4"/>
          <a:stretch>
            <a:fillRect/>
          </a:stretch>
        </p:blipFill>
        <p:spPr>
          <a:xfrm>
            <a:off x="512953" y="1270523"/>
            <a:ext cx="4816661" cy="3072809"/>
          </a:xfrm>
          <a:prstGeom prst="rect">
            <a:avLst/>
          </a:prstGeom>
        </p:spPr>
      </p:pic>
      <p:pic>
        <p:nvPicPr>
          <p:cNvPr id="13" name="Picture 12">
            <a:extLst>
              <a:ext uri="{FF2B5EF4-FFF2-40B4-BE49-F238E27FC236}">
                <a16:creationId xmlns:a16="http://schemas.microsoft.com/office/drawing/2014/main" id="{73391C68-8657-240B-BEB9-FD168E475408}"/>
              </a:ext>
            </a:extLst>
          </p:cNvPr>
          <p:cNvPicPr>
            <a:picLocks noChangeAspect="1"/>
          </p:cNvPicPr>
          <p:nvPr/>
        </p:nvPicPr>
        <p:blipFill>
          <a:blip r:embed="rId5"/>
          <a:stretch>
            <a:fillRect/>
          </a:stretch>
        </p:blipFill>
        <p:spPr>
          <a:xfrm>
            <a:off x="512953" y="4068337"/>
            <a:ext cx="4816661" cy="2682450"/>
          </a:xfrm>
          <a:prstGeom prst="rect">
            <a:avLst/>
          </a:prstGeom>
        </p:spPr>
      </p:pic>
      <p:pic>
        <p:nvPicPr>
          <p:cNvPr id="15" name="Picture 14">
            <a:extLst>
              <a:ext uri="{FF2B5EF4-FFF2-40B4-BE49-F238E27FC236}">
                <a16:creationId xmlns:a16="http://schemas.microsoft.com/office/drawing/2014/main" id="{6A857F6D-191F-2304-34E9-ECA7C903560E}"/>
              </a:ext>
            </a:extLst>
          </p:cNvPr>
          <p:cNvPicPr>
            <a:picLocks noChangeAspect="1"/>
          </p:cNvPicPr>
          <p:nvPr/>
        </p:nvPicPr>
        <p:blipFill>
          <a:blip r:embed="rId6"/>
          <a:stretch>
            <a:fillRect/>
          </a:stretch>
        </p:blipFill>
        <p:spPr>
          <a:xfrm>
            <a:off x="5804269" y="1270523"/>
            <a:ext cx="5874778" cy="3320527"/>
          </a:xfrm>
          <a:prstGeom prst="rect">
            <a:avLst/>
          </a:prstGeom>
        </p:spPr>
      </p:pic>
    </p:spTree>
    <p:extLst>
      <p:ext uri="{BB962C8B-B14F-4D97-AF65-F5344CB8AC3E}">
        <p14:creationId xmlns:p14="http://schemas.microsoft.com/office/powerpoint/2010/main" val="2337442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0B84FB2-78C4-4951-8978-511CE5C64F25}"/>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a:extLst>
              <a:ext uri="{FF2B5EF4-FFF2-40B4-BE49-F238E27FC236}">
                <a16:creationId xmlns:a16="http://schemas.microsoft.com/office/drawing/2014/main" id="{70354A92-77F8-4FD0-875A-0E50A48BB147}"/>
              </a:ext>
            </a:extLst>
          </p:cNvPr>
          <p:cNvSpPr>
            <a:spLocks noGrp="1"/>
          </p:cNvSpPr>
          <p:nvPr>
            <p:ph type="title"/>
          </p:nvPr>
        </p:nvSpPr>
        <p:spPr/>
        <p:txBody>
          <a:bodyPr/>
          <a:lstStyle/>
          <a:p>
            <a:r>
              <a:rPr lang="en-GB" sz="2800" dirty="0"/>
              <a:t>Production </a:t>
            </a:r>
            <a:r>
              <a:rPr lang="en-GB" sz="2800" dirty="0" err="1"/>
              <a:t>cumulée</a:t>
            </a:r>
            <a:r>
              <a:rPr lang="en-GB" sz="2800" dirty="0"/>
              <a:t> Suede + </a:t>
            </a:r>
            <a:r>
              <a:rPr lang="en-GB" sz="2800" dirty="0" err="1"/>
              <a:t>Finlande</a:t>
            </a:r>
            <a:endParaRPr lang="en-GB" sz="2800" dirty="0"/>
          </a:p>
        </p:txBody>
      </p:sp>
      <p:pic>
        <p:nvPicPr>
          <p:cNvPr id="10" name="Bildobjekt 9">
            <a:extLst>
              <a:ext uri="{FF2B5EF4-FFF2-40B4-BE49-F238E27FC236}">
                <a16:creationId xmlns:a16="http://schemas.microsoft.com/office/drawing/2014/main" id="{B41A92B0-198A-438B-1A10-04702C2AEB1A}"/>
              </a:ext>
            </a:extLst>
          </p:cNvPr>
          <p:cNvPicPr>
            <a:picLocks noChangeAspect="1"/>
          </p:cNvPicPr>
          <p:nvPr/>
        </p:nvPicPr>
        <p:blipFill>
          <a:blip r:embed="rId3"/>
          <a:stretch>
            <a:fillRect/>
          </a:stretch>
        </p:blipFill>
        <p:spPr>
          <a:xfrm>
            <a:off x="4800603" y="6079719"/>
            <a:ext cx="2743200" cy="411252"/>
          </a:xfrm>
          <a:prstGeom prst="rect">
            <a:avLst/>
          </a:prstGeom>
        </p:spPr>
      </p:pic>
      <p:sp>
        <p:nvSpPr>
          <p:cNvPr id="2" name="Sexhörning 1">
            <a:extLst>
              <a:ext uri="{FF2B5EF4-FFF2-40B4-BE49-F238E27FC236}">
                <a16:creationId xmlns:a16="http://schemas.microsoft.com/office/drawing/2014/main" id="{4FCE81A5-B1C9-CF82-0AE1-51CF04E7D415}"/>
              </a:ext>
            </a:extLst>
          </p:cNvPr>
          <p:cNvSpPr/>
          <p:nvPr/>
        </p:nvSpPr>
        <p:spPr>
          <a:xfrm>
            <a:off x="11554022" y="7983"/>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May</a:t>
            </a:r>
          </a:p>
        </p:txBody>
      </p:sp>
      <p:sp>
        <p:nvSpPr>
          <p:cNvPr id="5" name="textruta 5">
            <a:extLst>
              <a:ext uri="{FF2B5EF4-FFF2-40B4-BE49-F238E27FC236}">
                <a16:creationId xmlns:a16="http://schemas.microsoft.com/office/drawing/2014/main" id="{167D6BEC-86E4-6F90-0AA6-3CF2091D965E}"/>
              </a:ext>
            </a:extLst>
          </p:cNvPr>
          <p:cNvSpPr txBox="1"/>
          <p:nvPr/>
        </p:nvSpPr>
        <p:spPr>
          <a:xfrm>
            <a:off x="349902" y="1754270"/>
            <a:ext cx="574609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204440"/>
                </a:solidFill>
                <a:effectLst/>
                <a:uLnTx/>
                <a:uFillTx/>
                <a:latin typeface="Arial"/>
                <a:ea typeface="+mn-ea"/>
                <a:cs typeface="+mn-cs"/>
              </a:rPr>
              <a:t>Nordic Pine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204440"/>
                </a:solidFill>
                <a:effectLst/>
                <a:uLnTx/>
                <a:uFillTx/>
                <a:latin typeface="Arial"/>
                <a:ea typeface="+mn-ea"/>
                <a:cs typeface="+mn-cs"/>
              </a:rPr>
              <a:t>Change 1-4 2025/24: 14%    Change 4 2025/24: 8%</a:t>
            </a:r>
          </a:p>
        </p:txBody>
      </p:sp>
      <p:sp>
        <p:nvSpPr>
          <p:cNvPr id="8" name="textruta 6">
            <a:extLst>
              <a:ext uri="{FF2B5EF4-FFF2-40B4-BE49-F238E27FC236}">
                <a16:creationId xmlns:a16="http://schemas.microsoft.com/office/drawing/2014/main" id="{F08722BA-BEDB-DDF7-6F0A-63D90E4B176D}"/>
              </a:ext>
            </a:extLst>
          </p:cNvPr>
          <p:cNvSpPr txBox="1"/>
          <p:nvPr/>
        </p:nvSpPr>
        <p:spPr>
          <a:xfrm>
            <a:off x="6562726" y="1754270"/>
            <a:ext cx="539115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204440"/>
                </a:solidFill>
                <a:effectLst/>
                <a:uLnTx/>
                <a:uFillTx/>
                <a:latin typeface="Arial"/>
                <a:ea typeface="+mn-ea"/>
                <a:cs typeface="+mn-cs"/>
              </a:rPr>
              <a:t>Nordic </a:t>
            </a:r>
            <a:r>
              <a:rPr kumimoji="0" lang="sv-SE" sz="2000" b="0" i="0" u="none" strike="noStrike" kern="1200" cap="none" spc="0" normalizeH="0" baseline="0" noProof="0" dirty="0" err="1">
                <a:ln>
                  <a:noFill/>
                </a:ln>
                <a:solidFill>
                  <a:srgbClr val="204440"/>
                </a:solidFill>
                <a:effectLst/>
                <a:uLnTx/>
                <a:uFillTx/>
                <a:latin typeface="Arial"/>
                <a:ea typeface="+mn-ea"/>
                <a:cs typeface="+mn-cs"/>
              </a:rPr>
              <a:t>Spruce</a:t>
            </a:r>
            <a:endParaRPr kumimoji="0" lang="sv-SE" sz="2000" b="0" i="0" u="none" strike="noStrike" kern="1200" cap="none" spc="0" normalizeH="0" baseline="0" noProof="0" dirty="0">
              <a:ln>
                <a:noFill/>
              </a:ln>
              <a:solidFill>
                <a:srgbClr val="20444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204440"/>
                </a:solidFill>
                <a:effectLst/>
                <a:uLnTx/>
                <a:uFillTx/>
                <a:latin typeface="Arial"/>
                <a:ea typeface="+mn-ea"/>
                <a:cs typeface="+mn-cs"/>
              </a:rPr>
              <a:t>Change 1-4 2025/24: 3%    Change 4 2025/24: 1%</a:t>
            </a:r>
          </a:p>
        </p:txBody>
      </p:sp>
      <p:pic>
        <p:nvPicPr>
          <p:cNvPr id="9" name="Picture 1">
            <a:extLst>
              <a:ext uri="{FF2B5EF4-FFF2-40B4-BE49-F238E27FC236}">
                <a16:creationId xmlns:a16="http://schemas.microsoft.com/office/drawing/2014/main" id="{34FDF85A-7C23-7286-A338-BC353FC21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 y="2400599"/>
            <a:ext cx="5781675" cy="34004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E26516D-3328-23B9-A53E-2CE3DF8851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1577" y="2400598"/>
            <a:ext cx="579120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391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6BAABA30-D063-4AC8-AAD0-D7F251C8EA9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6" r="6"/>
          <a:stretch>
            <a:fillRect/>
          </a:stretch>
        </p:blipFill>
        <p:spPr/>
      </p:pic>
      <p:sp>
        <p:nvSpPr>
          <p:cNvPr id="6" name="Rubrik 5">
            <a:extLst>
              <a:ext uri="{FF2B5EF4-FFF2-40B4-BE49-F238E27FC236}">
                <a16:creationId xmlns:a16="http://schemas.microsoft.com/office/drawing/2014/main" id="{A3033ABD-9E60-4CCD-A1DD-64AF0DD6982A}"/>
              </a:ext>
            </a:extLst>
          </p:cNvPr>
          <p:cNvSpPr>
            <a:spLocks noGrp="1"/>
          </p:cNvSpPr>
          <p:nvPr>
            <p:ph type="ctrTitle"/>
          </p:nvPr>
        </p:nvSpPr>
        <p:spPr/>
        <p:txBody>
          <a:bodyPr/>
          <a:lstStyle/>
          <a:p>
            <a:r>
              <a:rPr lang="en-GB" dirty="0"/>
              <a:t>Stock </a:t>
            </a:r>
            <a:r>
              <a:rPr lang="en-GB" dirty="0" err="1"/>
              <a:t>Suède</a:t>
            </a:r>
            <a:r>
              <a:rPr lang="en-GB" dirty="0"/>
              <a:t> / </a:t>
            </a:r>
            <a:r>
              <a:rPr lang="en-GB" dirty="0" err="1"/>
              <a:t>Finlande</a:t>
            </a:r>
            <a:endParaRPr lang="en-GB" dirty="0"/>
          </a:p>
        </p:txBody>
      </p:sp>
    </p:spTree>
    <p:extLst>
      <p:ext uri="{BB962C8B-B14F-4D97-AF65-F5344CB8AC3E}">
        <p14:creationId xmlns:p14="http://schemas.microsoft.com/office/powerpoint/2010/main" val="728686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0B84FB2-78C4-4951-8978-511CE5C64F25}"/>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a:extLst>
              <a:ext uri="{FF2B5EF4-FFF2-40B4-BE49-F238E27FC236}">
                <a16:creationId xmlns:a16="http://schemas.microsoft.com/office/drawing/2014/main" id="{70354A92-77F8-4FD0-875A-0E50A48BB147}"/>
              </a:ext>
            </a:extLst>
          </p:cNvPr>
          <p:cNvSpPr>
            <a:spLocks noGrp="1"/>
          </p:cNvSpPr>
          <p:nvPr>
            <p:ph type="title"/>
          </p:nvPr>
        </p:nvSpPr>
        <p:spPr>
          <a:xfrm>
            <a:off x="315884" y="349134"/>
            <a:ext cx="11006051" cy="925951"/>
          </a:xfrm>
        </p:spPr>
        <p:txBody>
          <a:bodyPr/>
          <a:lstStyle/>
          <a:p>
            <a:r>
              <a:rPr lang="en-GB" sz="3200" dirty="0"/>
              <a:t>Stock </a:t>
            </a:r>
            <a:r>
              <a:rPr lang="en-GB" sz="3200" dirty="0" err="1"/>
              <a:t>en</a:t>
            </a:r>
            <a:r>
              <a:rPr lang="en-GB" sz="3200" dirty="0"/>
              <a:t> </a:t>
            </a:r>
            <a:r>
              <a:rPr lang="en-GB" sz="3200" dirty="0" err="1"/>
              <a:t>Suède</a:t>
            </a:r>
            <a:endParaRPr lang="en-GB" sz="3200" dirty="0"/>
          </a:p>
        </p:txBody>
      </p:sp>
      <p:sp>
        <p:nvSpPr>
          <p:cNvPr id="5" name="Platshållare för innehåll 4">
            <a:extLst>
              <a:ext uri="{FF2B5EF4-FFF2-40B4-BE49-F238E27FC236}">
                <a16:creationId xmlns:a16="http://schemas.microsoft.com/office/drawing/2014/main" id="{C4623728-963A-4453-B81A-E838CE68E904}"/>
              </a:ext>
            </a:extLst>
          </p:cNvPr>
          <p:cNvSpPr>
            <a:spLocks noGrp="1"/>
          </p:cNvSpPr>
          <p:nvPr>
            <p:ph sz="quarter" idx="18"/>
          </p:nvPr>
        </p:nvSpPr>
        <p:spPr>
          <a:xfrm>
            <a:off x="8771689" y="988542"/>
            <a:ext cx="3420311" cy="2477012"/>
          </a:xfrm>
        </p:spPr>
        <p:txBody>
          <a:bodyPr>
            <a:normAutofit/>
          </a:bodyPr>
          <a:lstStyle/>
          <a:p>
            <a:r>
              <a:rPr lang="en-GB" sz="1400" dirty="0"/>
              <a:t>Bois Rouges </a:t>
            </a:r>
            <a:r>
              <a:rPr lang="en-GB" sz="1400" dirty="0" err="1"/>
              <a:t>en</a:t>
            </a:r>
            <a:r>
              <a:rPr lang="en-GB" sz="1400" dirty="0"/>
              <a:t> Avril +18% vs 24 /</a:t>
            </a:r>
          </a:p>
          <a:p>
            <a:pPr marL="0" indent="0">
              <a:buNone/>
            </a:pPr>
            <a:r>
              <a:rPr lang="en-GB" sz="1400" dirty="0"/>
              <a:t>+10% vs Mars</a:t>
            </a:r>
          </a:p>
          <a:p>
            <a:r>
              <a:rPr lang="en-GB" sz="1400" dirty="0"/>
              <a:t>Bois Blancs </a:t>
            </a:r>
            <a:r>
              <a:rPr lang="en-GB" sz="1400" dirty="0" err="1"/>
              <a:t>en</a:t>
            </a:r>
            <a:r>
              <a:rPr lang="en-GB" sz="1400" dirty="0"/>
              <a:t> Avril -4% vs 24 / </a:t>
            </a:r>
          </a:p>
          <a:p>
            <a:pPr marL="0" indent="0">
              <a:buNone/>
            </a:pPr>
            <a:r>
              <a:rPr lang="en-GB" sz="1400" dirty="0"/>
              <a:t>-1 % vs Mars</a:t>
            </a:r>
          </a:p>
          <a:p>
            <a:endParaRPr lang="en-GB" sz="1200" dirty="0"/>
          </a:p>
          <a:p>
            <a:endParaRPr lang="en-GB" sz="1800" dirty="0"/>
          </a:p>
        </p:txBody>
      </p:sp>
      <p:pic>
        <p:nvPicPr>
          <p:cNvPr id="14" name="Bildobjekt 13"/>
          <p:cNvPicPr>
            <a:picLocks noChangeAspect="1"/>
          </p:cNvPicPr>
          <p:nvPr/>
        </p:nvPicPr>
        <p:blipFill>
          <a:blip r:embed="rId3"/>
          <a:stretch>
            <a:fillRect/>
          </a:stretch>
        </p:blipFill>
        <p:spPr>
          <a:xfrm>
            <a:off x="9899054" y="3534779"/>
            <a:ext cx="939302" cy="1862124"/>
          </a:xfrm>
          <a:prstGeom prst="rect">
            <a:avLst/>
          </a:prstGeom>
        </p:spPr>
      </p:pic>
      <p:pic>
        <p:nvPicPr>
          <p:cNvPr id="15" name="Bildobjekt 14"/>
          <p:cNvPicPr>
            <a:picLocks noChangeAspect="1"/>
          </p:cNvPicPr>
          <p:nvPr/>
        </p:nvPicPr>
        <p:blipFill>
          <a:blip r:embed="rId4"/>
          <a:stretch>
            <a:fillRect/>
          </a:stretch>
        </p:blipFill>
        <p:spPr>
          <a:xfrm>
            <a:off x="8771689" y="5436149"/>
            <a:ext cx="2066667" cy="695238"/>
          </a:xfrm>
          <a:prstGeom prst="rect">
            <a:avLst/>
          </a:prstGeom>
        </p:spPr>
      </p:pic>
      <p:sp>
        <p:nvSpPr>
          <p:cNvPr id="12" name="Sexhörning 11">
            <a:extLst>
              <a:ext uri="{FF2B5EF4-FFF2-40B4-BE49-F238E27FC236}">
                <a16:creationId xmlns:a16="http://schemas.microsoft.com/office/drawing/2014/main" id="{A1DA7509-2A70-CAAD-DA04-B8E98F9B411A}"/>
              </a:ext>
            </a:extLst>
          </p:cNvPr>
          <p:cNvSpPr/>
          <p:nvPr/>
        </p:nvSpPr>
        <p:spPr>
          <a:xfrm>
            <a:off x="11554022" y="7983"/>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May</a:t>
            </a:r>
          </a:p>
        </p:txBody>
      </p:sp>
      <p:pic>
        <p:nvPicPr>
          <p:cNvPr id="6" name="Picture 5">
            <a:extLst>
              <a:ext uri="{FF2B5EF4-FFF2-40B4-BE49-F238E27FC236}">
                <a16:creationId xmlns:a16="http://schemas.microsoft.com/office/drawing/2014/main" id="{AEB9A681-6CD0-3330-C33E-958A1066F714}"/>
              </a:ext>
            </a:extLst>
          </p:cNvPr>
          <p:cNvPicPr>
            <a:picLocks noChangeAspect="1"/>
          </p:cNvPicPr>
          <p:nvPr/>
        </p:nvPicPr>
        <p:blipFill>
          <a:blip r:embed="rId5"/>
          <a:stretch>
            <a:fillRect/>
          </a:stretch>
        </p:blipFill>
        <p:spPr>
          <a:xfrm>
            <a:off x="4601411" y="812109"/>
            <a:ext cx="3926255" cy="2882791"/>
          </a:xfrm>
          <a:prstGeom prst="rect">
            <a:avLst/>
          </a:prstGeom>
        </p:spPr>
      </p:pic>
      <p:pic>
        <p:nvPicPr>
          <p:cNvPr id="9" name="Picture 8">
            <a:extLst>
              <a:ext uri="{FF2B5EF4-FFF2-40B4-BE49-F238E27FC236}">
                <a16:creationId xmlns:a16="http://schemas.microsoft.com/office/drawing/2014/main" id="{9F64A256-40E6-9FDE-B553-F40EB25ADE02}"/>
              </a:ext>
            </a:extLst>
          </p:cNvPr>
          <p:cNvPicPr>
            <a:picLocks noChangeAspect="1"/>
          </p:cNvPicPr>
          <p:nvPr/>
        </p:nvPicPr>
        <p:blipFill>
          <a:blip r:embed="rId6"/>
          <a:stretch>
            <a:fillRect/>
          </a:stretch>
        </p:blipFill>
        <p:spPr>
          <a:xfrm>
            <a:off x="315883" y="812109"/>
            <a:ext cx="4903817" cy="2795687"/>
          </a:xfrm>
          <a:prstGeom prst="rect">
            <a:avLst/>
          </a:prstGeom>
        </p:spPr>
      </p:pic>
      <p:pic>
        <p:nvPicPr>
          <p:cNvPr id="13" name="Picture 12">
            <a:extLst>
              <a:ext uri="{FF2B5EF4-FFF2-40B4-BE49-F238E27FC236}">
                <a16:creationId xmlns:a16="http://schemas.microsoft.com/office/drawing/2014/main" id="{203F7CB6-7E4A-767C-B7DD-EE655B09AEB3}"/>
              </a:ext>
            </a:extLst>
          </p:cNvPr>
          <p:cNvPicPr>
            <a:picLocks noChangeAspect="1"/>
          </p:cNvPicPr>
          <p:nvPr/>
        </p:nvPicPr>
        <p:blipFill>
          <a:blip r:embed="rId7"/>
          <a:stretch>
            <a:fillRect/>
          </a:stretch>
        </p:blipFill>
        <p:spPr>
          <a:xfrm>
            <a:off x="347596" y="3750665"/>
            <a:ext cx="3807055" cy="2927631"/>
          </a:xfrm>
          <a:prstGeom prst="rect">
            <a:avLst/>
          </a:prstGeom>
        </p:spPr>
      </p:pic>
      <p:pic>
        <p:nvPicPr>
          <p:cNvPr id="18" name="Picture 17">
            <a:extLst>
              <a:ext uri="{FF2B5EF4-FFF2-40B4-BE49-F238E27FC236}">
                <a16:creationId xmlns:a16="http://schemas.microsoft.com/office/drawing/2014/main" id="{B16D9DB1-1EC7-1A95-7093-6F28E5ECEDE0}"/>
              </a:ext>
            </a:extLst>
          </p:cNvPr>
          <p:cNvPicPr>
            <a:picLocks noChangeAspect="1"/>
          </p:cNvPicPr>
          <p:nvPr/>
        </p:nvPicPr>
        <p:blipFill>
          <a:blip r:embed="rId8"/>
          <a:stretch>
            <a:fillRect/>
          </a:stretch>
        </p:blipFill>
        <p:spPr>
          <a:xfrm>
            <a:off x="4601411" y="3934793"/>
            <a:ext cx="3976876" cy="2743503"/>
          </a:xfrm>
          <a:prstGeom prst="rect">
            <a:avLst/>
          </a:prstGeom>
        </p:spPr>
      </p:pic>
    </p:spTree>
    <p:extLst>
      <p:ext uri="{BB962C8B-B14F-4D97-AF65-F5344CB8AC3E}">
        <p14:creationId xmlns:p14="http://schemas.microsoft.com/office/powerpoint/2010/main" val="1681716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0B84FB2-78C4-4951-8978-511CE5C64F25}"/>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a:extLst>
              <a:ext uri="{FF2B5EF4-FFF2-40B4-BE49-F238E27FC236}">
                <a16:creationId xmlns:a16="http://schemas.microsoft.com/office/drawing/2014/main" id="{70354A92-77F8-4FD0-875A-0E50A48BB147}"/>
              </a:ext>
            </a:extLst>
          </p:cNvPr>
          <p:cNvSpPr>
            <a:spLocks noGrp="1"/>
          </p:cNvSpPr>
          <p:nvPr>
            <p:ph type="title"/>
          </p:nvPr>
        </p:nvSpPr>
        <p:spPr>
          <a:xfrm>
            <a:off x="359989" y="544708"/>
            <a:ext cx="10812315" cy="1105981"/>
          </a:xfrm>
        </p:spPr>
        <p:txBody>
          <a:bodyPr/>
          <a:lstStyle/>
          <a:p>
            <a:r>
              <a:rPr lang="en-GB" dirty="0"/>
              <a:t>Stocks </a:t>
            </a:r>
            <a:r>
              <a:rPr lang="en-GB" dirty="0" err="1"/>
              <a:t>en</a:t>
            </a:r>
            <a:r>
              <a:rPr lang="en-GB" dirty="0"/>
              <a:t> </a:t>
            </a:r>
            <a:r>
              <a:rPr lang="en-GB" dirty="0" err="1"/>
              <a:t>Finlande</a:t>
            </a:r>
            <a:r>
              <a:rPr lang="en-GB" dirty="0"/>
              <a:t> </a:t>
            </a:r>
            <a:r>
              <a:rPr lang="en-GB" dirty="0" err="1"/>
              <a:t>identiques</a:t>
            </a:r>
            <a:r>
              <a:rPr lang="en-GB" dirty="0"/>
              <a:t> à N-1</a:t>
            </a:r>
          </a:p>
        </p:txBody>
      </p:sp>
      <p:sp>
        <p:nvSpPr>
          <p:cNvPr id="5" name="Platshållare för innehåll 4">
            <a:extLst>
              <a:ext uri="{FF2B5EF4-FFF2-40B4-BE49-F238E27FC236}">
                <a16:creationId xmlns:a16="http://schemas.microsoft.com/office/drawing/2014/main" id="{C4623728-963A-4453-B81A-E838CE68E904}"/>
              </a:ext>
            </a:extLst>
          </p:cNvPr>
          <p:cNvSpPr>
            <a:spLocks noGrp="1"/>
          </p:cNvSpPr>
          <p:nvPr>
            <p:ph sz="quarter" idx="18"/>
          </p:nvPr>
        </p:nvSpPr>
        <p:spPr>
          <a:xfrm>
            <a:off x="5839573" y="4529308"/>
            <a:ext cx="5289549" cy="1404082"/>
          </a:xfrm>
        </p:spPr>
        <p:txBody>
          <a:bodyPr/>
          <a:lstStyle/>
          <a:p>
            <a:r>
              <a:rPr lang="en-GB" dirty="0"/>
              <a:t>RW 9% Mai 25 vs 24 / </a:t>
            </a:r>
            <a:r>
              <a:rPr lang="en-GB" dirty="0" err="1"/>
              <a:t>identiques</a:t>
            </a:r>
            <a:r>
              <a:rPr lang="en-GB" dirty="0"/>
              <a:t> VS Avril 25</a:t>
            </a:r>
          </a:p>
          <a:p>
            <a:r>
              <a:rPr lang="en-GB" dirty="0"/>
              <a:t>WW 12% Mai 25 vs 24 / -6% Vs Avril 25</a:t>
            </a:r>
          </a:p>
        </p:txBody>
      </p:sp>
      <p:pic>
        <p:nvPicPr>
          <p:cNvPr id="9" name="Bildobjekt 8"/>
          <p:cNvPicPr>
            <a:picLocks noChangeAspect="1"/>
          </p:cNvPicPr>
          <p:nvPr/>
        </p:nvPicPr>
        <p:blipFill>
          <a:blip r:embed="rId3"/>
          <a:stretch>
            <a:fillRect/>
          </a:stretch>
        </p:blipFill>
        <p:spPr>
          <a:xfrm>
            <a:off x="5597916" y="6055794"/>
            <a:ext cx="3142857" cy="457143"/>
          </a:xfrm>
          <a:prstGeom prst="rect">
            <a:avLst/>
          </a:prstGeom>
        </p:spPr>
      </p:pic>
      <p:sp>
        <p:nvSpPr>
          <p:cNvPr id="17" name="Sexhörning 16">
            <a:extLst>
              <a:ext uri="{FF2B5EF4-FFF2-40B4-BE49-F238E27FC236}">
                <a16:creationId xmlns:a16="http://schemas.microsoft.com/office/drawing/2014/main" id="{005DD90D-D9BD-5D61-05A6-632968C11AA9}"/>
              </a:ext>
            </a:extLst>
          </p:cNvPr>
          <p:cNvSpPr/>
          <p:nvPr/>
        </p:nvSpPr>
        <p:spPr>
          <a:xfrm>
            <a:off x="11554022" y="-11067"/>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May</a:t>
            </a:r>
          </a:p>
        </p:txBody>
      </p:sp>
      <p:pic>
        <p:nvPicPr>
          <p:cNvPr id="7" name="Picture 6">
            <a:extLst>
              <a:ext uri="{FF2B5EF4-FFF2-40B4-BE49-F238E27FC236}">
                <a16:creationId xmlns:a16="http://schemas.microsoft.com/office/drawing/2014/main" id="{4BDD4B71-475A-AF60-9C8F-36F4F6ECB585}"/>
              </a:ext>
            </a:extLst>
          </p:cNvPr>
          <p:cNvPicPr>
            <a:picLocks noChangeAspect="1"/>
          </p:cNvPicPr>
          <p:nvPr/>
        </p:nvPicPr>
        <p:blipFill>
          <a:blip r:embed="rId4"/>
          <a:stretch>
            <a:fillRect/>
          </a:stretch>
        </p:blipFill>
        <p:spPr>
          <a:xfrm>
            <a:off x="359989" y="1097698"/>
            <a:ext cx="4935912" cy="2742173"/>
          </a:xfrm>
          <a:prstGeom prst="rect">
            <a:avLst/>
          </a:prstGeom>
        </p:spPr>
      </p:pic>
      <p:pic>
        <p:nvPicPr>
          <p:cNvPr id="12" name="Picture 11">
            <a:extLst>
              <a:ext uri="{FF2B5EF4-FFF2-40B4-BE49-F238E27FC236}">
                <a16:creationId xmlns:a16="http://schemas.microsoft.com/office/drawing/2014/main" id="{A2C9634C-8418-5E13-BB75-8EF576125171}"/>
              </a:ext>
            </a:extLst>
          </p:cNvPr>
          <p:cNvPicPr>
            <a:picLocks noChangeAspect="1"/>
          </p:cNvPicPr>
          <p:nvPr/>
        </p:nvPicPr>
        <p:blipFill>
          <a:blip r:embed="rId5"/>
          <a:stretch>
            <a:fillRect/>
          </a:stretch>
        </p:blipFill>
        <p:spPr>
          <a:xfrm>
            <a:off x="342398" y="4012385"/>
            <a:ext cx="4953503" cy="2684522"/>
          </a:xfrm>
          <a:prstGeom prst="rect">
            <a:avLst/>
          </a:prstGeom>
        </p:spPr>
      </p:pic>
      <p:pic>
        <p:nvPicPr>
          <p:cNvPr id="14" name="Picture 13">
            <a:extLst>
              <a:ext uri="{FF2B5EF4-FFF2-40B4-BE49-F238E27FC236}">
                <a16:creationId xmlns:a16="http://schemas.microsoft.com/office/drawing/2014/main" id="{42FDF07E-10AF-A123-0D94-CD8EAD022F11}"/>
              </a:ext>
            </a:extLst>
          </p:cNvPr>
          <p:cNvPicPr>
            <a:picLocks noChangeAspect="1"/>
          </p:cNvPicPr>
          <p:nvPr/>
        </p:nvPicPr>
        <p:blipFill>
          <a:blip r:embed="rId6"/>
          <a:stretch>
            <a:fillRect/>
          </a:stretch>
        </p:blipFill>
        <p:spPr>
          <a:xfrm>
            <a:off x="5839573" y="1100502"/>
            <a:ext cx="5266149" cy="3076851"/>
          </a:xfrm>
          <a:prstGeom prst="rect">
            <a:avLst/>
          </a:prstGeom>
        </p:spPr>
      </p:pic>
    </p:spTree>
    <p:extLst>
      <p:ext uri="{BB962C8B-B14F-4D97-AF65-F5344CB8AC3E}">
        <p14:creationId xmlns:p14="http://schemas.microsoft.com/office/powerpoint/2010/main" val="85046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0B84FB2-78C4-4951-8978-511CE5C64F25}"/>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a:extLst>
              <a:ext uri="{FF2B5EF4-FFF2-40B4-BE49-F238E27FC236}">
                <a16:creationId xmlns:a16="http://schemas.microsoft.com/office/drawing/2014/main" id="{70354A92-77F8-4FD0-875A-0E50A48BB147}"/>
              </a:ext>
            </a:extLst>
          </p:cNvPr>
          <p:cNvSpPr>
            <a:spLocks noGrp="1"/>
          </p:cNvSpPr>
          <p:nvPr>
            <p:ph type="title"/>
          </p:nvPr>
        </p:nvSpPr>
        <p:spPr>
          <a:xfrm>
            <a:off x="1416050" y="525658"/>
            <a:ext cx="9359900" cy="1105981"/>
          </a:xfrm>
        </p:spPr>
        <p:txBody>
          <a:bodyPr/>
          <a:lstStyle/>
          <a:p>
            <a:r>
              <a:rPr lang="en-GB" dirty="0"/>
              <a:t>Production de </a:t>
            </a:r>
            <a:r>
              <a:rPr lang="en-GB" dirty="0" err="1"/>
              <a:t>bois</a:t>
            </a:r>
            <a:br>
              <a:rPr lang="en-GB" dirty="0"/>
            </a:br>
            <a:r>
              <a:rPr lang="en-GB" sz="2800" dirty="0"/>
              <a:t>Stocks de </a:t>
            </a:r>
            <a:r>
              <a:rPr lang="en-GB" sz="2800" dirty="0" err="1"/>
              <a:t>sciages</a:t>
            </a:r>
            <a:r>
              <a:rPr lang="en-GB" sz="2800" dirty="0"/>
              <a:t> </a:t>
            </a:r>
            <a:r>
              <a:rPr lang="en-GB" sz="2800" dirty="0" err="1"/>
              <a:t>Suède</a:t>
            </a:r>
            <a:r>
              <a:rPr lang="en-GB" sz="2800" dirty="0"/>
              <a:t> et </a:t>
            </a:r>
            <a:r>
              <a:rPr lang="en-GB" sz="2800" dirty="0" err="1"/>
              <a:t>Finlande</a:t>
            </a:r>
            <a:endParaRPr lang="en-GB" sz="2800" dirty="0"/>
          </a:p>
        </p:txBody>
      </p:sp>
      <p:pic>
        <p:nvPicPr>
          <p:cNvPr id="11" name="Bildobjekt 10"/>
          <p:cNvPicPr>
            <a:picLocks noChangeAspect="1"/>
          </p:cNvPicPr>
          <p:nvPr/>
        </p:nvPicPr>
        <p:blipFill>
          <a:blip r:embed="rId3"/>
          <a:stretch>
            <a:fillRect/>
          </a:stretch>
        </p:blipFill>
        <p:spPr>
          <a:xfrm>
            <a:off x="4788838" y="6146517"/>
            <a:ext cx="2743200" cy="371649"/>
          </a:xfrm>
          <a:prstGeom prst="rect">
            <a:avLst/>
          </a:prstGeom>
        </p:spPr>
      </p:pic>
      <p:sp>
        <p:nvSpPr>
          <p:cNvPr id="2" name="Sexhörning 1">
            <a:extLst>
              <a:ext uri="{FF2B5EF4-FFF2-40B4-BE49-F238E27FC236}">
                <a16:creationId xmlns:a16="http://schemas.microsoft.com/office/drawing/2014/main" id="{0E5C0ECA-EAFE-96A4-8CD7-5EED591453CE}"/>
              </a:ext>
            </a:extLst>
          </p:cNvPr>
          <p:cNvSpPr/>
          <p:nvPr/>
        </p:nvSpPr>
        <p:spPr>
          <a:xfrm>
            <a:off x="11554022" y="-11067"/>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May</a:t>
            </a:r>
          </a:p>
        </p:txBody>
      </p:sp>
      <p:sp>
        <p:nvSpPr>
          <p:cNvPr id="5" name="textruta 5">
            <a:extLst>
              <a:ext uri="{FF2B5EF4-FFF2-40B4-BE49-F238E27FC236}">
                <a16:creationId xmlns:a16="http://schemas.microsoft.com/office/drawing/2014/main" id="{FA6E8DF2-09D2-704F-5F4D-AE0F661606E1}"/>
              </a:ext>
            </a:extLst>
          </p:cNvPr>
          <p:cNvSpPr txBox="1"/>
          <p:nvPr/>
        </p:nvSpPr>
        <p:spPr>
          <a:xfrm>
            <a:off x="1689615" y="1638120"/>
            <a:ext cx="3177473"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204440"/>
                </a:solidFill>
                <a:effectLst/>
                <a:uLnTx/>
                <a:uFillTx/>
                <a:latin typeface="Arial"/>
                <a:ea typeface="+mn-ea"/>
                <a:cs typeface="+mn-cs"/>
              </a:rPr>
              <a:t>Nordic Pine (pin </a:t>
            </a:r>
            <a:r>
              <a:rPr kumimoji="0" lang="sv-SE" sz="2000" b="0" i="0" u="none" strike="noStrike" kern="1200" cap="none" spc="0" normalizeH="0" baseline="0" noProof="0" dirty="0" err="1">
                <a:ln>
                  <a:noFill/>
                </a:ln>
                <a:solidFill>
                  <a:srgbClr val="204440"/>
                </a:solidFill>
                <a:effectLst/>
                <a:uLnTx/>
                <a:uFillTx/>
                <a:latin typeface="Arial"/>
                <a:ea typeface="+mn-ea"/>
                <a:cs typeface="+mn-cs"/>
              </a:rPr>
              <a:t>sylvestre</a:t>
            </a:r>
            <a:r>
              <a:rPr kumimoji="0" lang="sv-SE" sz="2000" b="0" i="0" u="none" strike="noStrike" kern="1200" cap="none" spc="0" normalizeH="0" baseline="0" noProof="0" dirty="0">
                <a:ln>
                  <a:noFill/>
                </a:ln>
                <a:solidFill>
                  <a:srgbClr val="204440"/>
                </a:solidFill>
                <a:effectLst/>
                <a:uLnTx/>
                <a:uFillTx/>
                <a:latin typeface="Arial"/>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204440"/>
                </a:solidFill>
                <a:effectLst/>
                <a:uLnTx/>
                <a:uFillTx/>
                <a:latin typeface="Arial"/>
                <a:ea typeface="+mn-ea"/>
                <a:cs typeface="+mn-cs"/>
              </a:rPr>
              <a:t>Change 4 2025/24: 15%</a:t>
            </a:r>
          </a:p>
        </p:txBody>
      </p:sp>
      <p:sp>
        <p:nvSpPr>
          <p:cNvPr id="8" name="textruta 6">
            <a:extLst>
              <a:ext uri="{FF2B5EF4-FFF2-40B4-BE49-F238E27FC236}">
                <a16:creationId xmlns:a16="http://schemas.microsoft.com/office/drawing/2014/main" id="{2B431518-D9B2-06F2-F2A2-C577937A0A3F}"/>
              </a:ext>
            </a:extLst>
          </p:cNvPr>
          <p:cNvSpPr txBox="1"/>
          <p:nvPr/>
        </p:nvSpPr>
        <p:spPr>
          <a:xfrm>
            <a:off x="7538438" y="1638119"/>
            <a:ext cx="2807179"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204440"/>
                </a:solidFill>
                <a:effectLst/>
                <a:uLnTx/>
                <a:uFillTx/>
                <a:latin typeface="Arial"/>
                <a:ea typeface="+mn-ea"/>
                <a:cs typeface="+mn-cs"/>
              </a:rPr>
              <a:t>Nordic </a:t>
            </a:r>
            <a:r>
              <a:rPr kumimoji="0" lang="sv-SE" sz="2000" b="0" i="0" u="none" strike="noStrike" kern="1200" cap="none" spc="0" normalizeH="0" baseline="0" noProof="0" dirty="0" err="1">
                <a:ln>
                  <a:noFill/>
                </a:ln>
                <a:solidFill>
                  <a:srgbClr val="204440"/>
                </a:solidFill>
                <a:effectLst/>
                <a:uLnTx/>
                <a:uFillTx/>
                <a:latin typeface="Arial"/>
                <a:ea typeface="+mn-ea"/>
                <a:cs typeface="+mn-cs"/>
              </a:rPr>
              <a:t>Spruce</a:t>
            </a:r>
            <a:r>
              <a:rPr kumimoji="0" lang="sv-SE" sz="2000" b="0" i="0" u="none" strike="noStrike" kern="1200" cap="none" spc="0" normalizeH="0" baseline="0" noProof="0" dirty="0">
                <a:ln>
                  <a:noFill/>
                </a:ln>
                <a:solidFill>
                  <a:srgbClr val="204440"/>
                </a:solidFill>
                <a:effectLst/>
                <a:uLnTx/>
                <a:uFillTx/>
                <a:latin typeface="Arial"/>
                <a:ea typeface="+mn-ea"/>
                <a:cs typeface="+mn-cs"/>
              </a:rPr>
              <a:t> (</a:t>
            </a:r>
            <a:r>
              <a:rPr kumimoji="0" lang="sv-SE" sz="2000" b="0" i="0" u="none" strike="noStrike" kern="1200" cap="none" spc="0" normalizeH="0" baseline="0" noProof="0" dirty="0" err="1">
                <a:ln>
                  <a:noFill/>
                </a:ln>
                <a:solidFill>
                  <a:srgbClr val="204440"/>
                </a:solidFill>
                <a:effectLst/>
                <a:uLnTx/>
                <a:uFillTx/>
                <a:latin typeface="Arial"/>
                <a:ea typeface="+mn-ea"/>
                <a:cs typeface="+mn-cs"/>
              </a:rPr>
              <a:t>épicéa</a:t>
            </a:r>
            <a:r>
              <a:rPr kumimoji="0" lang="sv-SE" sz="2000" b="0" i="0" u="none" strike="noStrike" kern="1200" cap="none" spc="0" normalizeH="0" baseline="0" noProof="0" dirty="0">
                <a:ln>
                  <a:noFill/>
                </a:ln>
                <a:solidFill>
                  <a:srgbClr val="204440"/>
                </a:solidFill>
                <a:effectLst/>
                <a:uLnTx/>
                <a:uFillTx/>
                <a:latin typeface="Arial"/>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204440"/>
                </a:solidFill>
                <a:effectLst/>
                <a:uLnTx/>
                <a:uFillTx/>
                <a:latin typeface="Arial"/>
                <a:ea typeface="+mn-ea"/>
                <a:cs typeface="+mn-cs"/>
              </a:rPr>
              <a:t>Change 4 2025/24: 5%</a:t>
            </a:r>
          </a:p>
        </p:txBody>
      </p:sp>
      <p:pic>
        <p:nvPicPr>
          <p:cNvPr id="9" name="Picture 1">
            <a:extLst>
              <a:ext uri="{FF2B5EF4-FFF2-40B4-BE49-F238E27FC236}">
                <a16:creationId xmlns:a16="http://schemas.microsoft.com/office/drawing/2014/main" id="{F5CDE950-2FF0-8189-BEC9-7C6A752F3A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78" y="2209599"/>
            <a:ext cx="5781675" cy="3943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8BC22EF-E144-4C26-1431-E95CB5FBAA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214617"/>
            <a:ext cx="5791200"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934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9B3BE-79FF-2943-A40E-75A6FB5EBB7A}"/>
            </a:ext>
          </a:extLst>
        </p:cNvPr>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DDD23DE8-16B3-5725-3324-E680C27D81E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6" r="6"/>
          <a:stretch>
            <a:fillRect/>
          </a:stretch>
        </p:blipFill>
        <p:spPr/>
      </p:pic>
      <p:sp>
        <p:nvSpPr>
          <p:cNvPr id="6" name="Rubrik 5">
            <a:extLst>
              <a:ext uri="{FF2B5EF4-FFF2-40B4-BE49-F238E27FC236}">
                <a16:creationId xmlns:a16="http://schemas.microsoft.com/office/drawing/2014/main" id="{204AD9D2-D2E9-A0F1-EDAF-49B1E6557CF2}"/>
              </a:ext>
            </a:extLst>
          </p:cNvPr>
          <p:cNvSpPr>
            <a:spLocks noGrp="1"/>
          </p:cNvSpPr>
          <p:nvPr>
            <p:ph type="ctrTitle"/>
          </p:nvPr>
        </p:nvSpPr>
        <p:spPr/>
        <p:txBody>
          <a:bodyPr/>
          <a:lstStyle/>
          <a:p>
            <a:r>
              <a:rPr lang="en-GB" dirty="0" err="1"/>
              <a:t>Allemagne</a:t>
            </a:r>
            <a:r>
              <a:rPr lang="en-GB" dirty="0"/>
              <a:t> / Canada / USA</a:t>
            </a:r>
          </a:p>
        </p:txBody>
      </p:sp>
      <p:sp>
        <p:nvSpPr>
          <p:cNvPr id="8" name="Underrubrik 7">
            <a:extLst>
              <a:ext uri="{FF2B5EF4-FFF2-40B4-BE49-F238E27FC236}">
                <a16:creationId xmlns:a16="http://schemas.microsoft.com/office/drawing/2014/main" id="{5E00C704-B149-EDC1-A46C-A4B5B9BFB990}"/>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715072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5">
            <a:extLst>
              <a:ext uri="{FF2B5EF4-FFF2-40B4-BE49-F238E27FC236}">
                <a16:creationId xmlns:a16="http://schemas.microsoft.com/office/drawing/2014/main" id="{CCA03281-9DA0-EEB0-65FD-C2B895DB77CA}"/>
              </a:ext>
            </a:extLst>
          </p:cNvPr>
          <p:cNvPicPr>
            <a:picLocks noChangeAspect="1"/>
          </p:cNvPicPr>
          <p:nvPr/>
        </p:nvPicPr>
        <p:blipFill>
          <a:blip r:embed="rId3"/>
          <a:stretch>
            <a:fillRect/>
          </a:stretch>
        </p:blipFill>
        <p:spPr>
          <a:xfrm>
            <a:off x="8066969" y="1536246"/>
            <a:ext cx="3434753" cy="2189885"/>
          </a:xfrm>
          <a:prstGeom prst="rect">
            <a:avLst/>
          </a:prstGeom>
        </p:spPr>
      </p:pic>
      <p:sp>
        <p:nvSpPr>
          <p:cNvPr id="3" name="Platshållare för bildnummer 2"/>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p:cNvSpPr>
            <a:spLocks noGrp="1"/>
          </p:cNvSpPr>
          <p:nvPr>
            <p:ph type="title"/>
          </p:nvPr>
        </p:nvSpPr>
        <p:spPr>
          <a:xfrm>
            <a:off x="643812" y="322765"/>
            <a:ext cx="11112759" cy="1105981"/>
          </a:xfrm>
        </p:spPr>
        <p:txBody>
          <a:bodyPr/>
          <a:lstStyle/>
          <a:p>
            <a:r>
              <a:rPr lang="en-US" sz="3200" dirty="0"/>
              <a:t>Production Allemande </a:t>
            </a:r>
            <a:r>
              <a:rPr lang="en-US" sz="3200" dirty="0" err="1"/>
              <a:t>en</a:t>
            </a:r>
            <a:r>
              <a:rPr lang="en-US" sz="3200" dirty="0"/>
              <a:t> </a:t>
            </a:r>
            <a:r>
              <a:rPr lang="en-US" sz="3200" dirty="0" err="1"/>
              <a:t>baisse</a:t>
            </a:r>
            <a:r>
              <a:rPr lang="en-US" sz="3200" dirty="0"/>
              <a:t> de 16% </a:t>
            </a:r>
            <a:r>
              <a:rPr lang="en-US" sz="3200" dirty="0" err="1"/>
              <a:t>en</a:t>
            </a:r>
            <a:r>
              <a:rPr lang="en-US" sz="3200" dirty="0"/>
              <a:t> </a:t>
            </a:r>
            <a:r>
              <a:rPr lang="en-US" sz="3200" dirty="0" err="1"/>
              <a:t>avril</a:t>
            </a:r>
            <a:endParaRPr lang="en-US" sz="2400" dirty="0"/>
          </a:p>
        </p:txBody>
      </p:sp>
      <p:sp>
        <p:nvSpPr>
          <p:cNvPr id="8" name="Platshållare för text 1"/>
          <p:cNvSpPr txBox="1">
            <a:spLocks/>
          </p:cNvSpPr>
          <p:nvPr/>
        </p:nvSpPr>
        <p:spPr>
          <a:xfrm>
            <a:off x="643813" y="4126613"/>
            <a:ext cx="3368567" cy="2408622"/>
          </a:xfrm>
          <a:prstGeom prst="rect">
            <a:avLst/>
          </a:prstGeom>
        </p:spPr>
        <p:txBody>
          <a:bodyPr vert="horz" lIns="0" tIns="0" rIns="0" bIns="0" rtlCol="0" anchor="t" anchorCtr="0">
            <a:noAutofit/>
          </a:bodyPr>
          <a:lstStyle>
            <a:lvl1pPr marL="0" indent="0" algn="ctr" defTabSz="914400" rtl="0" eaLnBrk="1" latinLnBrk="0" hangingPunct="1">
              <a:lnSpc>
                <a:spcPct val="114000"/>
              </a:lnSpc>
              <a:spcBef>
                <a:spcPts val="0"/>
              </a:spcBef>
              <a:buFont typeface="Arial" panose="020B0604020202020204" pitchFamily="34" charset="0"/>
              <a:buNone/>
              <a:defRPr sz="2000" b="1" kern="1200">
                <a:solidFill>
                  <a:schemeClr val="accent2"/>
                </a:solidFill>
                <a:latin typeface="+mn-lt"/>
                <a:ea typeface="+mn-ea"/>
                <a:cs typeface="+mn-cs"/>
              </a:defRPr>
            </a:lvl1pPr>
            <a:lvl2pPr marL="232200" indent="0" algn="l" defTabSz="914400" rtl="0" eaLnBrk="1" latinLnBrk="0" hangingPunct="1">
              <a:lnSpc>
                <a:spcPct val="100000"/>
              </a:lnSpc>
              <a:spcBef>
                <a:spcPts val="500"/>
              </a:spcBef>
              <a:buFont typeface="Arial" panose="020B0604020202020204" pitchFamily="34" charset="0"/>
              <a:buNone/>
              <a:defRPr sz="1800" kern="1200">
                <a:solidFill>
                  <a:schemeClr val="accent2"/>
                </a:solidFill>
                <a:latin typeface="+mn-lt"/>
                <a:ea typeface="+mn-ea"/>
                <a:cs typeface="+mn-cs"/>
              </a:defRPr>
            </a:lvl2pPr>
            <a:lvl3pPr marL="4626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3pPr>
            <a:lvl4pPr marL="6930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4pPr>
            <a:lvl5pPr marL="8874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sv-SE" sz="1200" b="1" i="0" u="none" strike="noStrike" kern="1200" cap="none" spc="0" normalizeH="0" baseline="0" noProof="0" dirty="0">
                <a:ln>
                  <a:noFill/>
                </a:ln>
                <a:solidFill>
                  <a:srgbClr val="333333"/>
                </a:solidFill>
                <a:effectLst/>
                <a:uLnTx/>
                <a:uFillTx/>
                <a:latin typeface="Arial"/>
                <a:ea typeface="Times New Roman" panose="02020603050405020304" pitchFamily="18" charset="0"/>
                <a:cs typeface="+mn-cs"/>
              </a:rPr>
              <a:t>La </a:t>
            </a:r>
            <a:r>
              <a:rPr kumimoji="0" lang="sv-SE" sz="1200" b="1" i="0" u="none" strike="noStrike" kern="1200" cap="none" spc="0" normalizeH="0" baseline="0" noProof="0" dirty="0" err="1">
                <a:ln>
                  <a:noFill/>
                </a:ln>
                <a:solidFill>
                  <a:srgbClr val="333333"/>
                </a:solidFill>
                <a:effectLst/>
                <a:uLnTx/>
                <a:uFillTx/>
                <a:latin typeface="Arial"/>
                <a:ea typeface="Times New Roman" panose="02020603050405020304" pitchFamily="18" charset="0"/>
                <a:cs typeface="+mn-cs"/>
              </a:rPr>
              <a:t>production</a:t>
            </a:r>
            <a:r>
              <a:rPr kumimoji="0" lang="sv-SE" sz="1200" b="1" i="0" u="none" strike="noStrike" kern="1200" cap="none" spc="0" normalizeH="0" baseline="0" noProof="0" dirty="0">
                <a:ln>
                  <a:noFill/>
                </a:ln>
                <a:solidFill>
                  <a:srgbClr val="333333"/>
                </a:solidFill>
                <a:effectLst/>
                <a:uLnTx/>
                <a:uFillTx/>
                <a:latin typeface="Arial"/>
                <a:ea typeface="Times New Roman" panose="02020603050405020304" pitchFamily="18" charset="0"/>
                <a:cs typeface="+mn-cs"/>
              </a:rPr>
              <a:t> en 2022 </a:t>
            </a:r>
            <a:r>
              <a:rPr kumimoji="0" lang="sv-SE" sz="1200" b="1" i="0" u="none" strike="noStrike" kern="1200" cap="none" spc="0" normalizeH="0" baseline="0" noProof="0" dirty="0" err="1">
                <a:ln>
                  <a:noFill/>
                </a:ln>
                <a:solidFill>
                  <a:srgbClr val="333333"/>
                </a:solidFill>
                <a:effectLst/>
                <a:uLnTx/>
                <a:uFillTx/>
                <a:latin typeface="Arial"/>
                <a:ea typeface="Times New Roman" panose="02020603050405020304" pitchFamily="18" charset="0"/>
                <a:cs typeface="+mn-cs"/>
              </a:rPr>
              <a:t>estimée</a:t>
            </a:r>
            <a:r>
              <a:rPr kumimoji="0" lang="sv-SE" sz="1200" b="1" i="0" u="none" strike="noStrike" kern="1200" cap="none" spc="0" normalizeH="0" baseline="0" noProof="0" dirty="0">
                <a:ln>
                  <a:noFill/>
                </a:ln>
                <a:solidFill>
                  <a:srgbClr val="333333"/>
                </a:solidFill>
                <a:effectLst/>
                <a:uLnTx/>
                <a:uFillTx/>
                <a:latin typeface="Arial"/>
                <a:ea typeface="Times New Roman" panose="02020603050405020304" pitchFamily="18" charset="0"/>
                <a:cs typeface="+mn-cs"/>
              </a:rPr>
              <a:t> à 23.2 m m³ </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sv-SE" sz="1200" b="1" i="0" u="none" strike="noStrike" kern="1200" cap="none" spc="0" normalizeH="0" baseline="0" noProof="0" dirty="0">
                <a:ln>
                  <a:noFill/>
                </a:ln>
                <a:solidFill>
                  <a:srgbClr val="333333"/>
                </a:solidFill>
                <a:effectLst/>
                <a:uLnTx/>
                <a:uFillTx/>
                <a:latin typeface="Arial"/>
                <a:ea typeface="Times New Roman" panose="02020603050405020304" pitchFamily="18" charset="0"/>
                <a:cs typeface="+mn-cs"/>
              </a:rPr>
              <a:t>(-7% vs 2021).</a:t>
            </a:r>
            <a:endParaRPr kumimoji="0" lang="en-US" sz="1200" b="1" i="0" u="none" strike="noStrike" kern="1200" cap="none" spc="0" normalizeH="0" baseline="0" noProof="0" dirty="0">
              <a:ln>
                <a:noFill/>
              </a:ln>
              <a:solidFill>
                <a:srgbClr val="204440"/>
              </a:solidFill>
              <a:effectLst/>
              <a:uLnTx/>
              <a:uFillTx/>
              <a:latin typeface="Arial"/>
              <a:ea typeface="+mn-ea"/>
              <a:cs typeface="+mn-cs"/>
            </a:endParaRP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204440"/>
              </a:solidFill>
              <a:effectLst/>
              <a:uLnTx/>
              <a:uFillTx/>
              <a:latin typeface="Arial"/>
              <a:ea typeface="+mn-ea"/>
              <a:cs typeface="+mn-cs"/>
            </a:endParaRP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sv-SE" sz="1200" b="1" i="0" u="none" strike="noStrike" kern="1200" cap="none" spc="0" normalizeH="0" baseline="0" noProof="0" dirty="0">
                <a:ln>
                  <a:noFill/>
                </a:ln>
                <a:solidFill>
                  <a:srgbClr val="333333"/>
                </a:solidFill>
                <a:effectLst/>
                <a:uLnTx/>
                <a:uFillTx/>
                <a:latin typeface="Arial"/>
                <a:ea typeface="Times New Roman" panose="02020603050405020304" pitchFamily="18" charset="0"/>
                <a:cs typeface="+mn-cs"/>
              </a:rPr>
              <a:t>La </a:t>
            </a:r>
            <a:r>
              <a:rPr kumimoji="0" lang="sv-SE" sz="1200" b="1" i="0" u="none" strike="noStrike" kern="1200" cap="none" spc="0" normalizeH="0" baseline="0" noProof="0" dirty="0" err="1">
                <a:ln>
                  <a:noFill/>
                </a:ln>
                <a:solidFill>
                  <a:srgbClr val="333333"/>
                </a:solidFill>
                <a:effectLst/>
                <a:uLnTx/>
                <a:uFillTx/>
                <a:latin typeface="Arial"/>
                <a:ea typeface="Times New Roman" panose="02020603050405020304" pitchFamily="18" charset="0"/>
                <a:cs typeface="+mn-cs"/>
              </a:rPr>
              <a:t>production</a:t>
            </a:r>
            <a:r>
              <a:rPr kumimoji="0" lang="sv-SE" sz="1200" b="1" i="0" u="none" strike="noStrike" kern="1200" cap="none" spc="0" normalizeH="0" baseline="0" noProof="0" dirty="0">
                <a:ln>
                  <a:noFill/>
                </a:ln>
                <a:solidFill>
                  <a:srgbClr val="333333"/>
                </a:solidFill>
                <a:effectLst/>
                <a:uLnTx/>
                <a:uFillTx/>
                <a:latin typeface="Arial"/>
                <a:ea typeface="Times New Roman" panose="02020603050405020304" pitchFamily="18" charset="0"/>
                <a:cs typeface="+mn-cs"/>
              </a:rPr>
              <a:t> en </a:t>
            </a:r>
            <a:r>
              <a:rPr kumimoji="0" lang="en-US" sz="1200" b="1" i="0" u="none" strike="noStrike" kern="1200" cap="none" spc="0" normalizeH="0" baseline="0" noProof="0" dirty="0">
                <a:ln>
                  <a:noFill/>
                </a:ln>
                <a:solidFill>
                  <a:srgbClr val="204440"/>
                </a:solidFill>
                <a:effectLst/>
                <a:uLnTx/>
                <a:uFillTx/>
                <a:latin typeface="Arial"/>
                <a:ea typeface="+mn-ea"/>
                <a:cs typeface="+mn-cs"/>
              </a:rPr>
              <a:t>2023 </a:t>
            </a:r>
            <a:r>
              <a:rPr kumimoji="0" lang="sv-SE" sz="1200" b="1" i="0" u="none" strike="noStrike" kern="1200" cap="none" spc="0" normalizeH="0" baseline="0" noProof="0" dirty="0" err="1">
                <a:ln>
                  <a:noFill/>
                </a:ln>
                <a:solidFill>
                  <a:srgbClr val="333333"/>
                </a:solidFill>
                <a:effectLst/>
                <a:uLnTx/>
                <a:uFillTx/>
                <a:latin typeface="Arial"/>
                <a:ea typeface="Times New Roman" panose="02020603050405020304" pitchFamily="18" charset="0"/>
                <a:cs typeface="+mn-cs"/>
              </a:rPr>
              <a:t>estimée</a:t>
            </a:r>
            <a:r>
              <a:rPr kumimoji="0" lang="sv-SE" sz="1200" b="1" i="0" u="none" strike="noStrike" kern="1200" cap="none" spc="0" normalizeH="0" baseline="0" noProof="0" dirty="0">
                <a:ln>
                  <a:noFill/>
                </a:ln>
                <a:solidFill>
                  <a:srgbClr val="333333"/>
                </a:solidFill>
                <a:effectLst/>
                <a:uLnTx/>
                <a:uFillTx/>
                <a:latin typeface="Arial"/>
                <a:ea typeface="Times New Roman" panose="02020603050405020304" pitchFamily="18" charset="0"/>
                <a:cs typeface="+mn-cs"/>
              </a:rPr>
              <a:t> à </a:t>
            </a:r>
            <a:r>
              <a:rPr kumimoji="0" lang="en-US" sz="1200" b="1" i="0" u="none" strike="noStrike" kern="1200" cap="none" spc="0" normalizeH="0" baseline="0" noProof="0" dirty="0">
                <a:ln>
                  <a:noFill/>
                </a:ln>
                <a:solidFill>
                  <a:srgbClr val="204440"/>
                </a:solidFill>
                <a:effectLst/>
                <a:uLnTx/>
                <a:uFillTx/>
                <a:latin typeface="Arial"/>
                <a:ea typeface="+mn-ea"/>
                <a:cs typeface="+mn-cs"/>
              </a:rPr>
              <a:t>21,7 (-6%). </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204440"/>
              </a:solidFill>
              <a:effectLst/>
              <a:uLnTx/>
              <a:uFillTx/>
              <a:latin typeface="Arial"/>
              <a:ea typeface="+mn-ea"/>
              <a:cs typeface="+mn-cs"/>
            </a:endParaRP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sv-SE" sz="1200" b="1" i="0" u="none" strike="noStrike" kern="1200" cap="none" spc="0" normalizeH="0" baseline="0" noProof="0" dirty="0">
                <a:ln>
                  <a:noFill/>
                </a:ln>
                <a:solidFill>
                  <a:srgbClr val="333333"/>
                </a:solidFill>
                <a:effectLst/>
                <a:uLnTx/>
                <a:uFillTx/>
                <a:latin typeface="Arial"/>
                <a:ea typeface="Times New Roman" panose="02020603050405020304" pitchFamily="18" charset="0"/>
                <a:cs typeface="+mn-cs"/>
              </a:rPr>
              <a:t>La </a:t>
            </a:r>
            <a:r>
              <a:rPr kumimoji="0" lang="sv-SE" sz="1200" b="1" i="0" u="none" strike="noStrike" kern="1200" cap="none" spc="0" normalizeH="0" baseline="0" noProof="0" dirty="0" err="1">
                <a:ln>
                  <a:noFill/>
                </a:ln>
                <a:solidFill>
                  <a:srgbClr val="333333"/>
                </a:solidFill>
                <a:effectLst/>
                <a:uLnTx/>
                <a:uFillTx/>
                <a:latin typeface="Arial"/>
                <a:ea typeface="Times New Roman" panose="02020603050405020304" pitchFamily="18" charset="0"/>
                <a:cs typeface="+mn-cs"/>
              </a:rPr>
              <a:t>production</a:t>
            </a:r>
            <a:r>
              <a:rPr kumimoji="0" lang="sv-SE" sz="1200" b="1" i="0" u="none" strike="noStrike" kern="1200" cap="none" spc="0" normalizeH="0" baseline="0" noProof="0" dirty="0">
                <a:ln>
                  <a:noFill/>
                </a:ln>
                <a:solidFill>
                  <a:srgbClr val="333333"/>
                </a:solidFill>
                <a:effectLst/>
                <a:uLnTx/>
                <a:uFillTx/>
                <a:latin typeface="Arial"/>
                <a:ea typeface="Times New Roman" panose="02020603050405020304" pitchFamily="18" charset="0"/>
                <a:cs typeface="+mn-cs"/>
              </a:rPr>
              <a:t> en </a:t>
            </a:r>
            <a:r>
              <a:rPr kumimoji="0" lang="en-US" sz="1200" b="1" i="0" u="none" strike="noStrike" kern="1200" cap="none" spc="0" normalizeH="0" baseline="0" noProof="0" dirty="0">
                <a:ln>
                  <a:noFill/>
                </a:ln>
                <a:solidFill>
                  <a:srgbClr val="204440"/>
                </a:solidFill>
                <a:effectLst/>
                <a:uLnTx/>
                <a:uFillTx/>
                <a:latin typeface="Arial"/>
                <a:ea typeface="+mn-ea"/>
                <a:cs typeface="+mn-cs"/>
              </a:rPr>
              <a:t>2024 </a:t>
            </a:r>
            <a:r>
              <a:rPr kumimoji="0" lang="sv-SE" sz="1200" b="1" i="0" u="none" strike="noStrike" kern="1200" cap="none" spc="0" normalizeH="0" baseline="0" noProof="0" dirty="0" err="1">
                <a:ln>
                  <a:noFill/>
                </a:ln>
                <a:solidFill>
                  <a:srgbClr val="333333"/>
                </a:solidFill>
                <a:effectLst/>
                <a:uLnTx/>
                <a:uFillTx/>
                <a:latin typeface="Arial"/>
                <a:ea typeface="Times New Roman" panose="02020603050405020304" pitchFamily="18" charset="0"/>
                <a:cs typeface="+mn-cs"/>
              </a:rPr>
              <a:t>estimée</a:t>
            </a:r>
            <a:r>
              <a:rPr kumimoji="0" lang="sv-SE" sz="1200" b="1" i="0" u="none" strike="noStrike" kern="1200" cap="none" spc="0" normalizeH="0" baseline="0" noProof="0" dirty="0">
                <a:ln>
                  <a:noFill/>
                </a:ln>
                <a:solidFill>
                  <a:srgbClr val="333333"/>
                </a:solidFill>
                <a:effectLst/>
                <a:uLnTx/>
                <a:uFillTx/>
                <a:latin typeface="Arial"/>
                <a:ea typeface="Times New Roman" panose="02020603050405020304" pitchFamily="18" charset="0"/>
                <a:cs typeface="+mn-cs"/>
              </a:rPr>
              <a:t> à </a:t>
            </a:r>
            <a:r>
              <a:rPr kumimoji="0" lang="en-US" sz="1200" b="1" i="0" u="none" strike="noStrike" kern="1200" cap="none" spc="0" normalizeH="0" baseline="0" noProof="0" dirty="0">
                <a:ln>
                  <a:noFill/>
                </a:ln>
                <a:solidFill>
                  <a:srgbClr val="204440"/>
                </a:solidFill>
                <a:effectLst/>
                <a:uLnTx/>
                <a:uFillTx/>
                <a:latin typeface="Arial"/>
                <a:ea typeface="+mn-ea"/>
                <a:cs typeface="+mn-cs"/>
              </a:rPr>
              <a:t>20,9 (-4%). </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204440"/>
              </a:solidFill>
              <a:effectLst/>
              <a:uLnTx/>
              <a:uFillTx/>
              <a:latin typeface="Arial"/>
              <a:ea typeface="+mn-ea"/>
              <a:cs typeface="+mn-cs"/>
            </a:endParaRP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204440"/>
                </a:solidFill>
                <a:effectLst/>
                <a:uLnTx/>
                <a:uFillTx/>
                <a:latin typeface="Arial"/>
                <a:ea typeface="+mn-ea"/>
                <a:cs typeface="+mn-cs"/>
              </a:rPr>
              <a:t>La production Jan-Avril </a:t>
            </a:r>
            <a:r>
              <a:rPr kumimoji="0" lang="en-US" sz="1200" b="1" i="0" u="none" strike="noStrike" kern="1200" cap="none" spc="0" normalizeH="0" baseline="0" noProof="0" dirty="0" err="1">
                <a:ln>
                  <a:noFill/>
                </a:ln>
                <a:solidFill>
                  <a:srgbClr val="204440"/>
                </a:solidFill>
                <a:effectLst/>
                <a:uLnTx/>
                <a:uFillTx/>
                <a:latin typeface="Arial"/>
                <a:ea typeface="+mn-ea"/>
                <a:cs typeface="+mn-cs"/>
              </a:rPr>
              <a:t>baisse</a:t>
            </a:r>
            <a:r>
              <a:rPr kumimoji="0" lang="en-US" sz="1200" b="1" i="0" u="none" strike="noStrike" kern="1200" cap="none" spc="0" normalizeH="0" baseline="0" noProof="0" dirty="0">
                <a:ln>
                  <a:noFill/>
                </a:ln>
                <a:solidFill>
                  <a:srgbClr val="204440"/>
                </a:solidFill>
                <a:effectLst/>
                <a:uLnTx/>
                <a:uFillTx/>
                <a:latin typeface="Arial"/>
                <a:ea typeface="+mn-ea"/>
                <a:cs typeface="+mn-cs"/>
              </a:rPr>
              <a:t> de 13% à 6,2 M m3.  </a:t>
            </a:r>
          </a:p>
          <a:p>
            <a:pPr marL="0" marR="0" lvl="0" indent="0" algn="ctr"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204440"/>
              </a:solidFill>
              <a:effectLst/>
              <a:uLnTx/>
              <a:uFillTx/>
              <a:latin typeface="Arial"/>
              <a:ea typeface="+mn-ea"/>
              <a:cs typeface="+mn-cs"/>
            </a:endParaRPr>
          </a:p>
          <a:p>
            <a:pPr marL="0" marR="0" lvl="0" indent="0" algn="ctr"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204440"/>
              </a:solidFill>
              <a:effectLst/>
              <a:uLnTx/>
              <a:uFillTx/>
              <a:latin typeface="Arial"/>
              <a:ea typeface="+mn-ea"/>
              <a:cs typeface="+mn-cs"/>
            </a:endParaRPr>
          </a:p>
          <a:p>
            <a:pPr marL="0" marR="0" lvl="0" indent="0" algn="ctr"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204440"/>
              </a:solidFill>
              <a:effectLst/>
              <a:uLnTx/>
              <a:uFillTx/>
              <a:latin typeface="Arial"/>
              <a:ea typeface="+mn-ea"/>
              <a:cs typeface="+mn-cs"/>
            </a:endParaRPr>
          </a:p>
          <a:p>
            <a:pPr marL="0" marR="0" lvl="0" indent="0" algn="ctr"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204440"/>
              </a:solidFill>
              <a:effectLst/>
              <a:uLnTx/>
              <a:uFillTx/>
              <a:latin typeface="Arial"/>
              <a:ea typeface="+mn-ea"/>
              <a:cs typeface="+mn-cs"/>
            </a:endParaRPr>
          </a:p>
        </p:txBody>
      </p:sp>
      <p:sp>
        <p:nvSpPr>
          <p:cNvPr id="12" name="Platshållare för text 1"/>
          <p:cNvSpPr txBox="1">
            <a:spLocks/>
          </p:cNvSpPr>
          <p:nvPr/>
        </p:nvSpPr>
        <p:spPr>
          <a:xfrm>
            <a:off x="4371574" y="3889037"/>
            <a:ext cx="3004827" cy="688973"/>
          </a:xfrm>
          <a:prstGeom prst="rect">
            <a:avLst/>
          </a:prstGeom>
        </p:spPr>
        <p:txBody>
          <a:bodyPr vert="horz" lIns="0" tIns="0" rIns="0" bIns="0" rtlCol="0" anchor="t" anchorCtr="0">
            <a:normAutofit/>
          </a:bodyPr>
          <a:lstStyle>
            <a:lvl1pPr marL="0" indent="0" algn="ctr" defTabSz="914400" rtl="0" eaLnBrk="1" latinLnBrk="0" hangingPunct="1">
              <a:lnSpc>
                <a:spcPct val="114000"/>
              </a:lnSpc>
              <a:spcBef>
                <a:spcPts val="0"/>
              </a:spcBef>
              <a:buFont typeface="Arial" panose="020B0604020202020204" pitchFamily="34" charset="0"/>
              <a:buNone/>
              <a:defRPr sz="2000" b="1" kern="1200">
                <a:solidFill>
                  <a:schemeClr val="accent2"/>
                </a:solidFill>
                <a:latin typeface="+mn-lt"/>
                <a:ea typeface="+mn-ea"/>
                <a:cs typeface="+mn-cs"/>
              </a:defRPr>
            </a:lvl1pPr>
            <a:lvl2pPr marL="232200" indent="0" algn="l" defTabSz="914400" rtl="0" eaLnBrk="1" latinLnBrk="0" hangingPunct="1">
              <a:lnSpc>
                <a:spcPct val="100000"/>
              </a:lnSpc>
              <a:spcBef>
                <a:spcPts val="500"/>
              </a:spcBef>
              <a:buFont typeface="Arial" panose="020B0604020202020204" pitchFamily="34" charset="0"/>
              <a:buNone/>
              <a:defRPr sz="1800" kern="1200">
                <a:solidFill>
                  <a:schemeClr val="accent2"/>
                </a:solidFill>
                <a:latin typeface="+mn-lt"/>
                <a:ea typeface="+mn-ea"/>
                <a:cs typeface="+mn-cs"/>
              </a:defRPr>
            </a:lvl2pPr>
            <a:lvl3pPr marL="4626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3pPr>
            <a:lvl4pPr marL="6930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4pPr>
            <a:lvl5pPr marL="8874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srgbClr val="204440"/>
              </a:solidFill>
              <a:effectLst/>
              <a:uLnTx/>
              <a:uFillTx/>
              <a:latin typeface="Arial"/>
              <a:ea typeface="+mn-ea"/>
              <a:cs typeface="+mn-cs"/>
            </a:endParaRP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204440"/>
                </a:solidFill>
                <a:effectLst/>
                <a:uLnTx/>
                <a:uFillTx/>
                <a:latin typeface="Arial"/>
                <a:ea typeface="+mn-ea"/>
                <a:cs typeface="+mn-cs"/>
              </a:rPr>
              <a:t>Prix des grumes à un </a:t>
            </a:r>
            <a:r>
              <a:rPr kumimoji="0" lang="en-US" sz="1200" b="1" i="0" u="none" strike="noStrike" kern="1200" cap="none" spc="0" normalizeH="0" baseline="0" noProof="0" dirty="0" err="1">
                <a:ln>
                  <a:noFill/>
                </a:ln>
                <a:solidFill>
                  <a:srgbClr val="204440"/>
                </a:solidFill>
                <a:effectLst/>
                <a:uLnTx/>
                <a:uFillTx/>
                <a:latin typeface="Arial"/>
                <a:ea typeface="+mn-ea"/>
                <a:cs typeface="+mn-cs"/>
              </a:rPr>
              <a:t>niveau</a:t>
            </a:r>
            <a:r>
              <a:rPr kumimoji="0" lang="en-US" sz="1200" b="1" i="0" u="none" strike="noStrike" kern="1200" cap="none" spc="0" normalizeH="0" baseline="0" noProof="0" dirty="0">
                <a:ln>
                  <a:noFill/>
                </a:ln>
                <a:solidFill>
                  <a:srgbClr val="204440"/>
                </a:solidFill>
                <a:effectLst/>
                <a:uLnTx/>
                <a:uFillTx/>
                <a:latin typeface="Arial"/>
                <a:ea typeface="+mn-ea"/>
                <a:cs typeface="+mn-cs"/>
              </a:rPr>
              <a:t> haut, </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err="1">
                <a:ln>
                  <a:noFill/>
                </a:ln>
                <a:solidFill>
                  <a:srgbClr val="204440"/>
                </a:solidFill>
                <a:effectLst/>
                <a:uLnTx/>
                <a:uFillTx/>
                <a:latin typeface="Arial"/>
                <a:ea typeface="+mn-ea"/>
                <a:cs typeface="+mn-cs"/>
              </a:rPr>
              <a:t>Epicéa</a:t>
            </a:r>
            <a:r>
              <a:rPr kumimoji="0" lang="en-US" sz="1200" b="1" i="0" u="none" strike="noStrike" kern="1200" cap="none" spc="0" normalizeH="0" baseline="0" noProof="0" dirty="0">
                <a:ln>
                  <a:noFill/>
                </a:ln>
                <a:solidFill>
                  <a:srgbClr val="204440"/>
                </a:solidFill>
                <a:effectLst/>
                <a:uLnTx/>
                <a:uFillTx/>
                <a:latin typeface="Arial"/>
                <a:ea typeface="+mn-ea"/>
                <a:cs typeface="+mn-cs"/>
              </a:rPr>
              <a:t> B 109,7 (+7,5% vs Mars 2024).</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srgbClr val="204440"/>
              </a:solidFill>
              <a:effectLst/>
              <a:uLnTx/>
              <a:uFillTx/>
              <a:latin typeface="Arial"/>
              <a:ea typeface="+mn-ea"/>
              <a:cs typeface="+mn-cs"/>
            </a:endParaRPr>
          </a:p>
        </p:txBody>
      </p:sp>
      <p:sp>
        <p:nvSpPr>
          <p:cNvPr id="5" name="Sexhörning 4">
            <a:extLst>
              <a:ext uri="{FF2B5EF4-FFF2-40B4-BE49-F238E27FC236}">
                <a16:creationId xmlns:a16="http://schemas.microsoft.com/office/drawing/2014/main" id="{1A3F63A7-A1E9-0C4E-0CBA-E08C9D580861}"/>
              </a:ext>
            </a:extLst>
          </p:cNvPr>
          <p:cNvSpPr/>
          <p:nvPr/>
        </p:nvSpPr>
        <p:spPr>
          <a:xfrm>
            <a:off x="11554022" y="7983"/>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May</a:t>
            </a:r>
          </a:p>
        </p:txBody>
      </p:sp>
      <p:pic>
        <p:nvPicPr>
          <p:cNvPr id="11" name="Bildobjekt 10">
            <a:extLst>
              <a:ext uri="{FF2B5EF4-FFF2-40B4-BE49-F238E27FC236}">
                <a16:creationId xmlns:a16="http://schemas.microsoft.com/office/drawing/2014/main" id="{2AAE017E-C78D-1171-477B-19BA2AACCFB4}"/>
              </a:ext>
            </a:extLst>
          </p:cNvPr>
          <p:cNvPicPr>
            <a:picLocks noChangeAspect="1"/>
          </p:cNvPicPr>
          <p:nvPr/>
        </p:nvPicPr>
        <p:blipFill>
          <a:blip r:embed="rId4"/>
          <a:stretch>
            <a:fillRect/>
          </a:stretch>
        </p:blipFill>
        <p:spPr>
          <a:xfrm>
            <a:off x="10613719" y="1604624"/>
            <a:ext cx="876300" cy="241430"/>
          </a:xfrm>
          <a:prstGeom prst="rect">
            <a:avLst/>
          </a:prstGeom>
        </p:spPr>
      </p:pic>
      <p:sp>
        <p:nvSpPr>
          <p:cNvPr id="13" name="Platshållare för text 1">
            <a:extLst>
              <a:ext uri="{FF2B5EF4-FFF2-40B4-BE49-F238E27FC236}">
                <a16:creationId xmlns:a16="http://schemas.microsoft.com/office/drawing/2014/main" id="{5C5CAE8D-BDA2-7607-40B6-E536BD695F61}"/>
              </a:ext>
            </a:extLst>
          </p:cNvPr>
          <p:cNvSpPr txBox="1">
            <a:spLocks/>
          </p:cNvSpPr>
          <p:nvPr/>
        </p:nvSpPr>
        <p:spPr>
          <a:xfrm>
            <a:off x="8179620" y="3931964"/>
            <a:ext cx="3322102" cy="2115153"/>
          </a:xfrm>
          <a:prstGeom prst="rect">
            <a:avLst/>
          </a:prstGeom>
        </p:spPr>
        <p:txBody>
          <a:bodyPr vert="horz" lIns="0" tIns="0" rIns="0" bIns="0" rtlCol="0" anchor="t" anchorCtr="0">
            <a:normAutofit fontScale="85000" lnSpcReduction="20000"/>
          </a:bodyPr>
          <a:lstStyle>
            <a:lvl1pPr marL="0" indent="0" algn="ctr" defTabSz="914400" rtl="0" eaLnBrk="1" latinLnBrk="0" hangingPunct="1">
              <a:lnSpc>
                <a:spcPct val="114000"/>
              </a:lnSpc>
              <a:spcBef>
                <a:spcPts val="0"/>
              </a:spcBef>
              <a:buFont typeface="Arial" panose="020B0604020202020204" pitchFamily="34" charset="0"/>
              <a:buNone/>
              <a:defRPr sz="2000" b="1" kern="1200">
                <a:solidFill>
                  <a:schemeClr val="accent2"/>
                </a:solidFill>
                <a:latin typeface="+mn-lt"/>
                <a:ea typeface="+mn-ea"/>
                <a:cs typeface="+mn-cs"/>
              </a:defRPr>
            </a:lvl1pPr>
            <a:lvl2pPr marL="232200" indent="0" algn="l" defTabSz="914400" rtl="0" eaLnBrk="1" latinLnBrk="0" hangingPunct="1">
              <a:lnSpc>
                <a:spcPct val="100000"/>
              </a:lnSpc>
              <a:spcBef>
                <a:spcPts val="500"/>
              </a:spcBef>
              <a:buFont typeface="Arial" panose="020B0604020202020204" pitchFamily="34" charset="0"/>
              <a:buNone/>
              <a:defRPr sz="1800" kern="1200">
                <a:solidFill>
                  <a:schemeClr val="accent2"/>
                </a:solidFill>
                <a:latin typeface="+mn-lt"/>
                <a:ea typeface="+mn-ea"/>
                <a:cs typeface="+mn-cs"/>
              </a:defRPr>
            </a:lvl2pPr>
            <a:lvl3pPr marL="4626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3pPr>
            <a:lvl4pPr marL="6930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4pPr>
            <a:lvl5pPr marL="887400" indent="0" algn="l" defTabSz="914400" rtl="0" eaLnBrk="1" latinLnBrk="0" hangingPunct="1">
              <a:lnSpc>
                <a:spcPct val="100000"/>
              </a:lnSpc>
              <a:spcBef>
                <a:spcPts val="500"/>
              </a:spcBef>
              <a:buFont typeface="Arial" panose="020B0604020202020204" pitchFamily="34" charset="0"/>
              <a:buNone/>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fr-FR" sz="1400" b="1" i="0" u="none" strike="noStrike" kern="1200" cap="none" spc="0" normalizeH="0" baseline="0" noProof="0" dirty="0">
              <a:ln>
                <a:noFill/>
              </a:ln>
              <a:solidFill>
                <a:srgbClr val="204440"/>
              </a:solidFill>
              <a:effectLst/>
              <a:uLnTx/>
              <a:uFillTx/>
              <a:latin typeface="Arial"/>
              <a:ea typeface="+mn-ea"/>
              <a:cs typeface="+mn-cs"/>
            </a:endParaRP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fr-FR" sz="1400" b="1" i="0" u="none" strike="noStrike" kern="1200" cap="none" spc="0" normalizeH="0" baseline="0" noProof="0" dirty="0">
                <a:ln>
                  <a:noFill/>
                </a:ln>
                <a:solidFill>
                  <a:srgbClr val="204440"/>
                </a:solidFill>
                <a:effectLst/>
                <a:uLnTx/>
                <a:uFillTx/>
                <a:latin typeface="Arial"/>
                <a:ea typeface="+mn-ea"/>
                <a:cs typeface="+mn-cs"/>
              </a:rPr>
              <a:t>Volume des grumes endommagées par les scolytes a continué de diminuer en 2024 de 27%, équivalant à 9,2 m m3 pour un total de 25,4 m m3.</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fr-FR" sz="1400" b="1" i="0" u="none" strike="noStrike" kern="1200" cap="none" spc="0" normalizeH="0" baseline="0" noProof="0" dirty="0">
              <a:ln>
                <a:noFill/>
              </a:ln>
              <a:solidFill>
                <a:srgbClr val="204440"/>
              </a:solidFill>
              <a:effectLst/>
              <a:uLnTx/>
              <a:uFillTx/>
              <a:latin typeface="Arial"/>
              <a:ea typeface="+mn-ea"/>
              <a:cs typeface="+mn-cs"/>
            </a:endParaRP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fr-FR" sz="1400" b="1" i="0" u="none" strike="noStrike" kern="1200" cap="none" spc="0" normalizeH="0" baseline="0" noProof="0" dirty="0">
                <a:ln>
                  <a:noFill/>
                </a:ln>
                <a:solidFill>
                  <a:srgbClr val="204440"/>
                </a:solidFill>
                <a:effectLst/>
                <a:uLnTx/>
                <a:uFillTx/>
                <a:latin typeface="Arial"/>
                <a:ea typeface="+mn-ea"/>
                <a:cs typeface="+mn-cs"/>
              </a:rPr>
              <a:t>L’exploitation forestière diminue aussi à un niveau de 60 m m3 – clairement inférieur à 2015-2023.</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fr-FR" sz="1400" b="1" i="0" u="none" strike="noStrike" kern="1200" cap="none" spc="0" normalizeH="0" baseline="0" noProof="0" dirty="0">
              <a:ln>
                <a:noFill/>
              </a:ln>
              <a:solidFill>
                <a:srgbClr val="204440"/>
              </a:solidFill>
              <a:effectLst/>
              <a:uLnTx/>
              <a:uFillTx/>
              <a:latin typeface="Arial"/>
              <a:ea typeface="+mn-ea"/>
              <a:cs typeface="+mn-cs"/>
            </a:endParaRP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fr-FR" sz="1400" b="1" i="0" u="none" strike="noStrike" kern="1200" cap="none" spc="0" normalizeH="0" baseline="0" noProof="0" dirty="0">
                <a:ln>
                  <a:noFill/>
                </a:ln>
                <a:solidFill>
                  <a:srgbClr val="204440"/>
                </a:solidFill>
                <a:effectLst/>
                <a:uLnTx/>
                <a:uFillTx/>
                <a:latin typeface="Arial"/>
                <a:ea typeface="+mn-ea"/>
                <a:cs typeface="+mn-cs"/>
              </a:rPr>
              <a:t>Cette baisse de volume exploité contribue à la hausse des prix des grumes</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fr-FR" sz="1400" b="1" i="0" u="none" strike="noStrike" kern="1200" cap="none" spc="0" normalizeH="0" baseline="0" noProof="0" dirty="0">
              <a:ln>
                <a:noFill/>
              </a:ln>
              <a:solidFill>
                <a:srgbClr val="204440"/>
              </a:solidFill>
              <a:effectLst/>
              <a:uLnTx/>
              <a:uFillTx/>
              <a:latin typeface="Arial"/>
              <a:ea typeface="+mn-ea"/>
              <a:cs typeface="+mn-cs"/>
            </a:endParaRP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fr-FR" sz="1400" b="1" i="0" u="none" strike="noStrike" kern="1200" cap="none" spc="0" normalizeH="0" baseline="0" noProof="0" dirty="0">
              <a:ln>
                <a:noFill/>
              </a:ln>
              <a:solidFill>
                <a:srgbClr val="204440"/>
              </a:solidFill>
              <a:effectLst/>
              <a:uLnTx/>
              <a:uFillTx/>
              <a:latin typeface="Arial"/>
              <a:ea typeface="+mn-ea"/>
              <a:cs typeface="+mn-cs"/>
            </a:endParaRP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fr-FR" sz="1400" b="1" i="0" u="none" strike="noStrike" kern="1200" cap="none" spc="0" normalizeH="0" baseline="0" noProof="0" dirty="0">
              <a:ln>
                <a:noFill/>
              </a:ln>
              <a:solidFill>
                <a:srgbClr val="204440"/>
              </a:solidFill>
              <a:effectLst/>
              <a:uLnTx/>
              <a:uFillTx/>
              <a:latin typeface="Arial"/>
              <a:ea typeface="+mn-ea"/>
              <a:cs typeface="+mn-cs"/>
            </a:endParaRP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fr-FR" sz="1400" b="1" i="0" u="none" strike="noStrike" kern="1200" cap="none" spc="0" normalizeH="0" baseline="0" noProof="0" dirty="0">
              <a:ln>
                <a:noFill/>
              </a:ln>
              <a:solidFill>
                <a:srgbClr val="204440"/>
              </a:solidFill>
              <a:effectLst/>
              <a:uLnTx/>
              <a:uFillTx/>
              <a:latin typeface="Arial"/>
              <a:ea typeface="+mn-ea"/>
              <a:cs typeface="+mn-cs"/>
            </a:endParaRP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fr-FR" sz="1400" b="1" i="0" u="none" strike="noStrike" kern="1200" cap="none" spc="0" normalizeH="0" baseline="0" noProof="0" dirty="0">
              <a:ln>
                <a:noFill/>
              </a:ln>
              <a:solidFill>
                <a:srgbClr val="204440"/>
              </a:solidFill>
              <a:effectLst/>
              <a:uLnTx/>
              <a:uFillTx/>
              <a:latin typeface="Arial"/>
              <a:ea typeface="+mn-ea"/>
              <a:cs typeface="+mn-cs"/>
            </a:endParaRP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fr-FR" sz="1400" b="1" i="0" u="none" strike="noStrike" kern="1200" cap="none" spc="0" normalizeH="0" baseline="0" noProof="0" dirty="0">
              <a:ln>
                <a:noFill/>
              </a:ln>
              <a:solidFill>
                <a:srgbClr val="204440"/>
              </a:solidFill>
              <a:effectLst/>
              <a:uLnTx/>
              <a:uFillTx/>
              <a:latin typeface="Arial"/>
              <a:ea typeface="+mn-ea"/>
              <a:cs typeface="+mn-cs"/>
            </a:endParaRPr>
          </a:p>
        </p:txBody>
      </p:sp>
      <p:pic>
        <p:nvPicPr>
          <p:cNvPr id="7" name="Bildobjekt 6">
            <a:extLst>
              <a:ext uri="{FF2B5EF4-FFF2-40B4-BE49-F238E27FC236}">
                <a16:creationId xmlns:a16="http://schemas.microsoft.com/office/drawing/2014/main" id="{87523243-0C6F-FE85-9785-B80B961B4F47}"/>
              </a:ext>
            </a:extLst>
          </p:cNvPr>
          <p:cNvPicPr>
            <a:picLocks noChangeAspect="1"/>
          </p:cNvPicPr>
          <p:nvPr/>
        </p:nvPicPr>
        <p:blipFill>
          <a:blip r:embed="rId5"/>
          <a:stretch>
            <a:fillRect/>
          </a:stretch>
        </p:blipFill>
        <p:spPr>
          <a:xfrm>
            <a:off x="4227464" y="1536247"/>
            <a:ext cx="3553176" cy="2189885"/>
          </a:xfrm>
          <a:prstGeom prst="rect">
            <a:avLst/>
          </a:prstGeom>
        </p:spPr>
      </p:pic>
      <p:pic>
        <p:nvPicPr>
          <p:cNvPr id="14" name="Bildobjekt 13">
            <a:extLst>
              <a:ext uri="{FF2B5EF4-FFF2-40B4-BE49-F238E27FC236}">
                <a16:creationId xmlns:a16="http://schemas.microsoft.com/office/drawing/2014/main" id="{4AFBEC5A-83DC-EF92-BC02-8AA492DFD53A}"/>
              </a:ext>
            </a:extLst>
          </p:cNvPr>
          <p:cNvPicPr>
            <a:picLocks noChangeAspect="1"/>
          </p:cNvPicPr>
          <p:nvPr/>
        </p:nvPicPr>
        <p:blipFill>
          <a:blip r:embed="rId6"/>
          <a:stretch>
            <a:fillRect/>
          </a:stretch>
        </p:blipFill>
        <p:spPr>
          <a:xfrm>
            <a:off x="439008" y="1541006"/>
            <a:ext cx="3502127" cy="2194150"/>
          </a:xfrm>
          <a:prstGeom prst="rect">
            <a:avLst/>
          </a:prstGeom>
        </p:spPr>
      </p:pic>
    </p:spTree>
    <p:extLst>
      <p:ext uri="{BB962C8B-B14F-4D97-AF65-F5344CB8AC3E}">
        <p14:creationId xmlns:p14="http://schemas.microsoft.com/office/powerpoint/2010/main" val="2076515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7DFE9EF-2531-433D-DD2B-E9103B8F1E2C}"/>
              </a:ext>
            </a:extLst>
          </p:cNvPr>
          <p:cNvSpPr>
            <a:spLocks noGrp="1"/>
          </p:cNvSpPr>
          <p:nvPr>
            <p:ph type="body" sz="quarter" idx="14"/>
          </p:nvPr>
        </p:nvSpPr>
        <p:spPr/>
        <p:txBody>
          <a:bodyPr/>
          <a:lstStyle/>
          <a:p>
            <a:endParaRPr lang="en-US" noProof="0" dirty="0"/>
          </a:p>
        </p:txBody>
      </p:sp>
      <p:sp>
        <p:nvSpPr>
          <p:cNvPr id="3" name="Platshållare för bildnummer 2">
            <a:extLst>
              <a:ext uri="{FF2B5EF4-FFF2-40B4-BE49-F238E27FC236}">
                <a16:creationId xmlns:a16="http://schemas.microsoft.com/office/drawing/2014/main" id="{E43B43EF-707F-1E4D-F6EF-FA76B7FD3C5C}"/>
              </a:ext>
            </a:extLst>
          </p:cNvPr>
          <p:cNvSpPr>
            <a:spLocks noGrp="1"/>
          </p:cNvSpPr>
          <p:nvPr>
            <p:ph type="sldNum" sz="quarter" idx="17"/>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a:extLst>
              <a:ext uri="{FF2B5EF4-FFF2-40B4-BE49-F238E27FC236}">
                <a16:creationId xmlns:a16="http://schemas.microsoft.com/office/drawing/2014/main" id="{60211707-7209-BCBB-67A6-D329E7AD5559}"/>
              </a:ext>
            </a:extLst>
          </p:cNvPr>
          <p:cNvSpPr>
            <a:spLocks noGrp="1"/>
          </p:cNvSpPr>
          <p:nvPr>
            <p:ph type="title"/>
          </p:nvPr>
        </p:nvSpPr>
        <p:spPr/>
        <p:txBody>
          <a:bodyPr/>
          <a:lstStyle/>
          <a:p>
            <a:r>
              <a:rPr lang="en-US" noProof="0" dirty="0" err="1"/>
              <a:t>Baisse</a:t>
            </a:r>
            <a:r>
              <a:rPr lang="en-US" noProof="0" dirty="0"/>
              <a:t> des </a:t>
            </a:r>
            <a:r>
              <a:rPr lang="en-US" noProof="0" dirty="0" err="1"/>
              <a:t>récoltes</a:t>
            </a:r>
            <a:r>
              <a:rPr lang="en-US" noProof="0" dirty="0"/>
              <a:t> </a:t>
            </a:r>
            <a:r>
              <a:rPr lang="en-US" noProof="0" dirty="0" err="1"/>
              <a:t>en</a:t>
            </a:r>
            <a:r>
              <a:rPr lang="en-US" noProof="0" dirty="0"/>
              <a:t> </a:t>
            </a:r>
            <a:r>
              <a:rPr lang="en-US" noProof="0" dirty="0" err="1"/>
              <a:t>Allemagne</a:t>
            </a:r>
            <a:r>
              <a:rPr lang="en-US" noProof="0" dirty="0"/>
              <a:t> et </a:t>
            </a:r>
            <a:r>
              <a:rPr lang="en-US" noProof="0" dirty="0" err="1"/>
              <a:t>en</a:t>
            </a:r>
            <a:r>
              <a:rPr lang="en-US" noProof="0" dirty="0"/>
              <a:t> CZ due aux </a:t>
            </a:r>
            <a:r>
              <a:rPr lang="en-US" dirty="0" err="1"/>
              <a:t>scolytes</a:t>
            </a:r>
            <a:endParaRPr lang="en-US" noProof="0" dirty="0"/>
          </a:p>
        </p:txBody>
      </p:sp>
      <p:sp>
        <p:nvSpPr>
          <p:cNvPr id="5" name="Platshållare för innehåll 4">
            <a:extLst>
              <a:ext uri="{FF2B5EF4-FFF2-40B4-BE49-F238E27FC236}">
                <a16:creationId xmlns:a16="http://schemas.microsoft.com/office/drawing/2014/main" id="{1DC87355-F113-1302-E101-D0C8E7166AEB}"/>
              </a:ext>
            </a:extLst>
          </p:cNvPr>
          <p:cNvSpPr>
            <a:spLocks noGrp="1"/>
          </p:cNvSpPr>
          <p:nvPr>
            <p:ph sz="quarter" idx="18"/>
          </p:nvPr>
        </p:nvSpPr>
        <p:spPr>
          <a:xfrm>
            <a:off x="1416050" y="4739655"/>
            <a:ext cx="9359900" cy="1295385"/>
          </a:xfrm>
        </p:spPr>
        <p:txBody>
          <a:bodyPr>
            <a:normAutofit fontScale="77500" lnSpcReduction="20000"/>
          </a:bodyPr>
          <a:lstStyle/>
          <a:p>
            <a:r>
              <a:rPr lang="en-US" noProof="0" dirty="0"/>
              <a:t>Exploitation </a:t>
            </a:r>
            <a:r>
              <a:rPr lang="en-US" noProof="0" dirty="0" err="1"/>
              <a:t>forestière</a:t>
            </a:r>
            <a:r>
              <a:rPr lang="en-US" noProof="0" dirty="0"/>
              <a:t> </a:t>
            </a:r>
            <a:r>
              <a:rPr lang="en-US" noProof="0" dirty="0" err="1"/>
              <a:t>divisée</a:t>
            </a:r>
            <a:r>
              <a:rPr lang="en-US" noProof="0" dirty="0"/>
              <a:t> par 2 </a:t>
            </a:r>
            <a:r>
              <a:rPr lang="en-US" noProof="0" dirty="0" err="1"/>
              <a:t>en</a:t>
            </a:r>
            <a:r>
              <a:rPr lang="en-US" noProof="0" dirty="0"/>
              <a:t> République </a:t>
            </a:r>
            <a:r>
              <a:rPr lang="en-US" noProof="0" dirty="0" err="1"/>
              <a:t>Tchèque</a:t>
            </a:r>
            <a:r>
              <a:rPr lang="en-US" noProof="0" dirty="0"/>
              <a:t> entre 2020 (33,9 million m3) </a:t>
            </a:r>
            <a:r>
              <a:rPr lang="en-US" dirty="0"/>
              <a:t>et</a:t>
            </a:r>
            <a:r>
              <a:rPr lang="en-US" noProof="0" dirty="0"/>
              <a:t> 2024. </a:t>
            </a:r>
          </a:p>
          <a:p>
            <a:r>
              <a:rPr lang="en-US" dirty="0"/>
              <a:t>En </a:t>
            </a:r>
            <a:r>
              <a:rPr lang="en-US" dirty="0" err="1"/>
              <a:t>Allemagne</a:t>
            </a:r>
            <a:r>
              <a:rPr lang="en-US" dirty="0"/>
              <a:t> </a:t>
            </a:r>
            <a:r>
              <a:rPr lang="en-US" dirty="0" err="1"/>
              <a:t>l’exploitation</a:t>
            </a:r>
            <a:r>
              <a:rPr lang="en-US" dirty="0"/>
              <a:t> </a:t>
            </a:r>
            <a:r>
              <a:rPr lang="en-US" dirty="0" err="1"/>
              <a:t>forestière</a:t>
            </a:r>
            <a:r>
              <a:rPr lang="en-US" dirty="0"/>
              <a:t> </a:t>
            </a:r>
            <a:r>
              <a:rPr lang="en-US" dirty="0" err="1"/>
              <a:t>est</a:t>
            </a:r>
            <a:r>
              <a:rPr lang="en-US" dirty="0"/>
              <a:t> passée de 80 millions m3 au maximum </a:t>
            </a:r>
            <a:r>
              <a:rPr lang="en-US" dirty="0" err="1"/>
              <a:t>en</a:t>
            </a:r>
            <a:r>
              <a:rPr lang="en-US" dirty="0"/>
              <a:t> 2021 à 60 millions m3 </a:t>
            </a:r>
            <a:r>
              <a:rPr lang="en-US" dirty="0" err="1"/>
              <a:t>en</a:t>
            </a:r>
            <a:r>
              <a:rPr lang="en-US" dirty="0"/>
              <a:t> 2024.</a:t>
            </a:r>
          </a:p>
          <a:p>
            <a:r>
              <a:rPr lang="en-US" noProof="0" dirty="0"/>
              <a:t>Cette tendance continue sur 2025.</a:t>
            </a:r>
          </a:p>
        </p:txBody>
      </p:sp>
      <p:pic>
        <p:nvPicPr>
          <p:cNvPr id="7" name="Bildobjekt 6">
            <a:extLst>
              <a:ext uri="{FF2B5EF4-FFF2-40B4-BE49-F238E27FC236}">
                <a16:creationId xmlns:a16="http://schemas.microsoft.com/office/drawing/2014/main" id="{BBD60C87-D2FF-8DFC-17D7-152832460B56}"/>
              </a:ext>
            </a:extLst>
          </p:cNvPr>
          <p:cNvPicPr>
            <a:picLocks noChangeAspect="1"/>
          </p:cNvPicPr>
          <p:nvPr/>
        </p:nvPicPr>
        <p:blipFill>
          <a:blip r:embed="rId2"/>
          <a:stretch>
            <a:fillRect/>
          </a:stretch>
        </p:blipFill>
        <p:spPr>
          <a:xfrm>
            <a:off x="6529213" y="2217266"/>
            <a:ext cx="4246735" cy="2522390"/>
          </a:xfrm>
          <a:prstGeom prst="rect">
            <a:avLst/>
          </a:prstGeom>
        </p:spPr>
      </p:pic>
      <p:pic>
        <p:nvPicPr>
          <p:cNvPr id="8" name="Bildobjekt 7">
            <a:extLst>
              <a:ext uri="{FF2B5EF4-FFF2-40B4-BE49-F238E27FC236}">
                <a16:creationId xmlns:a16="http://schemas.microsoft.com/office/drawing/2014/main" id="{2FC50FA8-3855-CD1E-5576-7DCA026262B2}"/>
              </a:ext>
            </a:extLst>
          </p:cNvPr>
          <p:cNvPicPr>
            <a:picLocks noChangeAspect="1"/>
          </p:cNvPicPr>
          <p:nvPr/>
        </p:nvPicPr>
        <p:blipFill>
          <a:blip r:embed="rId3"/>
          <a:stretch>
            <a:fillRect/>
          </a:stretch>
        </p:blipFill>
        <p:spPr>
          <a:xfrm>
            <a:off x="1416049" y="2217266"/>
            <a:ext cx="3962751" cy="2522390"/>
          </a:xfrm>
          <a:prstGeom prst="rect">
            <a:avLst/>
          </a:prstGeom>
        </p:spPr>
      </p:pic>
    </p:spTree>
    <p:extLst>
      <p:ext uri="{BB962C8B-B14F-4D97-AF65-F5344CB8AC3E}">
        <p14:creationId xmlns:p14="http://schemas.microsoft.com/office/powerpoint/2010/main" val="2534562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4206389" y="1492150"/>
            <a:ext cx="3267180" cy="1092607"/>
          </a:xfrm>
          <a:prstGeom prst="rect">
            <a:avLst/>
          </a:prstGeom>
          <a:noFill/>
        </p:spPr>
        <p:txBody>
          <a:bodyPr wrap="square" rtlCol="0">
            <a:spAutoFit/>
          </a:bodyPr>
          <a:lstStyle/>
          <a:p>
            <a:r>
              <a:rPr lang="fr-FR" sz="1800" b="0" i="0" u="none" strike="noStrike" baseline="0" dirty="0">
                <a:solidFill>
                  <a:srgbClr val="000000"/>
                </a:solidFill>
                <a:latin typeface="Calibri" panose="020F0502020204030204" pitchFamily="34" charset="0"/>
              </a:rPr>
              <a:t> </a:t>
            </a:r>
            <a:r>
              <a:rPr lang="fr-FR" sz="3200" dirty="0">
                <a:solidFill>
                  <a:srgbClr val="255851"/>
                </a:solidFill>
                <a:latin typeface="Poppins" panose="00000500000000000000" pitchFamily="2" charset="0"/>
                <a:cs typeface="Poppins" panose="00000500000000000000" pitchFamily="2" charset="0"/>
              </a:rPr>
              <a:t>Partie Publique</a:t>
            </a:r>
          </a:p>
          <a:p>
            <a:pPr lvl="0"/>
            <a:endParaRPr lang="fr-FR" sz="1800" b="0" i="0" u="none" strike="noStrike" baseline="0" dirty="0">
              <a:solidFill>
                <a:srgbClr val="000000"/>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8D2D59FC-7C45-B260-8060-3D087359FE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89303" y="188225"/>
            <a:ext cx="682754" cy="682754"/>
          </a:xfrm>
          <a:prstGeom prst="rect">
            <a:avLst/>
          </a:prstGeom>
        </p:spPr>
      </p:pic>
      <p:pic>
        <p:nvPicPr>
          <p:cNvPr id="9" name="Image 8">
            <a:extLst>
              <a:ext uri="{FF2B5EF4-FFF2-40B4-BE49-F238E27FC236}">
                <a16:creationId xmlns:a16="http://schemas.microsoft.com/office/drawing/2014/main" id="{C8FF416F-1B50-084B-117B-E55DDDF3AA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0259"/>
          <a:stretch/>
        </p:blipFill>
        <p:spPr>
          <a:xfrm>
            <a:off x="4823207" y="2202920"/>
            <a:ext cx="2033545" cy="3815153"/>
          </a:xfrm>
          <a:custGeom>
            <a:avLst/>
            <a:gdLst>
              <a:gd name="connsiteX0" fmla="*/ 0 w 2033545"/>
              <a:gd name="connsiteY0" fmla="*/ 0 h 3815153"/>
              <a:gd name="connsiteX1" fmla="*/ 616842 w 2033545"/>
              <a:gd name="connsiteY1" fmla="*/ 0 h 3815153"/>
              <a:gd name="connsiteX2" fmla="*/ 1315026 w 2033545"/>
              <a:gd name="connsiteY2" fmla="*/ 0 h 3815153"/>
              <a:gd name="connsiteX3" fmla="*/ 2033545 w 2033545"/>
              <a:gd name="connsiteY3" fmla="*/ 0 h 3815153"/>
              <a:gd name="connsiteX4" fmla="*/ 2033545 w 2033545"/>
              <a:gd name="connsiteY4" fmla="*/ 712162 h 3815153"/>
              <a:gd name="connsiteX5" fmla="*/ 2033545 w 2033545"/>
              <a:gd name="connsiteY5" fmla="*/ 1424324 h 3815153"/>
              <a:gd name="connsiteX6" fmla="*/ 2033545 w 2033545"/>
              <a:gd name="connsiteY6" fmla="*/ 1983880 h 3815153"/>
              <a:gd name="connsiteX7" fmla="*/ 2033545 w 2033545"/>
              <a:gd name="connsiteY7" fmla="*/ 2505284 h 3815153"/>
              <a:gd name="connsiteX8" fmla="*/ 2033545 w 2033545"/>
              <a:gd name="connsiteY8" fmla="*/ 3217446 h 3815153"/>
              <a:gd name="connsiteX9" fmla="*/ 2033545 w 2033545"/>
              <a:gd name="connsiteY9" fmla="*/ 3815153 h 3815153"/>
              <a:gd name="connsiteX10" fmla="*/ 1396368 w 2033545"/>
              <a:gd name="connsiteY10" fmla="*/ 3815153 h 3815153"/>
              <a:gd name="connsiteX11" fmla="*/ 738855 w 2033545"/>
              <a:gd name="connsiteY11" fmla="*/ 3815153 h 3815153"/>
              <a:gd name="connsiteX12" fmla="*/ 0 w 2033545"/>
              <a:gd name="connsiteY12" fmla="*/ 3815153 h 3815153"/>
              <a:gd name="connsiteX13" fmla="*/ 0 w 2033545"/>
              <a:gd name="connsiteY13" fmla="*/ 3255597 h 3815153"/>
              <a:gd name="connsiteX14" fmla="*/ 0 w 2033545"/>
              <a:gd name="connsiteY14" fmla="*/ 2543435 h 3815153"/>
              <a:gd name="connsiteX15" fmla="*/ 0 w 2033545"/>
              <a:gd name="connsiteY15" fmla="*/ 2022031 h 3815153"/>
              <a:gd name="connsiteX16" fmla="*/ 0 w 2033545"/>
              <a:gd name="connsiteY16" fmla="*/ 1309869 h 3815153"/>
              <a:gd name="connsiteX17" fmla="*/ 0 w 2033545"/>
              <a:gd name="connsiteY17" fmla="*/ 597707 h 3815153"/>
              <a:gd name="connsiteX18" fmla="*/ 0 w 2033545"/>
              <a:gd name="connsiteY18" fmla="*/ 0 h 38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3545" h="3815153" fill="none" extrusionOk="0">
                <a:moveTo>
                  <a:pt x="0" y="0"/>
                </a:moveTo>
                <a:cubicBezTo>
                  <a:pt x="280620" y="18615"/>
                  <a:pt x="414318" y="-14586"/>
                  <a:pt x="616842" y="0"/>
                </a:cubicBezTo>
                <a:cubicBezTo>
                  <a:pt x="819366" y="14586"/>
                  <a:pt x="971942" y="-34596"/>
                  <a:pt x="1315026" y="0"/>
                </a:cubicBezTo>
                <a:cubicBezTo>
                  <a:pt x="1658110" y="34596"/>
                  <a:pt x="1857930" y="-8160"/>
                  <a:pt x="2033545" y="0"/>
                </a:cubicBezTo>
                <a:cubicBezTo>
                  <a:pt x="2000763" y="285508"/>
                  <a:pt x="2023954" y="554669"/>
                  <a:pt x="2033545" y="712162"/>
                </a:cubicBezTo>
                <a:cubicBezTo>
                  <a:pt x="2043136" y="869655"/>
                  <a:pt x="2004134" y="1174209"/>
                  <a:pt x="2033545" y="1424324"/>
                </a:cubicBezTo>
                <a:cubicBezTo>
                  <a:pt x="2062956" y="1674439"/>
                  <a:pt x="2041939" y="1716131"/>
                  <a:pt x="2033545" y="1983880"/>
                </a:cubicBezTo>
                <a:cubicBezTo>
                  <a:pt x="2025151" y="2251629"/>
                  <a:pt x="2020856" y="2379924"/>
                  <a:pt x="2033545" y="2505284"/>
                </a:cubicBezTo>
                <a:cubicBezTo>
                  <a:pt x="2046234" y="2630644"/>
                  <a:pt x="2043453" y="3048267"/>
                  <a:pt x="2033545" y="3217446"/>
                </a:cubicBezTo>
                <a:cubicBezTo>
                  <a:pt x="2023637" y="3386625"/>
                  <a:pt x="2039494" y="3634214"/>
                  <a:pt x="2033545" y="3815153"/>
                </a:cubicBezTo>
                <a:cubicBezTo>
                  <a:pt x="1787879" y="3785899"/>
                  <a:pt x="1664475" y="3829202"/>
                  <a:pt x="1396368" y="3815153"/>
                </a:cubicBezTo>
                <a:cubicBezTo>
                  <a:pt x="1128261" y="3801104"/>
                  <a:pt x="1013268" y="3829666"/>
                  <a:pt x="738855" y="3815153"/>
                </a:cubicBezTo>
                <a:cubicBezTo>
                  <a:pt x="464442" y="3800640"/>
                  <a:pt x="258705" y="3825968"/>
                  <a:pt x="0" y="3815153"/>
                </a:cubicBezTo>
                <a:cubicBezTo>
                  <a:pt x="7666" y="3605311"/>
                  <a:pt x="11884" y="3447341"/>
                  <a:pt x="0" y="3255597"/>
                </a:cubicBezTo>
                <a:cubicBezTo>
                  <a:pt x="-11884" y="3063853"/>
                  <a:pt x="1917" y="2729560"/>
                  <a:pt x="0" y="2543435"/>
                </a:cubicBezTo>
                <a:cubicBezTo>
                  <a:pt x="-1917" y="2357310"/>
                  <a:pt x="6871" y="2177935"/>
                  <a:pt x="0" y="2022031"/>
                </a:cubicBezTo>
                <a:cubicBezTo>
                  <a:pt x="-6871" y="1866127"/>
                  <a:pt x="-12066" y="1658562"/>
                  <a:pt x="0" y="1309869"/>
                </a:cubicBezTo>
                <a:cubicBezTo>
                  <a:pt x="12066" y="961176"/>
                  <a:pt x="-2140" y="859263"/>
                  <a:pt x="0" y="597707"/>
                </a:cubicBezTo>
                <a:cubicBezTo>
                  <a:pt x="2140" y="336151"/>
                  <a:pt x="-3887" y="252910"/>
                  <a:pt x="0" y="0"/>
                </a:cubicBezTo>
                <a:close/>
              </a:path>
              <a:path w="2033545" h="3815153" stroke="0" extrusionOk="0">
                <a:moveTo>
                  <a:pt x="0" y="0"/>
                </a:moveTo>
                <a:cubicBezTo>
                  <a:pt x="136218" y="-16331"/>
                  <a:pt x="405865" y="14657"/>
                  <a:pt x="657513" y="0"/>
                </a:cubicBezTo>
                <a:cubicBezTo>
                  <a:pt x="909161" y="-14657"/>
                  <a:pt x="1107527" y="10462"/>
                  <a:pt x="1355697" y="0"/>
                </a:cubicBezTo>
                <a:cubicBezTo>
                  <a:pt x="1603867" y="-10462"/>
                  <a:pt x="1749836" y="-14568"/>
                  <a:pt x="2033545" y="0"/>
                </a:cubicBezTo>
                <a:cubicBezTo>
                  <a:pt x="2041951" y="143576"/>
                  <a:pt x="2053243" y="458219"/>
                  <a:pt x="2033545" y="597707"/>
                </a:cubicBezTo>
                <a:cubicBezTo>
                  <a:pt x="2013847" y="737195"/>
                  <a:pt x="2056951" y="1069331"/>
                  <a:pt x="2033545" y="1233566"/>
                </a:cubicBezTo>
                <a:cubicBezTo>
                  <a:pt x="2010139" y="1397801"/>
                  <a:pt x="2013208" y="1623204"/>
                  <a:pt x="2033545" y="1831273"/>
                </a:cubicBezTo>
                <a:cubicBezTo>
                  <a:pt x="2053882" y="2039342"/>
                  <a:pt x="2035671" y="2281843"/>
                  <a:pt x="2033545" y="2428981"/>
                </a:cubicBezTo>
                <a:cubicBezTo>
                  <a:pt x="2031419" y="2576119"/>
                  <a:pt x="2031351" y="2896070"/>
                  <a:pt x="2033545" y="3141143"/>
                </a:cubicBezTo>
                <a:cubicBezTo>
                  <a:pt x="2035739" y="3386216"/>
                  <a:pt x="2031542" y="3515295"/>
                  <a:pt x="2033545" y="3815153"/>
                </a:cubicBezTo>
                <a:cubicBezTo>
                  <a:pt x="1694142" y="3782543"/>
                  <a:pt x="1536960" y="3830295"/>
                  <a:pt x="1315026" y="3815153"/>
                </a:cubicBezTo>
                <a:cubicBezTo>
                  <a:pt x="1093092" y="3800011"/>
                  <a:pt x="891389" y="3843830"/>
                  <a:pt x="677848" y="3815153"/>
                </a:cubicBezTo>
                <a:cubicBezTo>
                  <a:pt x="464307" y="3786476"/>
                  <a:pt x="208525" y="3786315"/>
                  <a:pt x="0" y="3815153"/>
                </a:cubicBezTo>
                <a:cubicBezTo>
                  <a:pt x="4432" y="3665515"/>
                  <a:pt x="-18592" y="3487933"/>
                  <a:pt x="0" y="3255597"/>
                </a:cubicBezTo>
                <a:cubicBezTo>
                  <a:pt x="18592" y="3023261"/>
                  <a:pt x="-19531" y="2763990"/>
                  <a:pt x="0" y="2619738"/>
                </a:cubicBezTo>
                <a:cubicBezTo>
                  <a:pt x="19531" y="2475486"/>
                  <a:pt x="24510" y="2086337"/>
                  <a:pt x="0" y="1945728"/>
                </a:cubicBezTo>
                <a:cubicBezTo>
                  <a:pt x="-24510" y="1805119"/>
                  <a:pt x="4700" y="1462130"/>
                  <a:pt x="0" y="1271718"/>
                </a:cubicBezTo>
                <a:cubicBezTo>
                  <a:pt x="-4700" y="1081306"/>
                  <a:pt x="-27410" y="878867"/>
                  <a:pt x="0" y="712162"/>
                </a:cubicBezTo>
                <a:cubicBezTo>
                  <a:pt x="27410" y="545457"/>
                  <a:pt x="623" y="222166"/>
                  <a:pt x="0" y="0"/>
                </a:cubicBezTo>
                <a:close/>
              </a:path>
            </a:pathLst>
          </a:custGeom>
          <a:ln>
            <a:solidFill>
              <a:schemeClr val="tx1"/>
            </a:solidFill>
            <a:extLst>
              <a:ext uri="{C807C97D-BFC1-408E-A445-0C87EB9F89A2}">
                <ask:lineSketchStyleProps xmlns:ask="http://schemas.microsoft.com/office/drawing/2018/sketchyshapes" sd="1877788922">
                  <a:prstGeom prst="rect">
                    <a:avLst/>
                  </a:prstGeom>
                  <ask:type>
                    <ask:lineSketchFreehand/>
                  </ask:type>
                </ask:lineSketchStyleProps>
              </a:ext>
            </a:extLst>
          </a:ln>
        </p:spPr>
      </p:pic>
    </p:spTree>
    <p:extLst>
      <p:ext uri="{BB962C8B-B14F-4D97-AF65-F5344CB8AC3E}">
        <p14:creationId xmlns:p14="http://schemas.microsoft.com/office/powerpoint/2010/main" val="834152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p:cNvSpPr>
            <a:spLocks noGrp="1"/>
          </p:cNvSpPr>
          <p:nvPr>
            <p:ph type="title"/>
          </p:nvPr>
        </p:nvSpPr>
        <p:spPr>
          <a:xfrm>
            <a:off x="457200" y="108066"/>
            <a:ext cx="10648522" cy="1542624"/>
          </a:xfrm>
        </p:spPr>
        <p:txBody>
          <a:bodyPr/>
          <a:lstStyle/>
          <a:p>
            <a:r>
              <a:rPr lang="en-US" dirty="0"/>
              <a:t>Canada </a:t>
            </a:r>
            <a:br>
              <a:rPr lang="en-US" dirty="0"/>
            </a:br>
            <a:endParaRPr lang="en-US" sz="2400" dirty="0"/>
          </a:p>
        </p:txBody>
      </p:sp>
      <p:sp>
        <p:nvSpPr>
          <p:cNvPr id="8" name="Platshållare för innehåll 4"/>
          <p:cNvSpPr txBox="1">
            <a:spLocks/>
          </p:cNvSpPr>
          <p:nvPr/>
        </p:nvSpPr>
        <p:spPr>
          <a:xfrm>
            <a:off x="6627988" y="5128312"/>
            <a:ext cx="4609547" cy="1490866"/>
          </a:xfrm>
          <a:prstGeom prst="rect">
            <a:avLst/>
          </a:prstGeom>
        </p:spPr>
        <p:txBody>
          <a:bodyPr vert="horz" lIns="0" tIns="0" rIns="0" bIns="0" rtlCol="0">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000" kern="1200">
                <a:solidFill>
                  <a:schemeClr val="accent2"/>
                </a:solidFill>
                <a:latin typeface="+mn-lt"/>
                <a:ea typeface="+mn-ea"/>
                <a:cs typeface="+mn-cs"/>
              </a:defRPr>
            </a:lvl1pPr>
            <a:lvl2pPr marL="4608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2"/>
                </a:solidFill>
                <a:latin typeface="+mn-lt"/>
                <a:ea typeface="+mn-ea"/>
                <a:cs typeface="+mn-cs"/>
              </a:defRPr>
            </a:lvl2pPr>
            <a:lvl3pPr marL="691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3pPr>
            <a:lvl4pPr marL="9216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11160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04440"/>
                </a:solidFill>
                <a:effectLst/>
                <a:uLnTx/>
                <a:uFillTx/>
                <a:latin typeface="Arial"/>
                <a:ea typeface="+mn-ea"/>
                <a:cs typeface="+mn-cs"/>
              </a:rPr>
              <a:t>Stocks </a:t>
            </a:r>
            <a:r>
              <a:rPr kumimoji="0" lang="en-US" sz="1400" b="0" i="0" u="none" strike="noStrike" kern="1200" cap="none" spc="0" normalizeH="0" baseline="0" noProof="0" dirty="0" err="1">
                <a:ln>
                  <a:noFill/>
                </a:ln>
                <a:solidFill>
                  <a:srgbClr val="204440"/>
                </a:solidFill>
                <a:effectLst/>
                <a:uLnTx/>
                <a:uFillTx/>
                <a:latin typeface="Arial"/>
                <a:ea typeface="+mn-ea"/>
                <a:cs typeface="+mn-cs"/>
              </a:rPr>
              <a:t>faible</a:t>
            </a:r>
            <a:r>
              <a:rPr kumimoji="0" lang="en-US" sz="1400" b="0" i="0" u="none" strike="noStrike" kern="1200" cap="none" spc="0" normalizeH="0" baseline="0" noProof="0" dirty="0">
                <a:ln>
                  <a:noFill/>
                </a:ln>
                <a:solidFill>
                  <a:srgbClr val="204440"/>
                </a:solidFill>
                <a:effectLst/>
                <a:uLnTx/>
                <a:uFillTx/>
                <a:latin typeface="Arial"/>
                <a:ea typeface="+mn-ea"/>
                <a:cs typeface="+mn-cs"/>
              </a:rPr>
              <a:t> </a:t>
            </a:r>
            <a:r>
              <a:rPr kumimoji="0" lang="en-US" sz="1400" b="0" i="0" u="none" strike="noStrike" kern="1200" cap="none" spc="0" normalizeH="0" baseline="0" noProof="0" dirty="0" err="1">
                <a:ln>
                  <a:noFill/>
                </a:ln>
                <a:solidFill>
                  <a:srgbClr val="204440"/>
                </a:solidFill>
                <a:effectLst/>
                <a:uLnTx/>
                <a:uFillTx/>
                <a:latin typeface="Arial"/>
                <a:ea typeface="+mn-ea"/>
                <a:cs typeface="+mn-cs"/>
              </a:rPr>
              <a:t>en</a:t>
            </a:r>
            <a:r>
              <a:rPr kumimoji="0" lang="en-US" sz="1400" b="0" i="0" u="none" strike="noStrike" kern="1200" cap="none" spc="0" normalizeH="0" baseline="0" noProof="0" dirty="0">
                <a:ln>
                  <a:noFill/>
                </a:ln>
                <a:solidFill>
                  <a:srgbClr val="204440"/>
                </a:solidFill>
                <a:effectLst/>
                <a:uLnTx/>
                <a:uFillTx/>
                <a:latin typeface="Arial"/>
                <a:ea typeface="+mn-ea"/>
                <a:cs typeface="+mn-cs"/>
              </a:rPr>
              <a:t> </a:t>
            </a:r>
            <a:r>
              <a:rPr kumimoji="0" lang="en-US" sz="1400" b="0" i="0" u="none" strike="noStrike" kern="1200" cap="none" spc="0" normalizeH="0" baseline="0" noProof="0" dirty="0" err="1">
                <a:ln>
                  <a:noFill/>
                </a:ln>
                <a:solidFill>
                  <a:srgbClr val="204440"/>
                </a:solidFill>
                <a:effectLst/>
                <a:uLnTx/>
                <a:uFillTx/>
                <a:latin typeface="Arial"/>
                <a:ea typeface="+mn-ea"/>
                <a:cs typeface="+mn-cs"/>
              </a:rPr>
              <a:t>Colombie</a:t>
            </a:r>
            <a:r>
              <a:rPr kumimoji="0" lang="en-US" sz="1400" b="0" i="0" u="none" strike="noStrike" kern="1200" cap="none" spc="0" normalizeH="0" baseline="0" noProof="0" dirty="0">
                <a:ln>
                  <a:noFill/>
                </a:ln>
                <a:solidFill>
                  <a:srgbClr val="204440"/>
                </a:solidFill>
                <a:effectLst/>
                <a:uLnTx/>
                <a:uFillTx/>
                <a:latin typeface="Arial"/>
                <a:ea typeface="+mn-ea"/>
                <a:cs typeface="+mn-cs"/>
              </a:rPr>
              <a:t> </a:t>
            </a:r>
            <a:r>
              <a:rPr kumimoji="0" lang="en-US" sz="1400" b="0" i="0" u="none" strike="noStrike" kern="1200" cap="none" spc="0" normalizeH="0" baseline="0" noProof="0" dirty="0" err="1">
                <a:ln>
                  <a:noFill/>
                </a:ln>
                <a:solidFill>
                  <a:srgbClr val="204440"/>
                </a:solidFill>
                <a:effectLst/>
                <a:uLnTx/>
                <a:uFillTx/>
                <a:latin typeface="Arial"/>
                <a:ea typeface="+mn-ea"/>
                <a:cs typeface="+mn-cs"/>
              </a:rPr>
              <a:t>Britannique</a:t>
            </a:r>
            <a:r>
              <a:rPr kumimoji="0" lang="en-US" sz="1400" b="0" i="0" u="none" strike="noStrike" kern="1200" cap="none" spc="0" normalizeH="0" baseline="0" noProof="0" dirty="0">
                <a:ln>
                  <a:noFill/>
                </a:ln>
                <a:solidFill>
                  <a:srgbClr val="204440"/>
                </a:solidFill>
                <a:effectLst/>
                <a:uLnTx/>
                <a:uFillTx/>
                <a:latin typeface="Arial"/>
                <a:ea typeface="+mn-ea"/>
                <a:cs typeface="+mn-cs"/>
              </a:rPr>
              <a:t> et </a:t>
            </a:r>
            <a:r>
              <a:rPr kumimoji="0" lang="en-US" sz="1400" b="0" i="0" u="none" strike="noStrike" kern="1200" cap="none" spc="0" normalizeH="0" baseline="0" noProof="0" dirty="0" err="1">
                <a:ln>
                  <a:noFill/>
                </a:ln>
                <a:solidFill>
                  <a:srgbClr val="204440"/>
                </a:solidFill>
                <a:effectLst/>
                <a:uLnTx/>
                <a:uFillTx/>
                <a:latin typeface="Arial"/>
                <a:ea typeface="+mn-ea"/>
                <a:cs typeface="+mn-cs"/>
              </a:rPr>
              <a:t>baisse</a:t>
            </a:r>
            <a:r>
              <a:rPr kumimoji="0" lang="en-US" sz="1400" b="0" i="0" u="none" strike="noStrike" kern="1200" cap="none" spc="0" normalizeH="0" baseline="0" noProof="0" dirty="0">
                <a:ln>
                  <a:noFill/>
                </a:ln>
                <a:solidFill>
                  <a:srgbClr val="204440"/>
                </a:solidFill>
                <a:effectLst/>
                <a:uLnTx/>
                <a:uFillTx/>
                <a:latin typeface="Arial"/>
                <a:ea typeface="+mn-ea"/>
                <a:cs typeface="+mn-cs"/>
              </a:rPr>
              <a:t> à </a:t>
            </a:r>
            <a:r>
              <a:rPr kumimoji="0" lang="en-US" sz="1400" b="0" i="0" u="none" strike="noStrike" kern="1200" cap="none" spc="0" normalizeH="0" baseline="0" noProof="0" dirty="0" err="1">
                <a:ln>
                  <a:noFill/>
                </a:ln>
                <a:solidFill>
                  <a:srgbClr val="204440"/>
                </a:solidFill>
                <a:effectLst/>
                <a:uLnTx/>
                <a:uFillTx/>
                <a:latin typeface="Arial"/>
                <a:ea typeface="+mn-ea"/>
                <a:cs typeface="+mn-cs"/>
              </a:rPr>
              <a:t>l’Est</a:t>
            </a:r>
            <a:r>
              <a:rPr kumimoji="0" lang="en-US" sz="1400" b="0" i="0" u="none" strike="noStrike" kern="1200" cap="none" spc="0" normalizeH="0" baseline="0" noProof="0" dirty="0">
                <a:ln>
                  <a:noFill/>
                </a:ln>
                <a:solidFill>
                  <a:srgbClr val="204440"/>
                </a:solidFill>
                <a:effectLst/>
                <a:uLnTx/>
                <a:uFillTx/>
                <a:latin typeface="Arial"/>
                <a:ea typeface="+mn-ea"/>
                <a:cs typeface="+mn-cs"/>
              </a:rPr>
              <a:t>.</a:t>
            </a:r>
          </a:p>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204440"/>
              </a:solidFill>
              <a:effectLst/>
              <a:uLnTx/>
              <a:uFillTx/>
              <a:latin typeface="Arial"/>
              <a:ea typeface="+mn-ea"/>
              <a:cs typeface="+mn-cs"/>
            </a:endParaRPr>
          </a:p>
        </p:txBody>
      </p:sp>
      <p:sp>
        <p:nvSpPr>
          <p:cNvPr id="6" name="Sexhörning 5">
            <a:extLst>
              <a:ext uri="{FF2B5EF4-FFF2-40B4-BE49-F238E27FC236}">
                <a16:creationId xmlns:a16="http://schemas.microsoft.com/office/drawing/2014/main" id="{01383504-246D-9C5B-82CA-194D0D7BABE4}"/>
              </a:ext>
            </a:extLst>
          </p:cNvPr>
          <p:cNvSpPr/>
          <p:nvPr/>
        </p:nvSpPr>
        <p:spPr>
          <a:xfrm>
            <a:off x="11554022" y="7983"/>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May</a:t>
            </a:r>
          </a:p>
        </p:txBody>
      </p:sp>
      <p:pic>
        <p:nvPicPr>
          <p:cNvPr id="9" name="Bildobjekt 1">
            <a:extLst>
              <a:ext uri="{FF2B5EF4-FFF2-40B4-BE49-F238E27FC236}">
                <a16:creationId xmlns:a16="http://schemas.microsoft.com/office/drawing/2014/main" id="{56BE0A84-36ED-FFA8-87B2-A2FD3479D2BC}"/>
              </a:ext>
            </a:extLst>
          </p:cNvPr>
          <p:cNvPicPr>
            <a:picLocks noChangeAspect="1"/>
          </p:cNvPicPr>
          <p:nvPr/>
        </p:nvPicPr>
        <p:blipFill>
          <a:blip r:embed="rId3"/>
          <a:stretch>
            <a:fillRect/>
          </a:stretch>
        </p:blipFill>
        <p:spPr>
          <a:xfrm>
            <a:off x="567989" y="1092876"/>
            <a:ext cx="5124610" cy="3442450"/>
          </a:xfrm>
          <a:prstGeom prst="rect">
            <a:avLst/>
          </a:prstGeom>
        </p:spPr>
      </p:pic>
      <p:pic>
        <p:nvPicPr>
          <p:cNvPr id="10" name="Bildobjekt 6">
            <a:extLst>
              <a:ext uri="{FF2B5EF4-FFF2-40B4-BE49-F238E27FC236}">
                <a16:creationId xmlns:a16="http://schemas.microsoft.com/office/drawing/2014/main" id="{19CFF6E4-45DD-7FFB-17E0-793D5E9B4F75}"/>
              </a:ext>
            </a:extLst>
          </p:cNvPr>
          <p:cNvPicPr>
            <a:picLocks noChangeAspect="1"/>
          </p:cNvPicPr>
          <p:nvPr/>
        </p:nvPicPr>
        <p:blipFill>
          <a:blip r:embed="rId4"/>
          <a:stretch>
            <a:fillRect/>
          </a:stretch>
        </p:blipFill>
        <p:spPr>
          <a:xfrm>
            <a:off x="6499403" y="1107346"/>
            <a:ext cx="4661017" cy="3442450"/>
          </a:xfrm>
          <a:prstGeom prst="rect">
            <a:avLst/>
          </a:prstGeom>
        </p:spPr>
      </p:pic>
      <p:sp>
        <p:nvSpPr>
          <p:cNvPr id="15" name="Platshållare för innehåll 4">
            <a:extLst>
              <a:ext uri="{FF2B5EF4-FFF2-40B4-BE49-F238E27FC236}">
                <a16:creationId xmlns:a16="http://schemas.microsoft.com/office/drawing/2014/main" id="{50F2A138-8382-E135-5935-A9FC08AD1694}"/>
              </a:ext>
            </a:extLst>
          </p:cNvPr>
          <p:cNvSpPr txBox="1">
            <a:spLocks/>
          </p:cNvSpPr>
          <p:nvPr/>
        </p:nvSpPr>
        <p:spPr>
          <a:xfrm>
            <a:off x="664745" y="4980494"/>
            <a:ext cx="5247198" cy="1490866"/>
          </a:xfrm>
          <a:prstGeom prst="rect">
            <a:avLst/>
          </a:prstGeom>
        </p:spPr>
        <p:txBody>
          <a:bodyPr vert="horz" lIns="0" tIns="0" rIns="0" bIns="0" rtlCol="0">
            <a:normAutofit fontScale="62500" lnSpcReduction="20000"/>
          </a:bodyPr>
          <a:lstStyle>
            <a:lvl1pPr marL="228600" indent="-228600" algn="l" defTabSz="914400" rtl="0" eaLnBrk="1" latinLnBrk="0" hangingPunct="1">
              <a:lnSpc>
                <a:spcPct val="125000"/>
              </a:lnSpc>
              <a:spcBef>
                <a:spcPts val="1000"/>
              </a:spcBef>
              <a:buFont typeface="Arial" panose="020B0604020202020204" pitchFamily="34" charset="0"/>
              <a:buChar char="•"/>
              <a:defRPr sz="2000" kern="1200">
                <a:solidFill>
                  <a:schemeClr val="accent2"/>
                </a:solidFill>
                <a:latin typeface="+mn-lt"/>
                <a:ea typeface="+mn-ea"/>
                <a:cs typeface="+mn-cs"/>
              </a:defRPr>
            </a:lvl1pPr>
            <a:lvl2pPr marL="4608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2"/>
                </a:solidFill>
                <a:latin typeface="+mn-lt"/>
                <a:ea typeface="+mn-ea"/>
                <a:cs typeface="+mn-cs"/>
              </a:defRPr>
            </a:lvl2pPr>
            <a:lvl3pPr marL="691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3pPr>
            <a:lvl4pPr marL="9216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11160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204440"/>
                </a:solidFill>
                <a:effectLst/>
                <a:uLnTx/>
                <a:uFillTx/>
                <a:latin typeface="Arial"/>
                <a:ea typeface="+mn-ea"/>
                <a:cs typeface="+mn-cs"/>
              </a:rPr>
              <a:t>Production </a:t>
            </a:r>
          </a:p>
          <a:p>
            <a:pPr marL="228600" marR="0" lvl="0" indent="-22860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204440"/>
                </a:solidFill>
                <a:effectLst/>
                <a:uLnTx/>
                <a:uFillTx/>
                <a:latin typeface="Arial"/>
                <a:ea typeface="+mn-ea"/>
                <a:cs typeface="+mn-cs"/>
              </a:rPr>
              <a:t>Production </a:t>
            </a:r>
            <a:r>
              <a:rPr kumimoji="0" lang="en-US" b="0" i="0" u="none" strike="noStrike" kern="1200" cap="none" spc="0" normalizeH="0" baseline="0" noProof="0" dirty="0" err="1">
                <a:ln>
                  <a:noFill/>
                </a:ln>
                <a:solidFill>
                  <a:srgbClr val="204440"/>
                </a:solidFill>
                <a:effectLst/>
                <a:uLnTx/>
                <a:uFillTx/>
                <a:latin typeface="Arial"/>
                <a:ea typeface="+mn-ea"/>
                <a:cs typeface="+mn-cs"/>
              </a:rPr>
              <a:t>en</a:t>
            </a:r>
            <a:r>
              <a:rPr kumimoji="0" lang="en-US" b="0" i="0" u="none" strike="noStrike" kern="1200" cap="none" spc="0" normalizeH="0" baseline="0" noProof="0" dirty="0">
                <a:ln>
                  <a:noFill/>
                </a:ln>
                <a:solidFill>
                  <a:srgbClr val="204440"/>
                </a:solidFill>
                <a:effectLst/>
                <a:uLnTx/>
                <a:uFillTx/>
                <a:latin typeface="Arial"/>
                <a:ea typeface="+mn-ea"/>
                <a:cs typeface="+mn-cs"/>
              </a:rPr>
              <a:t> Mars -2% vs -24</a:t>
            </a:r>
          </a:p>
          <a:p>
            <a:pPr marL="228600" marR="0" lvl="0" indent="-22860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204440"/>
                </a:solidFill>
                <a:effectLst/>
                <a:uLnTx/>
                <a:uFillTx/>
                <a:latin typeface="Arial"/>
                <a:ea typeface="+mn-ea"/>
                <a:cs typeface="+mn-cs"/>
              </a:rPr>
              <a:t>De Jan à Mars 11,7 M m3, -7% vs -24, </a:t>
            </a:r>
            <a:r>
              <a:rPr kumimoji="0" lang="en-US" b="0" i="0" u="none" strike="noStrike" kern="1200" cap="none" spc="0" normalizeH="0" baseline="0" noProof="0" dirty="0" err="1">
                <a:ln>
                  <a:noFill/>
                </a:ln>
                <a:solidFill>
                  <a:srgbClr val="204440"/>
                </a:solidFill>
                <a:effectLst/>
                <a:uLnTx/>
                <a:uFillTx/>
                <a:latin typeface="Arial"/>
                <a:ea typeface="+mn-ea"/>
                <a:cs typeface="+mn-cs"/>
              </a:rPr>
              <a:t>Colombie</a:t>
            </a:r>
            <a:r>
              <a:rPr kumimoji="0" lang="en-US" b="0" i="0" u="none" strike="noStrike" kern="1200" cap="none" spc="0" normalizeH="0" baseline="0" noProof="0" dirty="0">
                <a:ln>
                  <a:noFill/>
                </a:ln>
                <a:solidFill>
                  <a:srgbClr val="204440"/>
                </a:solidFill>
                <a:effectLst/>
                <a:uLnTx/>
                <a:uFillTx/>
                <a:latin typeface="Arial"/>
                <a:ea typeface="+mn-ea"/>
                <a:cs typeface="+mn-cs"/>
              </a:rPr>
              <a:t> </a:t>
            </a:r>
            <a:r>
              <a:rPr kumimoji="0" lang="en-US" b="0" i="0" u="none" strike="noStrike" kern="1200" cap="none" spc="0" normalizeH="0" baseline="0" noProof="0" dirty="0" err="1">
                <a:ln>
                  <a:noFill/>
                </a:ln>
                <a:solidFill>
                  <a:srgbClr val="204440"/>
                </a:solidFill>
                <a:effectLst/>
                <a:uLnTx/>
                <a:uFillTx/>
                <a:latin typeface="Arial"/>
                <a:ea typeface="+mn-ea"/>
                <a:cs typeface="+mn-cs"/>
              </a:rPr>
              <a:t>britannique</a:t>
            </a:r>
            <a:r>
              <a:rPr kumimoji="0" lang="en-US" b="0" i="0" u="none" strike="noStrike" kern="1200" cap="none" spc="0" normalizeH="0" baseline="0" noProof="0" dirty="0">
                <a:ln>
                  <a:noFill/>
                </a:ln>
                <a:solidFill>
                  <a:srgbClr val="204440"/>
                </a:solidFill>
                <a:effectLst/>
                <a:uLnTx/>
                <a:uFillTx/>
                <a:latin typeface="Arial"/>
                <a:ea typeface="+mn-ea"/>
                <a:cs typeface="+mn-cs"/>
              </a:rPr>
              <a:t> -3%, Est du Canada -9,%</a:t>
            </a:r>
          </a:p>
          <a:p>
            <a:pPr marL="228600" marR="0" lvl="0" indent="-22860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204440"/>
                </a:solidFill>
                <a:effectLst/>
                <a:uLnTx/>
                <a:uFillTx/>
                <a:latin typeface="Arial"/>
                <a:ea typeface="+mn-ea"/>
                <a:cs typeface="+mn-cs"/>
              </a:rPr>
              <a:t>2024 –Total 47,9 M m3 (1%)</a:t>
            </a:r>
            <a:endParaRPr kumimoji="0" lang="en-US" sz="1600" b="0" i="0" u="none" strike="noStrike" kern="1200" cap="none" spc="0" normalizeH="0" baseline="0" noProof="0" dirty="0">
              <a:ln>
                <a:noFill/>
              </a:ln>
              <a:solidFill>
                <a:srgbClr val="204440"/>
              </a:solidFill>
              <a:effectLst/>
              <a:uLnTx/>
              <a:uFillTx/>
              <a:latin typeface="Arial"/>
              <a:ea typeface="+mn-ea"/>
              <a:cs typeface="+mn-cs"/>
            </a:endParaRPr>
          </a:p>
          <a:p>
            <a:pPr marL="228600" marR="0" lvl="0" indent="-22860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04440"/>
              </a:solidFill>
              <a:effectLst/>
              <a:uLnTx/>
              <a:uFillTx/>
              <a:latin typeface="Arial"/>
              <a:ea typeface="+mn-ea"/>
              <a:cs typeface="+mn-cs"/>
            </a:endParaRPr>
          </a:p>
          <a:p>
            <a:pPr marL="228600" marR="0" lvl="0" indent="-22860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04440"/>
              </a:solidFill>
              <a:effectLst/>
              <a:uLnTx/>
              <a:uFillTx/>
              <a:latin typeface="Arial"/>
              <a:ea typeface="+mn-ea"/>
              <a:cs typeface="+mn-cs"/>
            </a:endParaRPr>
          </a:p>
        </p:txBody>
      </p:sp>
    </p:spTree>
    <p:extLst>
      <p:ext uri="{BB962C8B-B14F-4D97-AF65-F5344CB8AC3E}">
        <p14:creationId xmlns:p14="http://schemas.microsoft.com/office/powerpoint/2010/main" val="4239230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p:cNvSpPr>
            <a:spLocks noGrp="1"/>
          </p:cNvSpPr>
          <p:nvPr>
            <p:ph type="title"/>
          </p:nvPr>
        </p:nvSpPr>
        <p:spPr>
          <a:xfrm>
            <a:off x="742950" y="544708"/>
            <a:ext cx="10515600" cy="1105981"/>
          </a:xfrm>
        </p:spPr>
        <p:txBody>
          <a:bodyPr/>
          <a:lstStyle/>
          <a:p>
            <a:r>
              <a:rPr lang="en-US" dirty="0"/>
              <a:t>USA </a:t>
            </a:r>
            <a:br>
              <a:rPr lang="en-US" dirty="0"/>
            </a:br>
            <a:endParaRPr lang="en-US" sz="2400" dirty="0"/>
          </a:p>
        </p:txBody>
      </p:sp>
      <p:sp>
        <p:nvSpPr>
          <p:cNvPr id="5" name="Platshållare för innehåll 4"/>
          <p:cNvSpPr>
            <a:spLocks noGrp="1"/>
          </p:cNvSpPr>
          <p:nvPr>
            <p:ph sz="quarter" idx="18"/>
          </p:nvPr>
        </p:nvSpPr>
        <p:spPr>
          <a:xfrm>
            <a:off x="664745" y="5161469"/>
            <a:ext cx="5247198" cy="1490866"/>
          </a:xfrm>
        </p:spPr>
        <p:txBody>
          <a:bodyPr>
            <a:normAutofit/>
          </a:bodyPr>
          <a:lstStyle/>
          <a:p>
            <a:pPr marL="0" indent="0">
              <a:buNone/>
            </a:pPr>
            <a:r>
              <a:rPr lang="en-US" sz="1400" dirty="0"/>
              <a:t>Production </a:t>
            </a:r>
          </a:p>
          <a:p>
            <a:r>
              <a:rPr lang="en-US" sz="1400" dirty="0"/>
              <a:t>Production </a:t>
            </a:r>
            <a:r>
              <a:rPr lang="en-US" sz="1400" dirty="0" err="1"/>
              <a:t>en</a:t>
            </a:r>
            <a:r>
              <a:rPr lang="en-US" sz="1400" dirty="0"/>
              <a:t> Janvier, -2,1% vs -24.</a:t>
            </a:r>
          </a:p>
        </p:txBody>
      </p:sp>
      <p:sp>
        <p:nvSpPr>
          <p:cNvPr id="8" name="Platshållare för innehåll 4"/>
          <p:cNvSpPr txBox="1">
            <a:spLocks/>
          </p:cNvSpPr>
          <p:nvPr/>
        </p:nvSpPr>
        <p:spPr>
          <a:xfrm>
            <a:off x="6740354" y="5453971"/>
            <a:ext cx="4518196" cy="1198364"/>
          </a:xfrm>
          <a:prstGeom prst="rect">
            <a:avLst/>
          </a:prstGeom>
        </p:spPr>
        <p:txBody>
          <a:bodyPr vert="horz" lIns="0" tIns="0" rIns="0" bIns="0" rtlCol="0">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000" kern="1200">
                <a:solidFill>
                  <a:schemeClr val="accent2"/>
                </a:solidFill>
                <a:latin typeface="+mn-lt"/>
                <a:ea typeface="+mn-ea"/>
                <a:cs typeface="+mn-cs"/>
              </a:defRPr>
            </a:lvl1pPr>
            <a:lvl2pPr marL="4608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2"/>
                </a:solidFill>
                <a:latin typeface="+mn-lt"/>
                <a:ea typeface="+mn-ea"/>
                <a:cs typeface="+mn-cs"/>
              </a:defRPr>
            </a:lvl2pPr>
            <a:lvl3pPr marL="691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3pPr>
            <a:lvl4pPr marL="9216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11160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204440"/>
                </a:solidFill>
                <a:effectLst/>
                <a:uLnTx/>
                <a:uFillTx/>
                <a:latin typeface="Arial"/>
                <a:ea typeface="+mn-ea"/>
                <a:cs typeface="+mn-cs"/>
              </a:rPr>
              <a:t>Stock </a:t>
            </a:r>
            <a:r>
              <a:rPr kumimoji="0" lang="en-US" sz="1400" b="0" i="0" u="none" strike="noStrike" kern="1200" cap="none" spc="0" normalizeH="0" baseline="0" noProof="0" dirty="0" err="1">
                <a:ln>
                  <a:noFill/>
                </a:ln>
                <a:solidFill>
                  <a:srgbClr val="204440"/>
                </a:solidFill>
                <a:effectLst/>
                <a:uLnTx/>
                <a:uFillTx/>
                <a:latin typeface="Arial"/>
                <a:ea typeface="+mn-ea"/>
                <a:cs typeface="+mn-cs"/>
              </a:rPr>
              <a:t>en</a:t>
            </a:r>
            <a:r>
              <a:rPr kumimoji="0" lang="en-US" sz="1400" b="0" i="0" u="none" strike="noStrike" kern="1200" cap="none" spc="0" normalizeH="0" baseline="0" noProof="0" dirty="0">
                <a:ln>
                  <a:noFill/>
                </a:ln>
                <a:solidFill>
                  <a:srgbClr val="204440"/>
                </a:solidFill>
                <a:effectLst/>
                <a:uLnTx/>
                <a:uFillTx/>
                <a:latin typeface="Arial"/>
                <a:ea typeface="+mn-ea"/>
                <a:cs typeface="+mn-cs"/>
              </a:rPr>
              <a:t> </a:t>
            </a:r>
            <a:r>
              <a:rPr kumimoji="0" lang="en-US" sz="1400" b="0" i="0" u="none" strike="noStrike" kern="1200" cap="none" spc="0" normalizeH="0" baseline="0" noProof="0" dirty="0" err="1">
                <a:ln>
                  <a:noFill/>
                </a:ln>
                <a:solidFill>
                  <a:srgbClr val="204440"/>
                </a:solidFill>
                <a:effectLst/>
                <a:uLnTx/>
                <a:uFillTx/>
                <a:latin typeface="Arial"/>
                <a:ea typeface="+mn-ea"/>
                <a:cs typeface="+mn-cs"/>
              </a:rPr>
              <a:t>baisse</a:t>
            </a:r>
            <a:r>
              <a:rPr kumimoji="0" lang="en-US" sz="1400" b="0" i="0" u="none" strike="noStrike" kern="1200" cap="none" spc="0" normalizeH="0" baseline="0" noProof="0" dirty="0">
                <a:ln>
                  <a:noFill/>
                </a:ln>
                <a:solidFill>
                  <a:srgbClr val="204440"/>
                </a:solidFill>
                <a:effectLst/>
                <a:uLnTx/>
                <a:uFillTx/>
                <a:latin typeface="Arial"/>
                <a:ea typeface="+mn-ea"/>
                <a:cs typeface="+mn-cs"/>
              </a:rPr>
              <a:t> d’un </a:t>
            </a:r>
            <a:r>
              <a:rPr kumimoji="0" lang="en-US" sz="1400" b="0" i="0" u="none" strike="noStrike" kern="1200" cap="none" spc="0" normalizeH="0" baseline="0" noProof="0" dirty="0" err="1">
                <a:ln>
                  <a:noFill/>
                </a:ln>
                <a:solidFill>
                  <a:srgbClr val="204440"/>
                </a:solidFill>
                <a:effectLst/>
                <a:uLnTx/>
                <a:uFillTx/>
                <a:latin typeface="Arial"/>
                <a:ea typeface="+mn-ea"/>
                <a:cs typeface="+mn-cs"/>
              </a:rPr>
              <a:t>niveau</a:t>
            </a:r>
            <a:r>
              <a:rPr kumimoji="0" lang="en-US" sz="1400" b="0" i="0" u="none" strike="noStrike" kern="1200" cap="none" spc="0" normalizeH="0" baseline="0" noProof="0" dirty="0">
                <a:ln>
                  <a:noFill/>
                </a:ln>
                <a:solidFill>
                  <a:srgbClr val="204440"/>
                </a:solidFill>
                <a:effectLst/>
                <a:uLnTx/>
                <a:uFillTx/>
                <a:latin typeface="Arial"/>
                <a:ea typeface="+mn-ea"/>
                <a:cs typeface="+mn-cs"/>
              </a:rPr>
              <a:t> très </a:t>
            </a:r>
            <a:r>
              <a:rPr kumimoji="0" lang="en-US" sz="1400" b="0" i="0" u="none" strike="noStrike" kern="1200" cap="none" spc="0" normalizeH="0" baseline="0" noProof="0" dirty="0" err="1">
                <a:ln>
                  <a:noFill/>
                </a:ln>
                <a:solidFill>
                  <a:srgbClr val="204440"/>
                </a:solidFill>
                <a:effectLst/>
                <a:uLnTx/>
                <a:uFillTx/>
                <a:latin typeface="Arial"/>
                <a:ea typeface="+mn-ea"/>
                <a:cs typeface="+mn-cs"/>
              </a:rPr>
              <a:t>élevé</a:t>
            </a:r>
            <a:endParaRPr kumimoji="0" lang="en-US" sz="1400" b="0" i="0" u="none" strike="noStrike" kern="1200" cap="none" spc="0" normalizeH="0" baseline="0" noProof="0" dirty="0">
              <a:ln>
                <a:noFill/>
              </a:ln>
              <a:solidFill>
                <a:srgbClr val="204440"/>
              </a:solidFill>
              <a:effectLst/>
              <a:uLnTx/>
              <a:uFillTx/>
              <a:latin typeface="Arial"/>
              <a:ea typeface="+mn-ea"/>
              <a:cs typeface="+mn-cs"/>
            </a:endParaRPr>
          </a:p>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204440"/>
              </a:solidFill>
              <a:effectLst/>
              <a:uLnTx/>
              <a:uFillTx/>
              <a:latin typeface="Arial"/>
              <a:ea typeface="+mn-ea"/>
              <a:cs typeface="+mn-cs"/>
            </a:endParaRPr>
          </a:p>
        </p:txBody>
      </p:sp>
      <p:sp>
        <p:nvSpPr>
          <p:cNvPr id="2" name="Sexhörning 1">
            <a:extLst>
              <a:ext uri="{FF2B5EF4-FFF2-40B4-BE49-F238E27FC236}">
                <a16:creationId xmlns:a16="http://schemas.microsoft.com/office/drawing/2014/main" id="{2EE6B1C2-980F-DAB3-3F08-92BF7A353DE4}"/>
              </a:ext>
            </a:extLst>
          </p:cNvPr>
          <p:cNvSpPr/>
          <p:nvPr/>
        </p:nvSpPr>
        <p:spPr>
          <a:xfrm>
            <a:off x="11554022" y="7983"/>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May</a:t>
            </a:r>
          </a:p>
        </p:txBody>
      </p:sp>
      <p:pic>
        <p:nvPicPr>
          <p:cNvPr id="6" name="Bildobjekt 5">
            <a:extLst>
              <a:ext uri="{FF2B5EF4-FFF2-40B4-BE49-F238E27FC236}">
                <a16:creationId xmlns:a16="http://schemas.microsoft.com/office/drawing/2014/main" id="{EAFDAF80-223F-5C9A-E02E-846E154D0E00}"/>
              </a:ext>
            </a:extLst>
          </p:cNvPr>
          <p:cNvPicPr>
            <a:picLocks noChangeAspect="1"/>
          </p:cNvPicPr>
          <p:nvPr/>
        </p:nvPicPr>
        <p:blipFill>
          <a:blip r:embed="rId2"/>
          <a:stretch>
            <a:fillRect/>
          </a:stretch>
        </p:blipFill>
        <p:spPr>
          <a:xfrm>
            <a:off x="742950" y="1647985"/>
            <a:ext cx="5114443" cy="3506460"/>
          </a:xfrm>
          <a:prstGeom prst="rect">
            <a:avLst/>
          </a:prstGeom>
        </p:spPr>
      </p:pic>
      <p:pic>
        <p:nvPicPr>
          <p:cNvPr id="10" name="Bildobjekt 9">
            <a:extLst>
              <a:ext uri="{FF2B5EF4-FFF2-40B4-BE49-F238E27FC236}">
                <a16:creationId xmlns:a16="http://schemas.microsoft.com/office/drawing/2014/main" id="{AC1D9008-DC45-9956-26B5-B2CF7F9324CB}"/>
              </a:ext>
            </a:extLst>
          </p:cNvPr>
          <p:cNvPicPr>
            <a:picLocks noChangeAspect="1"/>
          </p:cNvPicPr>
          <p:nvPr/>
        </p:nvPicPr>
        <p:blipFill>
          <a:blip r:embed="rId3"/>
          <a:stretch>
            <a:fillRect/>
          </a:stretch>
        </p:blipFill>
        <p:spPr>
          <a:xfrm>
            <a:off x="6334608" y="1655688"/>
            <a:ext cx="5114441" cy="3498757"/>
          </a:xfrm>
          <a:prstGeom prst="rect">
            <a:avLst/>
          </a:prstGeom>
        </p:spPr>
      </p:pic>
    </p:spTree>
    <p:extLst>
      <p:ext uri="{BB962C8B-B14F-4D97-AF65-F5344CB8AC3E}">
        <p14:creationId xmlns:p14="http://schemas.microsoft.com/office/powerpoint/2010/main" val="1297674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tshållare för bild 18">
            <a:extLst>
              <a:ext uri="{FF2B5EF4-FFF2-40B4-BE49-F238E27FC236}">
                <a16:creationId xmlns:a16="http://schemas.microsoft.com/office/drawing/2014/main" id="{AA2C8367-6EF3-4089-BF6B-787E02E6984E}"/>
              </a:ext>
            </a:extLst>
          </p:cNvPr>
          <p:cNvSpPr>
            <a:spLocks noGrp="1"/>
          </p:cNvSpPr>
          <p:nvPr>
            <p:ph type="pic" sz="quarter" idx="11"/>
          </p:nvPr>
        </p:nvSpPr>
        <p:spPr>
          <a:xfrm>
            <a:off x="0" y="0"/>
            <a:ext cx="12192000" cy="6858000"/>
          </a:xfrm>
        </p:spPr>
        <p:txBody>
          <a:bodyPr/>
          <a:lstStyle/>
          <a:p>
            <a:endParaRPr lang="sv-SE" dirty="0"/>
          </a:p>
        </p:txBody>
      </p:sp>
      <p:sp>
        <p:nvSpPr>
          <p:cNvPr id="16" name="Rubrik 15">
            <a:extLst>
              <a:ext uri="{FF2B5EF4-FFF2-40B4-BE49-F238E27FC236}">
                <a16:creationId xmlns:a16="http://schemas.microsoft.com/office/drawing/2014/main" id="{5F8995FE-B1BB-47E0-9740-76047626F775}"/>
              </a:ext>
            </a:extLst>
          </p:cNvPr>
          <p:cNvSpPr>
            <a:spLocks noGrp="1"/>
          </p:cNvSpPr>
          <p:nvPr>
            <p:ph type="ctrTitle"/>
          </p:nvPr>
        </p:nvSpPr>
        <p:spPr/>
        <p:txBody>
          <a:bodyPr/>
          <a:lstStyle/>
          <a:p>
            <a:r>
              <a:rPr lang="en-GB" dirty="0" err="1"/>
              <a:t>Consommation</a:t>
            </a:r>
            <a:endParaRPr lang="en-GB" dirty="0"/>
          </a:p>
        </p:txBody>
      </p:sp>
    </p:spTree>
    <p:extLst>
      <p:ext uri="{BB962C8B-B14F-4D97-AF65-F5344CB8AC3E}">
        <p14:creationId xmlns:p14="http://schemas.microsoft.com/office/powerpoint/2010/main" val="1709061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0B84FB2-78C4-4951-8978-511CE5C64F25}"/>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a:extLst>
              <a:ext uri="{FF2B5EF4-FFF2-40B4-BE49-F238E27FC236}">
                <a16:creationId xmlns:a16="http://schemas.microsoft.com/office/drawing/2014/main" id="{70354A92-77F8-4FD0-875A-0E50A48BB147}"/>
              </a:ext>
            </a:extLst>
          </p:cNvPr>
          <p:cNvSpPr>
            <a:spLocks noGrp="1"/>
          </p:cNvSpPr>
          <p:nvPr>
            <p:ph type="title"/>
          </p:nvPr>
        </p:nvSpPr>
        <p:spPr>
          <a:xfrm>
            <a:off x="199504" y="205565"/>
            <a:ext cx="11554691" cy="677108"/>
          </a:xfrm>
        </p:spPr>
        <p:txBody>
          <a:bodyPr/>
          <a:lstStyle/>
          <a:p>
            <a:r>
              <a:rPr lang="en-GB" sz="2400" dirty="0"/>
              <a:t>USA</a:t>
            </a:r>
          </a:p>
        </p:txBody>
      </p:sp>
      <p:sp>
        <p:nvSpPr>
          <p:cNvPr id="5" name="Platshållare för innehåll 4">
            <a:extLst>
              <a:ext uri="{FF2B5EF4-FFF2-40B4-BE49-F238E27FC236}">
                <a16:creationId xmlns:a16="http://schemas.microsoft.com/office/drawing/2014/main" id="{C4623728-963A-4453-B81A-E838CE68E904}"/>
              </a:ext>
            </a:extLst>
          </p:cNvPr>
          <p:cNvSpPr>
            <a:spLocks noGrp="1"/>
          </p:cNvSpPr>
          <p:nvPr>
            <p:ph sz="quarter" idx="18"/>
          </p:nvPr>
        </p:nvSpPr>
        <p:spPr>
          <a:xfrm>
            <a:off x="294248" y="726261"/>
            <a:ext cx="7371769" cy="4427387"/>
          </a:xfrm>
        </p:spPr>
        <p:txBody>
          <a:bodyPr>
            <a:normAutofit/>
          </a:bodyPr>
          <a:lstStyle/>
          <a:p>
            <a:r>
              <a:rPr lang="fr-FR" sz="1400" b="1" dirty="0"/>
              <a:t>Démarrage chantier maison individuelle -9,7% en mars 25 vs 24. Permis stable -0,6% vs 24.</a:t>
            </a:r>
          </a:p>
          <a:p>
            <a:r>
              <a:rPr lang="fr-FR" sz="1400" b="1" dirty="0"/>
              <a:t>Prévisions démarrage chantier sur maison individuelle stable sur un niveau haut de 1 Million pour 2025</a:t>
            </a:r>
          </a:p>
          <a:p>
            <a:r>
              <a:rPr lang="fr-FR" sz="1400" b="1" dirty="0"/>
              <a:t>Indicateur de confiance des constructeurs en hausse de 1pt à 40 (50 étant l’équilibre +/-) en avril. </a:t>
            </a:r>
          </a:p>
          <a:p>
            <a:r>
              <a:rPr lang="fr-FR" sz="1400" b="1" dirty="0"/>
              <a:t>Exportation Canadienne Jan-</a:t>
            </a:r>
            <a:r>
              <a:rPr lang="fr-FR" sz="1400" b="1" dirty="0" err="1"/>
              <a:t>Fev</a:t>
            </a:r>
            <a:r>
              <a:rPr lang="fr-FR" sz="1400" b="1" dirty="0"/>
              <a:t> 4,1 M m3, -9% vs 24.</a:t>
            </a:r>
          </a:p>
          <a:p>
            <a:r>
              <a:rPr lang="fr-FR" sz="1400" b="1" dirty="0"/>
              <a:t>Exportations Européenne Jan-</a:t>
            </a:r>
            <a:r>
              <a:rPr lang="fr-FR" sz="1400" b="1" dirty="0" err="1"/>
              <a:t>Fev</a:t>
            </a:r>
            <a:r>
              <a:rPr lang="fr-FR" sz="1400" b="1" dirty="0"/>
              <a:t> -20% à 0,6 M m3.</a:t>
            </a:r>
          </a:p>
          <a:p>
            <a:r>
              <a:rPr lang="fr-FR" sz="1400" b="1" dirty="0"/>
              <a:t>Part de l'Europe 11% (Jan-</a:t>
            </a:r>
            <a:r>
              <a:rPr lang="fr-FR" sz="1400" b="1" dirty="0" err="1"/>
              <a:t>Fev</a:t>
            </a:r>
            <a:r>
              <a:rPr lang="fr-FR" sz="1400" b="1" dirty="0"/>
              <a:t> 2025).</a:t>
            </a:r>
          </a:p>
          <a:p>
            <a:endParaRPr lang="fr-FR" b="1" dirty="0"/>
          </a:p>
        </p:txBody>
      </p:sp>
      <p:grpSp>
        <p:nvGrpSpPr>
          <p:cNvPr id="7" name="Groupe 6">
            <a:extLst>
              <a:ext uri="{FF2B5EF4-FFF2-40B4-BE49-F238E27FC236}">
                <a16:creationId xmlns:a16="http://schemas.microsoft.com/office/drawing/2014/main" id="{0462D807-F49F-5B0D-7B27-FE6A7D0704CE}"/>
              </a:ext>
            </a:extLst>
          </p:cNvPr>
          <p:cNvGrpSpPr/>
          <p:nvPr/>
        </p:nvGrpSpPr>
        <p:grpSpPr>
          <a:xfrm>
            <a:off x="8310514" y="782463"/>
            <a:ext cx="2993208" cy="2646537"/>
            <a:chOff x="4570871" y="1276709"/>
            <a:chExt cx="2993208" cy="2646537"/>
          </a:xfrm>
        </p:grpSpPr>
        <p:pic>
          <p:nvPicPr>
            <p:cNvPr id="8" name="Bildobjekt 7">
              <a:extLst>
                <a:ext uri="{FF2B5EF4-FFF2-40B4-BE49-F238E27FC236}">
                  <a16:creationId xmlns:a16="http://schemas.microsoft.com/office/drawing/2014/main" id="{87806C15-18EE-DFC1-6209-262A8E3FEB67}"/>
                </a:ext>
              </a:extLst>
            </p:cNvPr>
            <p:cNvPicPr>
              <a:picLocks noChangeAspect="1"/>
            </p:cNvPicPr>
            <p:nvPr/>
          </p:nvPicPr>
          <p:blipFill>
            <a:blip r:embed="rId3"/>
            <a:stretch>
              <a:fillRect/>
            </a:stretch>
          </p:blipFill>
          <p:spPr>
            <a:xfrm>
              <a:off x="4570871" y="1276709"/>
              <a:ext cx="2993208" cy="2646537"/>
            </a:xfrm>
            <a:prstGeom prst="rect">
              <a:avLst/>
            </a:prstGeom>
          </p:spPr>
        </p:pic>
        <p:sp>
          <p:nvSpPr>
            <p:cNvPr id="18" name="Ellips 17"/>
            <p:cNvSpPr/>
            <p:nvPr/>
          </p:nvSpPr>
          <p:spPr>
            <a:xfrm>
              <a:off x="5375583" y="2052061"/>
              <a:ext cx="508959" cy="43542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Ellips 18"/>
            <p:cNvSpPr/>
            <p:nvPr/>
          </p:nvSpPr>
          <p:spPr>
            <a:xfrm>
              <a:off x="5370606" y="3577414"/>
              <a:ext cx="508959" cy="2214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Sexhörning 5">
            <a:extLst>
              <a:ext uri="{FF2B5EF4-FFF2-40B4-BE49-F238E27FC236}">
                <a16:creationId xmlns:a16="http://schemas.microsoft.com/office/drawing/2014/main" id="{94C6C7DB-A407-9C26-EC89-C664ABEECEA9}"/>
              </a:ext>
            </a:extLst>
          </p:cNvPr>
          <p:cNvSpPr/>
          <p:nvPr/>
        </p:nvSpPr>
        <p:spPr>
          <a:xfrm>
            <a:off x="11554022" y="7983"/>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May</a:t>
            </a:r>
          </a:p>
        </p:txBody>
      </p:sp>
      <p:pic>
        <p:nvPicPr>
          <p:cNvPr id="2" name="Bildobjekt 1">
            <a:extLst>
              <a:ext uri="{FF2B5EF4-FFF2-40B4-BE49-F238E27FC236}">
                <a16:creationId xmlns:a16="http://schemas.microsoft.com/office/drawing/2014/main" id="{063E2AEE-5E33-338F-739F-EBCF49D3AA62}"/>
              </a:ext>
            </a:extLst>
          </p:cNvPr>
          <p:cNvPicPr>
            <a:picLocks noChangeAspect="1"/>
          </p:cNvPicPr>
          <p:nvPr/>
        </p:nvPicPr>
        <p:blipFill>
          <a:blip r:embed="rId4"/>
          <a:stretch>
            <a:fillRect/>
          </a:stretch>
        </p:blipFill>
        <p:spPr>
          <a:xfrm>
            <a:off x="4570870" y="3982078"/>
            <a:ext cx="2992499" cy="2384267"/>
          </a:xfrm>
          <a:prstGeom prst="rect">
            <a:avLst/>
          </a:prstGeom>
        </p:spPr>
      </p:pic>
      <p:pic>
        <p:nvPicPr>
          <p:cNvPr id="10" name="Bildobjekt 9">
            <a:extLst>
              <a:ext uri="{FF2B5EF4-FFF2-40B4-BE49-F238E27FC236}">
                <a16:creationId xmlns:a16="http://schemas.microsoft.com/office/drawing/2014/main" id="{5DDC4569-DBDC-E1BB-338B-BF95E5B63AC6}"/>
              </a:ext>
            </a:extLst>
          </p:cNvPr>
          <p:cNvPicPr>
            <a:picLocks noChangeAspect="1"/>
          </p:cNvPicPr>
          <p:nvPr/>
        </p:nvPicPr>
        <p:blipFill>
          <a:blip r:embed="rId5"/>
          <a:stretch>
            <a:fillRect/>
          </a:stretch>
        </p:blipFill>
        <p:spPr>
          <a:xfrm>
            <a:off x="327333" y="3970299"/>
            <a:ext cx="3829032" cy="2396046"/>
          </a:xfrm>
          <a:prstGeom prst="rect">
            <a:avLst/>
          </a:prstGeom>
        </p:spPr>
      </p:pic>
      <p:pic>
        <p:nvPicPr>
          <p:cNvPr id="15" name="Bildobjekt 14">
            <a:extLst>
              <a:ext uri="{FF2B5EF4-FFF2-40B4-BE49-F238E27FC236}">
                <a16:creationId xmlns:a16="http://schemas.microsoft.com/office/drawing/2014/main" id="{7E4A111A-DA66-A8A1-902B-1D540E25478D}"/>
              </a:ext>
            </a:extLst>
          </p:cNvPr>
          <p:cNvPicPr>
            <a:picLocks noChangeAspect="1"/>
          </p:cNvPicPr>
          <p:nvPr/>
        </p:nvPicPr>
        <p:blipFill>
          <a:blip r:embed="rId6"/>
          <a:stretch>
            <a:fillRect/>
          </a:stretch>
        </p:blipFill>
        <p:spPr>
          <a:xfrm>
            <a:off x="8035637" y="3982078"/>
            <a:ext cx="3829030" cy="2389225"/>
          </a:xfrm>
          <a:prstGeom prst="rect">
            <a:avLst/>
          </a:prstGeom>
        </p:spPr>
      </p:pic>
    </p:spTree>
    <p:extLst>
      <p:ext uri="{BB962C8B-B14F-4D97-AF65-F5344CB8AC3E}">
        <p14:creationId xmlns:p14="http://schemas.microsoft.com/office/powerpoint/2010/main" val="2123542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0B84FB2-78C4-4951-8978-511CE5C64F25}"/>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a:extLst>
              <a:ext uri="{FF2B5EF4-FFF2-40B4-BE49-F238E27FC236}">
                <a16:creationId xmlns:a16="http://schemas.microsoft.com/office/drawing/2014/main" id="{70354A92-77F8-4FD0-875A-0E50A48BB147}"/>
              </a:ext>
            </a:extLst>
          </p:cNvPr>
          <p:cNvSpPr>
            <a:spLocks noGrp="1"/>
          </p:cNvSpPr>
          <p:nvPr>
            <p:ph type="title"/>
          </p:nvPr>
        </p:nvSpPr>
        <p:spPr>
          <a:xfrm>
            <a:off x="495349" y="174568"/>
            <a:ext cx="11006373" cy="1476122"/>
          </a:xfrm>
        </p:spPr>
        <p:txBody>
          <a:bodyPr/>
          <a:lstStyle/>
          <a:p>
            <a:r>
              <a:rPr lang="en-GB" dirty="0"/>
              <a:t>Chine </a:t>
            </a:r>
            <a:r>
              <a:rPr lang="en-GB" sz="2800" dirty="0"/>
              <a:t>– Forte incertitude. </a:t>
            </a:r>
            <a:r>
              <a:rPr lang="en-GB" sz="2800" dirty="0" err="1"/>
              <a:t>Niveau</a:t>
            </a:r>
            <a:r>
              <a:rPr lang="en-GB" sz="2800" dirty="0"/>
              <a:t> de stock normal.</a:t>
            </a:r>
          </a:p>
        </p:txBody>
      </p:sp>
      <p:sp>
        <p:nvSpPr>
          <p:cNvPr id="5" name="Platshållare för innehåll 4">
            <a:extLst>
              <a:ext uri="{FF2B5EF4-FFF2-40B4-BE49-F238E27FC236}">
                <a16:creationId xmlns:a16="http://schemas.microsoft.com/office/drawing/2014/main" id="{C4623728-963A-4453-B81A-E838CE68E904}"/>
              </a:ext>
            </a:extLst>
          </p:cNvPr>
          <p:cNvSpPr>
            <a:spLocks noGrp="1"/>
          </p:cNvSpPr>
          <p:nvPr>
            <p:ph sz="quarter" idx="18"/>
          </p:nvPr>
        </p:nvSpPr>
        <p:spPr>
          <a:xfrm>
            <a:off x="7573992" y="1291811"/>
            <a:ext cx="4539545" cy="4993534"/>
          </a:xfrm>
        </p:spPr>
        <p:txBody>
          <a:bodyPr>
            <a:normAutofit/>
          </a:bodyPr>
          <a:lstStyle/>
          <a:p>
            <a:r>
              <a:rPr lang="fr-FR" sz="1400" dirty="0"/>
              <a:t>Importation de résineux </a:t>
            </a:r>
            <a:r>
              <a:rPr lang="fr-FR" sz="1400" dirty="0" err="1"/>
              <a:t>Jan-Mar</a:t>
            </a:r>
            <a:r>
              <a:rPr lang="fr-FR" sz="1400" dirty="0"/>
              <a:t> 3,6 M m3 (-18%). </a:t>
            </a:r>
          </a:p>
          <a:p>
            <a:r>
              <a:rPr lang="fr-FR" sz="1400" dirty="0"/>
              <a:t>Parts de marché de la Russie stable avec 70%, exportation 2,5 M m3 </a:t>
            </a:r>
            <a:r>
              <a:rPr lang="fr-FR" sz="1400" dirty="0" err="1"/>
              <a:t>Jan-Mar</a:t>
            </a:r>
            <a:r>
              <a:rPr lang="fr-FR" sz="1400" dirty="0"/>
              <a:t> (-8%).</a:t>
            </a:r>
          </a:p>
          <a:p>
            <a:r>
              <a:rPr lang="fr-FR" sz="1400" dirty="0"/>
              <a:t>Finlande diminue ses exportations à 91 m3 Jan –Mar (-60%)</a:t>
            </a:r>
          </a:p>
          <a:p>
            <a:r>
              <a:rPr lang="fr-FR" sz="1400" dirty="0"/>
              <a:t>Suède diminue ses exportations à 130 m3 Jan -Mar   (-29%)</a:t>
            </a:r>
          </a:p>
          <a:p>
            <a:r>
              <a:rPr lang="fr-FR" sz="1400" dirty="0"/>
              <a:t>Allemagne diminue ses exportations à 51 m3 (-72%)</a:t>
            </a:r>
          </a:p>
          <a:p>
            <a:r>
              <a:rPr lang="fr-FR" sz="1400" dirty="0"/>
              <a:t>Baisse significative des importations de grumes</a:t>
            </a:r>
          </a:p>
          <a:p>
            <a:pPr marL="0" indent="0">
              <a:buNone/>
            </a:pPr>
            <a:endParaRPr lang="fr-FR" sz="1400" dirty="0"/>
          </a:p>
          <a:p>
            <a:endParaRPr lang="fr-FR" dirty="0"/>
          </a:p>
        </p:txBody>
      </p:sp>
      <p:sp>
        <p:nvSpPr>
          <p:cNvPr id="6" name="Sexhörning 5">
            <a:extLst>
              <a:ext uri="{FF2B5EF4-FFF2-40B4-BE49-F238E27FC236}">
                <a16:creationId xmlns:a16="http://schemas.microsoft.com/office/drawing/2014/main" id="{7BE97D55-69F2-9D01-D01F-51FAAA6B74F9}"/>
              </a:ext>
            </a:extLst>
          </p:cNvPr>
          <p:cNvSpPr/>
          <p:nvPr/>
        </p:nvSpPr>
        <p:spPr>
          <a:xfrm>
            <a:off x="11554022" y="7983"/>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May</a:t>
            </a:r>
          </a:p>
        </p:txBody>
      </p:sp>
      <p:pic>
        <p:nvPicPr>
          <p:cNvPr id="2" name="Bildobjekt 1">
            <a:extLst>
              <a:ext uri="{FF2B5EF4-FFF2-40B4-BE49-F238E27FC236}">
                <a16:creationId xmlns:a16="http://schemas.microsoft.com/office/drawing/2014/main" id="{A9BC8DD5-970E-A4ED-5EAE-B117FED6E949}"/>
              </a:ext>
            </a:extLst>
          </p:cNvPr>
          <p:cNvPicPr>
            <a:picLocks noChangeAspect="1"/>
          </p:cNvPicPr>
          <p:nvPr/>
        </p:nvPicPr>
        <p:blipFill>
          <a:blip r:embed="rId3"/>
          <a:stretch>
            <a:fillRect/>
          </a:stretch>
        </p:blipFill>
        <p:spPr>
          <a:xfrm>
            <a:off x="413535" y="1287922"/>
            <a:ext cx="3439604" cy="2267660"/>
          </a:xfrm>
          <a:prstGeom prst="rect">
            <a:avLst/>
          </a:prstGeom>
        </p:spPr>
      </p:pic>
      <p:pic>
        <p:nvPicPr>
          <p:cNvPr id="7" name="Bildobjekt 6">
            <a:extLst>
              <a:ext uri="{FF2B5EF4-FFF2-40B4-BE49-F238E27FC236}">
                <a16:creationId xmlns:a16="http://schemas.microsoft.com/office/drawing/2014/main" id="{516218FA-C84B-907A-1AD2-D1A132E7EC81}"/>
              </a:ext>
            </a:extLst>
          </p:cNvPr>
          <p:cNvPicPr>
            <a:picLocks noChangeAspect="1"/>
          </p:cNvPicPr>
          <p:nvPr/>
        </p:nvPicPr>
        <p:blipFill>
          <a:blip r:embed="rId4"/>
          <a:stretch>
            <a:fillRect/>
          </a:stretch>
        </p:blipFill>
        <p:spPr>
          <a:xfrm>
            <a:off x="3909669" y="1287922"/>
            <a:ext cx="3521420" cy="2267660"/>
          </a:xfrm>
          <a:prstGeom prst="rect">
            <a:avLst/>
          </a:prstGeom>
        </p:spPr>
      </p:pic>
      <p:pic>
        <p:nvPicPr>
          <p:cNvPr id="8" name="Bildobjekt 7">
            <a:extLst>
              <a:ext uri="{FF2B5EF4-FFF2-40B4-BE49-F238E27FC236}">
                <a16:creationId xmlns:a16="http://schemas.microsoft.com/office/drawing/2014/main" id="{DA6A7CF8-DCB3-C591-9C2F-42DBBD7398B9}"/>
              </a:ext>
            </a:extLst>
          </p:cNvPr>
          <p:cNvPicPr>
            <a:picLocks noChangeAspect="1"/>
          </p:cNvPicPr>
          <p:nvPr/>
        </p:nvPicPr>
        <p:blipFill>
          <a:blip r:embed="rId5"/>
          <a:stretch>
            <a:fillRect/>
          </a:stretch>
        </p:blipFill>
        <p:spPr>
          <a:xfrm>
            <a:off x="413535" y="3689379"/>
            <a:ext cx="3439604" cy="2330480"/>
          </a:xfrm>
          <a:prstGeom prst="rect">
            <a:avLst/>
          </a:prstGeom>
        </p:spPr>
      </p:pic>
      <p:pic>
        <p:nvPicPr>
          <p:cNvPr id="13" name="Bildobjekt 12">
            <a:extLst>
              <a:ext uri="{FF2B5EF4-FFF2-40B4-BE49-F238E27FC236}">
                <a16:creationId xmlns:a16="http://schemas.microsoft.com/office/drawing/2014/main" id="{96B0AC11-CECC-4337-F6CD-DB6EEF9FB267}"/>
              </a:ext>
            </a:extLst>
          </p:cNvPr>
          <p:cNvPicPr>
            <a:picLocks noChangeAspect="1"/>
          </p:cNvPicPr>
          <p:nvPr/>
        </p:nvPicPr>
        <p:blipFill>
          <a:blip r:embed="rId6"/>
          <a:stretch>
            <a:fillRect/>
          </a:stretch>
        </p:blipFill>
        <p:spPr>
          <a:xfrm>
            <a:off x="3909669" y="3689379"/>
            <a:ext cx="3521420" cy="2330480"/>
          </a:xfrm>
          <a:prstGeom prst="rect">
            <a:avLst/>
          </a:prstGeom>
        </p:spPr>
      </p:pic>
    </p:spTree>
    <p:extLst>
      <p:ext uri="{BB962C8B-B14F-4D97-AF65-F5344CB8AC3E}">
        <p14:creationId xmlns:p14="http://schemas.microsoft.com/office/powerpoint/2010/main" val="3142750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0B84FB2-78C4-4951-8978-511CE5C64F25}"/>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a:extLst>
              <a:ext uri="{FF2B5EF4-FFF2-40B4-BE49-F238E27FC236}">
                <a16:creationId xmlns:a16="http://schemas.microsoft.com/office/drawing/2014/main" id="{70354A92-77F8-4FD0-875A-0E50A48BB147}"/>
              </a:ext>
            </a:extLst>
          </p:cNvPr>
          <p:cNvSpPr>
            <a:spLocks noGrp="1"/>
          </p:cNvSpPr>
          <p:nvPr>
            <p:ph type="title"/>
          </p:nvPr>
        </p:nvSpPr>
        <p:spPr>
          <a:xfrm>
            <a:off x="357447" y="544708"/>
            <a:ext cx="10856422" cy="1105981"/>
          </a:xfrm>
        </p:spPr>
        <p:txBody>
          <a:bodyPr/>
          <a:lstStyle/>
          <a:p>
            <a:r>
              <a:rPr lang="en-GB" sz="2800" dirty="0"/>
              <a:t>Chine : Construction </a:t>
            </a:r>
            <a:r>
              <a:rPr lang="en-GB" sz="2800" dirty="0" err="1"/>
              <a:t>reste</a:t>
            </a:r>
            <a:r>
              <a:rPr lang="en-GB" sz="2800" dirty="0"/>
              <a:t> à un </a:t>
            </a:r>
            <a:r>
              <a:rPr lang="en-GB" sz="2800" dirty="0" err="1"/>
              <a:t>niveau</a:t>
            </a:r>
            <a:r>
              <a:rPr lang="en-GB" sz="2800" dirty="0"/>
              <a:t> </a:t>
            </a:r>
            <a:r>
              <a:rPr lang="en-GB" sz="2800" dirty="0" err="1"/>
              <a:t>faible</a:t>
            </a:r>
            <a:endParaRPr lang="en-GB" sz="2800" dirty="0"/>
          </a:p>
        </p:txBody>
      </p:sp>
      <p:sp>
        <p:nvSpPr>
          <p:cNvPr id="5" name="Platshållare för innehåll 4">
            <a:extLst>
              <a:ext uri="{FF2B5EF4-FFF2-40B4-BE49-F238E27FC236}">
                <a16:creationId xmlns:a16="http://schemas.microsoft.com/office/drawing/2014/main" id="{C4623728-963A-4453-B81A-E838CE68E904}"/>
              </a:ext>
            </a:extLst>
          </p:cNvPr>
          <p:cNvSpPr>
            <a:spLocks noGrp="1"/>
          </p:cNvSpPr>
          <p:nvPr>
            <p:ph sz="quarter" idx="18"/>
          </p:nvPr>
        </p:nvSpPr>
        <p:spPr>
          <a:xfrm>
            <a:off x="8081169" y="1291811"/>
            <a:ext cx="3628963" cy="4860987"/>
          </a:xfrm>
        </p:spPr>
        <p:txBody>
          <a:bodyPr>
            <a:normAutofit/>
          </a:bodyPr>
          <a:lstStyle/>
          <a:p>
            <a:r>
              <a:rPr lang="en-GB" sz="1400" dirty="0" err="1"/>
              <a:t>Residentiel</a:t>
            </a:r>
            <a:r>
              <a:rPr lang="en-GB" sz="1400" dirty="0"/>
              <a:t> </a:t>
            </a:r>
            <a:r>
              <a:rPr lang="en-GB" sz="1400" dirty="0" err="1"/>
              <a:t>démarrage</a:t>
            </a:r>
            <a:r>
              <a:rPr lang="en-GB" sz="1400" dirty="0"/>
              <a:t> -24% Jan-Mar. </a:t>
            </a:r>
          </a:p>
          <a:p>
            <a:r>
              <a:rPr lang="en-GB" sz="1400" dirty="0" err="1"/>
              <a:t>Residentiel</a:t>
            </a:r>
            <a:r>
              <a:rPr lang="en-GB" sz="1400" dirty="0"/>
              <a:t> vente de m2 -2% Jan-Mar. </a:t>
            </a:r>
          </a:p>
          <a:p>
            <a:r>
              <a:rPr lang="en-GB" sz="1400" dirty="0"/>
              <a:t>Prix </a:t>
            </a:r>
            <a:r>
              <a:rPr lang="en-GB" sz="1400" dirty="0" err="1"/>
              <a:t>continuent</a:t>
            </a:r>
            <a:r>
              <a:rPr lang="en-GB" sz="1400" dirty="0"/>
              <a:t> de </a:t>
            </a:r>
            <a:r>
              <a:rPr lang="en-GB" sz="1400" dirty="0" err="1"/>
              <a:t>baisser</a:t>
            </a:r>
            <a:endParaRPr lang="en-GB" sz="1400" dirty="0"/>
          </a:p>
          <a:p>
            <a:endParaRPr lang="en-GB" sz="1400" dirty="0"/>
          </a:p>
          <a:p>
            <a:endParaRPr lang="en-GB" dirty="0"/>
          </a:p>
        </p:txBody>
      </p:sp>
      <p:sp>
        <p:nvSpPr>
          <p:cNvPr id="6" name="Sexhörning 5">
            <a:extLst>
              <a:ext uri="{FF2B5EF4-FFF2-40B4-BE49-F238E27FC236}">
                <a16:creationId xmlns:a16="http://schemas.microsoft.com/office/drawing/2014/main" id="{9699151F-9E16-E9E3-F3CE-3C2B273A3E9D}"/>
              </a:ext>
            </a:extLst>
          </p:cNvPr>
          <p:cNvSpPr/>
          <p:nvPr/>
        </p:nvSpPr>
        <p:spPr>
          <a:xfrm>
            <a:off x="11554022" y="7983"/>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Mar</a:t>
            </a:r>
          </a:p>
        </p:txBody>
      </p:sp>
      <p:pic>
        <p:nvPicPr>
          <p:cNvPr id="2" name="Bildobjekt 1">
            <a:extLst>
              <a:ext uri="{FF2B5EF4-FFF2-40B4-BE49-F238E27FC236}">
                <a16:creationId xmlns:a16="http://schemas.microsoft.com/office/drawing/2014/main" id="{87847345-4D8A-84D5-F644-51D88A3D243E}"/>
              </a:ext>
            </a:extLst>
          </p:cNvPr>
          <p:cNvPicPr>
            <a:picLocks noChangeAspect="1"/>
          </p:cNvPicPr>
          <p:nvPr/>
        </p:nvPicPr>
        <p:blipFill>
          <a:blip r:embed="rId3"/>
          <a:stretch>
            <a:fillRect/>
          </a:stretch>
        </p:blipFill>
        <p:spPr>
          <a:xfrm>
            <a:off x="481868" y="1288415"/>
            <a:ext cx="3504252" cy="2635019"/>
          </a:xfrm>
          <a:prstGeom prst="rect">
            <a:avLst/>
          </a:prstGeom>
        </p:spPr>
      </p:pic>
      <p:pic>
        <p:nvPicPr>
          <p:cNvPr id="8" name="Bildobjekt 7">
            <a:extLst>
              <a:ext uri="{FF2B5EF4-FFF2-40B4-BE49-F238E27FC236}">
                <a16:creationId xmlns:a16="http://schemas.microsoft.com/office/drawing/2014/main" id="{40ECDC67-A00E-B0C4-CBEC-607CAC378FD6}"/>
              </a:ext>
            </a:extLst>
          </p:cNvPr>
          <p:cNvPicPr>
            <a:picLocks noChangeAspect="1"/>
          </p:cNvPicPr>
          <p:nvPr/>
        </p:nvPicPr>
        <p:blipFill>
          <a:blip r:embed="rId4"/>
          <a:stretch>
            <a:fillRect/>
          </a:stretch>
        </p:blipFill>
        <p:spPr>
          <a:xfrm>
            <a:off x="4281693" y="1288416"/>
            <a:ext cx="3625163" cy="2635018"/>
          </a:xfrm>
          <a:prstGeom prst="rect">
            <a:avLst/>
          </a:prstGeom>
        </p:spPr>
      </p:pic>
      <p:pic>
        <p:nvPicPr>
          <p:cNvPr id="9" name="Bildobjekt 8">
            <a:extLst>
              <a:ext uri="{FF2B5EF4-FFF2-40B4-BE49-F238E27FC236}">
                <a16:creationId xmlns:a16="http://schemas.microsoft.com/office/drawing/2014/main" id="{B9E28431-3640-EED8-1F80-98C7DED22F3B}"/>
              </a:ext>
            </a:extLst>
          </p:cNvPr>
          <p:cNvPicPr>
            <a:picLocks noChangeAspect="1"/>
          </p:cNvPicPr>
          <p:nvPr/>
        </p:nvPicPr>
        <p:blipFill>
          <a:blip r:embed="rId5"/>
          <a:stretch>
            <a:fillRect/>
          </a:stretch>
        </p:blipFill>
        <p:spPr>
          <a:xfrm>
            <a:off x="4281693" y="4041089"/>
            <a:ext cx="3604544" cy="2400226"/>
          </a:xfrm>
          <a:prstGeom prst="rect">
            <a:avLst/>
          </a:prstGeom>
        </p:spPr>
      </p:pic>
      <p:pic>
        <p:nvPicPr>
          <p:cNvPr id="13" name="Bildobjekt 12">
            <a:extLst>
              <a:ext uri="{FF2B5EF4-FFF2-40B4-BE49-F238E27FC236}">
                <a16:creationId xmlns:a16="http://schemas.microsoft.com/office/drawing/2014/main" id="{EB525018-36EC-B516-B654-7AAEF6E4D6FA}"/>
              </a:ext>
            </a:extLst>
          </p:cNvPr>
          <p:cNvPicPr>
            <a:picLocks noChangeAspect="1"/>
          </p:cNvPicPr>
          <p:nvPr/>
        </p:nvPicPr>
        <p:blipFill>
          <a:blip r:embed="rId6"/>
          <a:stretch>
            <a:fillRect/>
          </a:stretch>
        </p:blipFill>
        <p:spPr>
          <a:xfrm>
            <a:off x="481868" y="4043305"/>
            <a:ext cx="3504252" cy="2398010"/>
          </a:xfrm>
          <a:prstGeom prst="rect">
            <a:avLst/>
          </a:prstGeom>
        </p:spPr>
      </p:pic>
    </p:spTree>
    <p:extLst>
      <p:ext uri="{BB962C8B-B14F-4D97-AF65-F5344CB8AC3E}">
        <p14:creationId xmlns:p14="http://schemas.microsoft.com/office/powerpoint/2010/main" val="3023450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0B84FB2-78C4-4951-8978-511CE5C64F25}"/>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a:extLst>
              <a:ext uri="{FF2B5EF4-FFF2-40B4-BE49-F238E27FC236}">
                <a16:creationId xmlns:a16="http://schemas.microsoft.com/office/drawing/2014/main" id="{70354A92-77F8-4FD0-875A-0E50A48BB147}"/>
              </a:ext>
            </a:extLst>
          </p:cNvPr>
          <p:cNvSpPr>
            <a:spLocks noGrp="1"/>
          </p:cNvSpPr>
          <p:nvPr>
            <p:ph type="title"/>
          </p:nvPr>
        </p:nvSpPr>
        <p:spPr/>
        <p:txBody>
          <a:bodyPr/>
          <a:lstStyle/>
          <a:p>
            <a:r>
              <a:rPr lang="en-GB" sz="2800" dirty="0" err="1"/>
              <a:t>Japon</a:t>
            </a:r>
            <a:endParaRPr lang="en-GB" sz="2800" dirty="0"/>
          </a:p>
        </p:txBody>
      </p:sp>
      <p:sp>
        <p:nvSpPr>
          <p:cNvPr id="5" name="Platshållare för innehåll 4">
            <a:extLst>
              <a:ext uri="{FF2B5EF4-FFF2-40B4-BE49-F238E27FC236}">
                <a16:creationId xmlns:a16="http://schemas.microsoft.com/office/drawing/2014/main" id="{C4623728-963A-4453-B81A-E838CE68E904}"/>
              </a:ext>
            </a:extLst>
          </p:cNvPr>
          <p:cNvSpPr>
            <a:spLocks noGrp="1"/>
          </p:cNvSpPr>
          <p:nvPr>
            <p:ph sz="quarter" idx="18"/>
          </p:nvPr>
        </p:nvSpPr>
        <p:spPr>
          <a:xfrm>
            <a:off x="7971905" y="1291811"/>
            <a:ext cx="3932073" cy="4860987"/>
          </a:xfrm>
        </p:spPr>
        <p:txBody>
          <a:bodyPr>
            <a:normAutofit/>
          </a:bodyPr>
          <a:lstStyle/>
          <a:p>
            <a:r>
              <a:rPr lang="fr-FR" sz="1400" dirty="0"/>
              <a:t>Import résineux </a:t>
            </a:r>
            <a:r>
              <a:rPr lang="fr-FR" sz="1400" dirty="0" err="1"/>
              <a:t>Jan-Mar</a:t>
            </a:r>
            <a:r>
              <a:rPr lang="fr-FR" sz="1400" dirty="0"/>
              <a:t> 0,8 M m3 (-8%). </a:t>
            </a:r>
          </a:p>
          <a:p>
            <a:r>
              <a:rPr lang="fr-FR" sz="1400" dirty="0"/>
              <a:t>Finlande augmente exportation à 177’ m3 </a:t>
            </a:r>
            <a:r>
              <a:rPr lang="fr-FR" sz="1400" dirty="0" err="1"/>
              <a:t>Jan-Mar</a:t>
            </a:r>
            <a:r>
              <a:rPr lang="fr-FR" sz="1400" dirty="0"/>
              <a:t> (+18%)</a:t>
            </a:r>
          </a:p>
          <a:p>
            <a:r>
              <a:rPr lang="fr-FR" sz="1400" dirty="0" err="1"/>
              <a:t>Suede</a:t>
            </a:r>
            <a:r>
              <a:rPr lang="fr-FR" sz="1400" dirty="0"/>
              <a:t> diminue exportation à 168’ m3 </a:t>
            </a:r>
            <a:r>
              <a:rPr lang="fr-FR" sz="1400" dirty="0" err="1"/>
              <a:t>Jan-Mar</a:t>
            </a:r>
            <a:r>
              <a:rPr lang="fr-FR" sz="1400" dirty="0"/>
              <a:t> (-6%)</a:t>
            </a:r>
          </a:p>
          <a:p>
            <a:r>
              <a:rPr lang="fr-FR" sz="1400" dirty="0"/>
              <a:t>Démarrage de chantier en hausse de 13% </a:t>
            </a:r>
            <a:r>
              <a:rPr lang="fr-FR" sz="1400" dirty="0" err="1"/>
              <a:t>Jan-Mar</a:t>
            </a:r>
            <a:r>
              <a:rPr lang="fr-FR" sz="1400" dirty="0"/>
              <a:t> vs 24. Mais cette hausse est principalement due à un changement de calcul. Plutôt stable.</a:t>
            </a:r>
          </a:p>
          <a:p>
            <a:r>
              <a:rPr lang="fr-FR" sz="1400" dirty="0"/>
              <a:t>Structures en bois ont une part importante dans la construction de maisons individuelles : Plus de 50%</a:t>
            </a:r>
            <a:endParaRPr lang="fr-FR" dirty="0"/>
          </a:p>
        </p:txBody>
      </p:sp>
      <p:sp>
        <p:nvSpPr>
          <p:cNvPr id="2" name="Sexhörning 1">
            <a:extLst>
              <a:ext uri="{FF2B5EF4-FFF2-40B4-BE49-F238E27FC236}">
                <a16:creationId xmlns:a16="http://schemas.microsoft.com/office/drawing/2014/main" id="{8094BD13-5170-F2EE-AD10-3BE1044808A5}"/>
              </a:ext>
            </a:extLst>
          </p:cNvPr>
          <p:cNvSpPr/>
          <p:nvPr/>
        </p:nvSpPr>
        <p:spPr>
          <a:xfrm>
            <a:off x="11554022" y="7983"/>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May</a:t>
            </a:r>
          </a:p>
        </p:txBody>
      </p:sp>
      <p:pic>
        <p:nvPicPr>
          <p:cNvPr id="11" name="Bildobjekt 10">
            <a:extLst>
              <a:ext uri="{FF2B5EF4-FFF2-40B4-BE49-F238E27FC236}">
                <a16:creationId xmlns:a16="http://schemas.microsoft.com/office/drawing/2014/main" id="{32FB694F-EA28-6CD8-D894-8A0654C6E418}"/>
              </a:ext>
            </a:extLst>
          </p:cNvPr>
          <p:cNvPicPr>
            <a:picLocks noChangeAspect="1"/>
          </p:cNvPicPr>
          <p:nvPr/>
        </p:nvPicPr>
        <p:blipFill>
          <a:blip r:embed="rId3"/>
          <a:stretch>
            <a:fillRect/>
          </a:stretch>
        </p:blipFill>
        <p:spPr>
          <a:xfrm>
            <a:off x="477253" y="1291811"/>
            <a:ext cx="3486688" cy="2425537"/>
          </a:xfrm>
          <a:prstGeom prst="rect">
            <a:avLst/>
          </a:prstGeom>
        </p:spPr>
      </p:pic>
      <p:pic>
        <p:nvPicPr>
          <p:cNvPr id="12" name="Bildobjekt 11">
            <a:extLst>
              <a:ext uri="{FF2B5EF4-FFF2-40B4-BE49-F238E27FC236}">
                <a16:creationId xmlns:a16="http://schemas.microsoft.com/office/drawing/2014/main" id="{775791C3-1348-3291-EA05-8C87772043BB}"/>
              </a:ext>
            </a:extLst>
          </p:cNvPr>
          <p:cNvPicPr>
            <a:picLocks noChangeAspect="1"/>
          </p:cNvPicPr>
          <p:nvPr/>
        </p:nvPicPr>
        <p:blipFill>
          <a:blip r:embed="rId4"/>
          <a:stretch>
            <a:fillRect/>
          </a:stretch>
        </p:blipFill>
        <p:spPr>
          <a:xfrm>
            <a:off x="4220095" y="1291811"/>
            <a:ext cx="3168154" cy="2425537"/>
          </a:xfrm>
          <a:prstGeom prst="rect">
            <a:avLst/>
          </a:prstGeom>
        </p:spPr>
      </p:pic>
      <p:pic>
        <p:nvPicPr>
          <p:cNvPr id="13" name="Bildobjekt 12">
            <a:extLst>
              <a:ext uri="{FF2B5EF4-FFF2-40B4-BE49-F238E27FC236}">
                <a16:creationId xmlns:a16="http://schemas.microsoft.com/office/drawing/2014/main" id="{2067F7C7-67EC-11DB-7353-B120AE8A4288}"/>
              </a:ext>
            </a:extLst>
          </p:cNvPr>
          <p:cNvPicPr>
            <a:picLocks noChangeAspect="1"/>
          </p:cNvPicPr>
          <p:nvPr/>
        </p:nvPicPr>
        <p:blipFill>
          <a:blip r:embed="rId5"/>
          <a:stretch>
            <a:fillRect/>
          </a:stretch>
        </p:blipFill>
        <p:spPr>
          <a:xfrm>
            <a:off x="477252" y="3988597"/>
            <a:ext cx="3486687" cy="2425538"/>
          </a:xfrm>
          <a:prstGeom prst="rect">
            <a:avLst/>
          </a:prstGeom>
        </p:spPr>
      </p:pic>
      <p:pic>
        <p:nvPicPr>
          <p:cNvPr id="14" name="Bildobjekt 13">
            <a:extLst>
              <a:ext uri="{FF2B5EF4-FFF2-40B4-BE49-F238E27FC236}">
                <a16:creationId xmlns:a16="http://schemas.microsoft.com/office/drawing/2014/main" id="{0C566C47-DE03-CCD6-CDEC-A7636C6D98A1}"/>
              </a:ext>
            </a:extLst>
          </p:cNvPr>
          <p:cNvPicPr>
            <a:picLocks noChangeAspect="1"/>
          </p:cNvPicPr>
          <p:nvPr/>
        </p:nvPicPr>
        <p:blipFill>
          <a:blip r:embed="rId6"/>
          <a:stretch>
            <a:fillRect/>
          </a:stretch>
        </p:blipFill>
        <p:spPr>
          <a:xfrm>
            <a:off x="4220095" y="3984581"/>
            <a:ext cx="3168154" cy="2425538"/>
          </a:xfrm>
          <a:prstGeom prst="rect">
            <a:avLst/>
          </a:prstGeom>
        </p:spPr>
      </p:pic>
    </p:spTree>
    <p:extLst>
      <p:ext uri="{BB962C8B-B14F-4D97-AF65-F5344CB8AC3E}">
        <p14:creationId xmlns:p14="http://schemas.microsoft.com/office/powerpoint/2010/main" val="1311408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0B84FB2-78C4-4951-8978-511CE5C64F25}"/>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a:extLst>
              <a:ext uri="{FF2B5EF4-FFF2-40B4-BE49-F238E27FC236}">
                <a16:creationId xmlns:a16="http://schemas.microsoft.com/office/drawing/2014/main" id="{70354A92-77F8-4FD0-875A-0E50A48BB147}"/>
              </a:ext>
            </a:extLst>
          </p:cNvPr>
          <p:cNvSpPr>
            <a:spLocks noGrp="1"/>
          </p:cNvSpPr>
          <p:nvPr>
            <p:ph type="title"/>
          </p:nvPr>
        </p:nvSpPr>
        <p:spPr>
          <a:xfrm>
            <a:off x="457200" y="185830"/>
            <a:ext cx="11046981" cy="1105981"/>
          </a:xfrm>
        </p:spPr>
        <p:txBody>
          <a:bodyPr/>
          <a:lstStyle/>
          <a:p>
            <a:r>
              <a:rPr lang="en-GB" dirty="0"/>
              <a:t>MENA (Afrique du Nord et Moyen-Orient)</a:t>
            </a:r>
            <a:endParaRPr lang="en-GB" sz="3600" dirty="0"/>
          </a:p>
        </p:txBody>
      </p:sp>
      <p:sp>
        <p:nvSpPr>
          <p:cNvPr id="11" name="Platshållare för innehåll 4">
            <a:extLst>
              <a:ext uri="{FF2B5EF4-FFF2-40B4-BE49-F238E27FC236}">
                <a16:creationId xmlns:a16="http://schemas.microsoft.com/office/drawing/2014/main" id="{C4623728-963A-4453-B81A-E838CE68E904}"/>
              </a:ext>
            </a:extLst>
          </p:cNvPr>
          <p:cNvSpPr txBox="1">
            <a:spLocks/>
          </p:cNvSpPr>
          <p:nvPr/>
        </p:nvSpPr>
        <p:spPr>
          <a:xfrm>
            <a:off x="8081169" y="1110665"/>
            <a:ext cx="3564735" cy="4860987"/>
          </a:xfrm>
          <a:prstGeom prst="rect">
            <a:avLst/>
          </a:prstGeom>
        </p:spPr>
        <p:txBody>
          <a:bodyPr vert="horz" lIns="0" tIns="0" rIns="0" bIns="0" rtlCol="0">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000" kern="1200">
                <a:solidFill>
                  <a:schemeClr val="accent2"/>
                </a:solidFill>
                <a:latin typeface="+mn-lt"/>
                <a:ea typeface="+mn-ea"/>
                <a:cs typeface="+mn-cs"/>
              </a:defRPr>
            </a:lvl1pPr>
            <a:lvl2pPr marL="4608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2"/>
                </a:solidFill>
                <a:latin typeface="+mn-lt"/>
                <a:ea typeface="+mn-ea"/>
                <a:cs typeface="+mn-cs"/>
              </a:defRPr>
            </a:lvl2pPr>
            <a:lvl3pPr marL="691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3pPr>
            <a:lvl4pPr marL="9216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11160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04440"/>
                </a:solidFill>
                <a:effectLst/>
                <a:uLnTx/>
                <a:uFillTx/>
                <a:latin typeface="Arial"/>
                <a:ea typeface="+mn-ea"/>
                <a:cs typeface="+mn-cs"/>
              </a:rPr>
              <a:t>Importation de </a:t>
            </a:r>
            <a:r>
              <a:rPr kumimoji="0" lang="en-GB" sz="1400" b="0" i="0" u="none" strike="noStrike" kern="1200" cap="none" spc="0" normalizeH="0" baseline="0" noProof="0" dirty="0" err="1">
                <a:ln>
                  <a:noFill/>
                </a:ln>
                <a:solidFill>
                  <a:srgbClr val="204440"/>
                </a:solidFill>
                <a:effectLst/>
                <a:uLnTx/>
                <a:uFillTx/>
                <a:latin typeface="Arial"/>
                <a:ea typeface="+mn-ea"/>
                <a:cs typeface="+mn-cs"/>
              </a:rPr>
              <a:t>résineux</a:t>
            </a:r>
            <a:r>
              <a:rPr kumimoji="0" lang="en-GB" sz="1400" b="0" i="0" u="none" strike="noStrike" kern="1200" cap="none" spc="0" normalizeH="0" baseline="0" noProof="0" dirty="0">
                <a:ln>
                  <a:noFill/>
                </a:ln>
                <a:solidFill>
                  <a:srgbClr val="204440"/>
                </a:solidFill>
                <a:effectLst/>
                <a:uLnTx/>
                <a:uFillTx/>
                <a:latin typeface="Arial"/>
                <a:ea typeface="+mn-ea"/>
                <a:cs typeface="+mn-cs"/>
              </a:rPr>
              <a:t> Jan-Feb 780 k m3 (+10%).</a:t>
            </a:r>
          </a:p>
          <a:p>
            <a:pPr marL="228600" marR="0" lvl="0" indent="-22860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err="1">
                <a:ln>
                  <a:noFill/>
                </a:ln>
                <a:solidFill>
                  <a:srgbClr val="204440"/>
                </a:solidFill>
                <a:effectLst/>
                <a:uLnTx/>
                <a:uFillTx/>
                <a:latin typeface="Arial"/>
                <a:ea typeface="+mn-ea"/>
                <a:cs typeface="+mn-cs"/>
              </a:rPr>
              <a:t>Finlande</a:t>
            </a:r>
            <a:r>
              <a:rPr kumimoji="0" lang="en-GB" sz="1400" b="0" i="0" u="none" strike="noStrike" kern="1200" cap="none" spc="0" normalizeH="0" baseline="0" noProof="0" dirty="0">
                <a:ln>
                  <a:noFill/>
                </a:ln>
                <a:solidFill>
                  <a:srgbClr val="204440"/>
                </a:solidFill>
                <a:effectLst/>
                <a:uLnTx/>
                <a:uFillTx/>
                <a:latin typeface="Arial"/>
                <a:ea typeface="+mn-ea"/>
                <a:cs typeface="+mn-cs"/>
              </a:rPr>
              <a:t> a </a:t>
            </a:r>
            <a:r>
              <a:rPr kumimoji="0" lang="en-GB" sz="1400" b="0" i="0" u="none" strike="noStrike" kern="1200" cap="none" spc="0" normalizeH="0" baseline="0" noProof="0" dirty="0" err="1">
                <a:ln>
                  <a:noFill/>
                </a:ln>
                <a:solidFill>
                  <a:srgbClr val="204440"/>
                </a:solidFill>
                <a:effectLst/>
                <a:uLnTx/>
                <a:uFillTx/>
                <a:latin typeface="Arial"/>
                <a:ea typeface="+mn-ea"/>
                <a:cs typeface="+mn-cs"/>
              </a:rPr>
              <a:t>augmenté</a:t>
            </a:r>
            <a:r>
              <a:rPr kumimoji="0" lang="en-GB" sz="1400" b="0" i="0" u="none" strike="noStrike" kern="1200" cap="none" spc="0" normalizeH="0" baseline="0" noProof="0" dirty="0">
                <a:ln>
                  <a:noFill/>
                </a:ln>
                <a:solidFill>
                  <a:srgbClr val="204440"/>
                </a:solidFill>
                <a:effectLst/>
                <a:uLnTx/>
                <a:uFillTx/>
                <a:latin typeface="Arial"/>
                <a:ea typeface="+mn-ea"/>
                <a:cs typeface="+mn-cs"/>
              </a:rPr>
              <a:t> </a:t>
            </a:r>
            <a:r>
              <a:rPr kumimoji="0" lang="en-GB" sz="1400" b="0" i="0" u="none" strike="noStrike" kern="1200" cap="none" spc="0" normalizeH="0" baseline="0" noProof="0" dirty="0" err="1">
                <a:ln>
                  <a:noFill/>
                </a:ln>
                <a:solidFill>
                  <a:srgbClr val="204440"/>
                </a:solidFill>
                <a:effectLst/>
                <a:uLnTx/>
                <a:uFillTx/>
                <a:latin typeface="Arial"/>
                <a:ea typeface="+mn-ea"/>
                <a:cs typeface="+mn-cs"/>
              </a:rPr>
              <a:t>ses</a:t>
            </a:r>
            <a:r>
              <a:rPr kumimoji="0" lang="en-GB" sz="1400" b="0" i="0" u="none" strike="noStrike" kern="1200" cap="none" spc="0" normalizeH="0" baseline="0" noProof="0" dirty="0">
                <a:ln>
                  <a:noFill/>
                </a:ln>
                <a:solidFill>
                  <a:srgbClr val="204440"/>
                </a:solidFill>
                <a:effectLst/>
                <a:uLnTx/>
                <a:uFillTx/>
                <a:latin typeface="Arial"/>
                <a:ea typeface="+mn-ea"/>
                <a:cs typeface="+mn-cs"/>
              </a:rPr>
              <a:t> exportations à 310 k m3 Jan-Feb (+51%). </a:t>
            </a:r>
          </a:p>
          <a:p>
            <a:pPr marL="228600" marR="0" lvl="0" indent="-22860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err="1">
                <a:ln>
                  <a:noFill/>
                </a:ln>
                <a:solidFill>
                  <a:srgbClr val="204440"/>
                </a:solidFill>
                <a:effectLst/>
                <a:uLnTx/>
                <a:uFillTx/>
                <a:latin typeface="Arial"/>
                <a:ea typeface="+mn-ea"/>
                <a:cs typeface="+mn-cs"/>
              </a:rPr>
              <a:t>Suède</a:t>
            </a:r>
            <a:r>
              <a:rPr kumimoji="0" lang="en-GB" sz="1400" b="0" i="0" u="none" strike="noStrike" kern="1200" cap="none" spc="0" normalizeH="0" baseline="0" noProof="0" dirty="0">
                <a:ln>
                  <a:noFill/>
                </a:ln>
                <a:solidFill>
                  <a:srgbClr val="204440"/>
                </a:solidFill>
                <a:effectLst/>
                <a:uLnTx/>
                <a:uFillTx/>
                <a:latin typeface="Arial"/>
                <a:ea typeface="+mn-ea"/>
                <a:cs typeface="+mn-cs"/>
              </a:rPr>
              <a:t> stable à 330 k m3 Jan-Mar  (-6%). </a:t>
            </a:r>
          </a:p>
          <a:p>
            <a:pPr marL="460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04440"/>
                </a:solidFill>
                <a:effectLst/>
                <a:uLnTx/>
                <a:uFillTx/>
                <a:latin typeface="Arial"/>
                <a:ea typeface="+mn-ea"/>
                <a:cs typeface="+mn-cs"/>
              </a:rPr>
              <a:t>Egypt +1% Jan-Feb</a:t>
            </a:r>
            <a:endParaRPr kumimoji="0" lang="en-GB" sz="1000" b="0" i="0" u="none" strike="noStrike" kern="1200" cap="none" spc="0" normalizeH="0" baseline="0" noProof="0" dirty="0">
              <a:ln>
                <a:noFill/>
              </a:ln>
              <a:solidFill>
                <a:srgbClr val="204440"/>
              </a:solidFill>
              <a:effectLst/>
              <a:uLnTx/>
              <a:uFillTx/>
              <a:latin typeface="Arial"/>
              <a:ea typeface="+mn-ea"/>
              <a:cs typeface="+mn-cs"/>
            </a:endParaRPr>
          </a:p>
          <a:p>
            <a:pPr marL="691200" marR="0" lvl="2"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204440"/>
                </a:solidFill>
                <a:effectLst/>
                <a:uLnTx/>
                <a:uFillTx/>
                <a:latin typeface="Arial"/>
                <a:ea typeface="+mn-ea"/>
                <a:cs typeface="+mn-cs"/>
              </a:rPr>
              <a:t>Niveau de stock env. 1 mil m3.  Stock normal</a:t>
            </a:r>
          </a:p>
          <a:p>
            <a:pPr marL="691200" marR="0" lvl="2"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204440"/>
                </a:solidFill>
                <a:effectLst/>
                <a:uLnTx/>
                <a:uFillTx/>
                <a:latin typeface="Arial"/>
                <a:ea typeface="+mn-ea"/>
                <a:cs typeface="+mn-cs"/>
              </a:rPr>
              <a:t>Pas de </a:t>
            </a:r>
            <a:r>
              <a:rPr kumimoji="0" lang="en-GB" sz="1000" b="0" i="0" u="none" strike="noStrike" kern="1200" cap="none" spc="0" normalizeH="0" baseline="0" noProof="0" dirty="0" err="1">
                <a:ln>
                  <a:noFill/>
                </a:ln>
                <a:solidFill>
                  <a:srgbClr val="204440"/>
                </a:solidFill>
                <a:effectLst/>
                <a:uLnTx/>
                <a:uFillTx/>
                <a:latin typeface="Arial"/>
                <a:ea typeface="+mn-ea"/>
                <a:cs typeface="+mn-cs"/>
              </a:rPr>
              <a:t>probleme</a:t>
            </a:r>
            <a:r>
              <a:rPr kumimoji="0" lang="en-GB" sz="1000" b="0" i="0" u="none" strike="noStrike" kern="1200" cap="none" spc="0" normalizeH="0" baseline="0" noProof="0" dirty="0">
                <a:ln>
                  <a:noFill/>
                </a:ln>
                <a:solidFill>
                  <a:srgbClr val="204440"/>
                </a:solidFill>
                <a:effectLst/>
                <a:uLnTx/>
                <a:uFillTx/>
                <a:latin typeface="Arial"/>
                <a:ea typeface="+mn-ea"/>
                <a:cs typeface="+mn-cs"/>
              </a:rPr>
              <a:t> de </a:t>
            </a:r>
            <a:r>
              <a:rPr kumimoji="0" lang="en-GB" sz="1000" b="0" i="0" u="none" strike="noStrike" kern="1200" cap="none" spc="0" normalizeH="0" baseline="0" noProof="0" dirty="0" err="1">
                <a:ln>
                  <a:noFill/>
                </a:ln>
                <a:solidFill>
                  <a:srgbClr val="204440"/>
                </a:solidFill>
                <a:effectLst/>
                <a:uLnTx/>
                <a:uFillTx/>
                <a:latin typeface="Arial"/>
                <a:ea typeface="+mn-ea"/>
                <a:cs typeface="+mn-cs"/>
              </a:rPr>
              <a:t>disponibilités</a:t>
            </a:r>
            <a:r>
              <a:rPr kumimoji="0" lang="en-GB" sz="1000" b="0" i="0" u="none" strike="noStrike" kern="1200" cap="none" spc="0" normalizeH="0" baseline="0" noProof="0" dirty="0">
                <a:ln>
                  <a:noFill/>
                </a:ln>
                <a:solidFill>
                  <a:srgbClr val="204440"/>
                </a:solidFill>
                <a:effectLst/>
                <a:uLnTx/>
                <a:uFillTx/>
                <a:latin typeface="Arial"/>
                <a:ea typeface="+mn-ea"/>
                <a:cs typeface="+mn-cs"/>
              </a:rPr>
              <a:t> du $</a:t>
            </a:r>
          </a:p>
          <a:p>
            <a:pPr marL="691200" marR="0" lvl="2"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srgbClr val="204440"/>
              </a:solidFill>
              <a:effectLst/>
              <a:uLnTx/>
              <a:uFillTx/>
              <a:latin typeface="Arial"/>
              <a:ea typeface="+mn-ea"/>
              <a:cs typeface="+mn-cs"/>
            </a:endParaRPr>
          </a:p>
          <a:p>
            <a:pPr marL="460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04440"/>
                </a:solidFill>
                <a:effectLst/>
                <a:uLnTx/>
                <a:uFillTx/>
                <a:latin typeface="Arial"/>
                <a:ea typeface="+mn-ea"/>
                <a:cs typeface="+mn-cs"/>
              </a:rPr>
              <a:t>Algeria -5% Jan-Feb</a:t>
            </a:r>
            <a:endParaRPr kumimoji="0" lang="en-GB" sz="1400" b="0" i="0" u="none" strike="noStrike" kern="1200" cap="none" spc="0" normalizeH="0" baseline="0" noProof="0" dirty="0">
              <a:ln>
                <a:noFill/>
              </a:ln>
              <a:solidFill>
                <a:srgbClr val="204440"/>
              </a:solidFill>
              <a:effectLst/>
              <a:uLnTx/>
              <a:uFillTx/>
              <a:latin typeface="Arial"/>
              <a:ea typeface="+mn-ea"/>
              <a:cs typeface="+mn-cs"/>
            </a:endParaRPr>
          </a:p>
          <a:p>
            <a:pPr marL="691200" marR="0" lvl="2"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err="1">
                <a:ln>
                  <a:noFill/>
                </a:ln>
                <a:solidFill>
                  <a:srgbClr val="204440"/>
                </a:solidFill>
                <a:effectLst/>
                <a:uLnTx/>
                <a:uFillTx/>
                <a:latin typeface="Arial"/>
                <a:ea typeface="+mn-ea"/>
                <a:cs typeface="+mn-cs"/>
              </a:rPr>
              <a:t>Activité</a:t>
            </a:r>
            <a:r>
              <a:rPr kumimoji="0" lang="en-GB" sz="1000" b="0" i="0" u="none" strike="noStrike" kern="1200" cap="none" spc="0" normalizeH="0" baseline="0" noProof="0" dirty="0">
                <a:ln>
                  <a:noFill/>
                </a:ln>
                <a:solidFill>
                  <a:srgbClr val="204440"/>
                </a:solidFill>
                <a:effectLst/>
                <a:uLnTx/>
                <a:uFillTx/>
                <a:latin typeface="Arial"/>
                <a:ea typeface="+mn-ea"/>
                <a:cs typeface="+mn-cs"/>
              </a:rPr>
              <a:t> </a:t>
            </a:r>
            <a:r>
              <a:rPr kumimoji="0" lang="en-GB" sz="1000" b="0" i="0" u="none" strike="noStrike" kern="1200" cap="none" spc="0" normalizeH="0" baseline="0" noProof="0" dirty="0" err="1">
                <a:ln>
                  <a:noFill/>
                </a:ln>
                <a:solidFill>
                  <a:srgbClr val="204440"/>
                </a:solidFill>
                <a:effectLst/>
                <a:uLnTx/>
                <a:uFillTx/>
                <a:latin typeface="Arial"/>
                <a:ea typeface="+mn-ea"/>
                <a:cs typeface="+mn-cs"/>
              </a:rPr>
              <a:t>normale</a:t>
            </a:r>
            <a:endParaRPr kumimoji="0" lang="en-GB" sz="1000" b="0" i="0" u="none" strike="noStrike" kern="1200" cap="none" spc="0" normalizeH="0" baseline="0" noProof="0" dirty="0">
              <a:ln>
                <a:noFill/>
              </a:ln>
              <a:solidFill>
                <a:srgbClr val="204440"/>
              </a:solidFill>
              <a:effectLst/>
              <a:uLnTx/>
              <a:uFillTx/>
              <a:latin typeface="Arial"/>
              <a:ea typeface="+mn-ea"/>
              <a:cs typeface="+mn-cs"/>
            </a:endParaRPr>
          </a:p>
          <a:p>
            <a:pPr marL="691200" marR="0" lvl="2"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204440"/>
                </a:solidFill>
                <a:effectLst/>
                <a:uLnTx/>
                <a:uFillTx/>
                <a:latin typeface="Arial"/>
                <a:ea typeface="+mn-ea"/>
                <a:cs typeface="+mn-cs"/>
              </a:rPr>
              <a:t>Stock normal</a:t>
            </a:r>
          </a:p>
          <a:p>
            <a:pPr marL="691200" marR="0" lvl="2"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err="1">
                <a:ln>
                  <a:noFill/>
                </a:ln>
                <a:solidFill>
                  <a:srgbClr val="204440"/>
                </a:solidFill>
                <a:effectLst/>
                <a:uLnTx/>
                <a:uFillTx/>
                <a:latin typeface="Arial"/>
                <a:ea typeface="+mn-ea"/>
                <a:cs typeface="+mn-cs"/>
              </a:rPr>
              <a:t>Toujours</a:t>
            </a:r>
            <a:r>
              <a:rPr kumimoji="0" lang="en-GB" sz="1000" b="0" i="0" u="none" strike="noStrike" kern="1200" cap="none" spc="0" normalizeH="0" baseline="0" noProof="0" dirty="0">
                <a:ln>
                  <a:noFill/>
                </a:ln>
                <a:solidFill>
                  <a:srgbClr val="204440"/>
                </a:solidFill>
                <a:effectLst/>
                <a:uLnTx/>
                <a:uFillTx/>
                <a:latin typeface="Arial"/>
                <a:ea typeface="+mn-ea"/>
                <a:cs typeface="+mn-cs"/>
              </a:rPr>
              <a:t> des challenges de licences</a:t>
            </a:r>
            <a:endParaRPr kumimoji="0" lang="en-GB" sz="1600" b="0" i="0" u="none" strike="noStrike" kern="1200" cap="none" spc="0" normalizeH="0" baseline="0" noProof="0" dirty="0">
              <a:ln>
                <a:noFill/>
              </a:ln>
              <a:solidFill>
                <a:srgbClr val="204440"/>
              </a:solidFill>
              <a:effectLst/>
              <a:uLnTx/>
              <a:uFillTx/>
              <a:latin typeface="Arial"/>
              <a:ea typeface="+mn-ea"/>
              <a:cs typeface="+mn-cs"/>
            </a:endParaRPr>
          </a:p>
        </p:txBody>
      </p:sp>
      <p:sp>
        <p:nvSpPr>
          <p:cNvPr id="7" name="Sexhörning 6">
            <a:extLst>
              <a:ext uri="{FF2B5EF4-FFF2-40B4-BE49-F238E27FC236}">
                <a16:creationId xmlns:a16="http://schemas.microsoft.com/office/drawing/2014/main" id="{046CA8B3-8C64-1DE3-773B-18B022B89CC8}"/>
              </a:ext>
            </a:extLst>
          </p:cNvPr>
          <p:cNvSpPr/>
          <p:nvPr/>
        </p:nvSpPr>
        <p:spPr>
          <a:xfrm>
            <a:off x="11554022" y="7983"/>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Mar</a:t>
            </a:r>
          </a:p>
        </p:txBody>
      </p:sp>
      <p:pic>
        <p:nvPicPr>
          <p:cNvPr id="9" name="Bildobjekt 8">
            <a:extLst>
              <a:ext uri="{FF2B5EF4-FFF2-40B4-BE49-F238E27FC236}">
                <a16:creationId xmlns:a16="http://schemas.microsoft.com/office/drawing/2014/main" id="{C2D5D804-0865-272C-B236-D1236D8F3322}"/>
              </a:ext>
            </a:extLst>
          </p:cNvPr>
          <p:cNvPicPr>
            <a:picLocks noChangeAspect="1"/>
          </p:cNvPicPr>
          <p:nvPr/>
        </p:nvPicPr>
        <p:blipFill>
          <a:blip r:embed="rId3"/>
          <a:stretch>
            <a:fillRect/>
          </a:stretch>
        </p:blipFill>
        <p:spPr>
          <a:xfrm>
            <a:off x="457199" y="1107486"/>
            <a:ext cx="3642815" cy="2314659"/>
          </a:xfrm>
          <a:prstGeom prst="rect">
            <a:avLst/>
          </a:prstGeom>
        </p:spPr>
      </p:pic>
      <p:pic>
        <p:nvPicPr>
          <p:cNvPr id="10" name="Bildobjekt 9">
            <a:extLst>
              <a:ext uri="{FF2B5EF4-FFF2-40B4-BE49-F238E27FC236}">
                <a16:creationId xmlns:a16="http://schemas.microsoft.com/office/drawing/2014/main" id="{CE986027-44D6-DC9C-5C06-C5EC9A6E6D0E}"/>
              </a:ext>
            </a:extLst>
          </p:cNvPr>
          <p:cNvPicPr>
            <a:picLocks noChangeAspect="1"/>
          </p:cNvPicPr>
          <p:nvPr/>
        </p:nvPicPr>
        <p:blipFill>
          <a:blip r:embed="rId4"/>
          <a:stretch>
            <a:fillRect/>
          </a:stretch>
        </p:blipFill>
        <p:spPr>
          <a:xfrm>
            <a:off x="4271908" y="1114292"/>
            <a:ext cx="3595541" cy="2307854"/>
          </a:xfrm>
          <a:prstGeom prst="rect">
            <a:avLst/>
          </a:prstGeom>
        </p:spPr>
      </p:pic>
      <p:pic>
        <p:nvPicPr>
          <p:cNvPr id="12" name="Bildobjekt 11">
            <a:extLst>
              <a:ext uri="{FF2B5EF4-FFF2-40B4-BE49-F238E27FC236}">
                <a16:creationId xmlns:a16="http://schemas.microsoft.com/office/drawing/2014/main" id="{5ECB20BB-E1DE-3E1C-2416-1426115D4C6E}"/>
              </a:ext>
            </a:extLst>
          </p:cNvPr>
          <p:cNvPicPr>
            <a:picLocks noChangeAspect="1"/>
          </p:cNvPicPr>
          <p:nvPr/>
        </p:nvPicPr>
        <p:blipFill>
          <a:blip r:embed="rId5"/>
          <a:stretch>
            <a:fillRect/>
          </a:stretch>
        </p:blipFill>
        <p:spPr>
          <a:xfrm>
            <a:off x="457199" y="4016384"/>
            <a:ext cx="3642814" cy="2504229"/>
          </a:xfrm>
          <a:prstGeom prst="rect">
            <a:avLst/>
          </a:prstGeom>
        </p:spPr>
      </p:pic>
      <p:pic>
        <p:nvPicPr>
          <p:cNvPr id="13" name="Bildobjekt 12">
            <a:extLst>
              <a:ext uri="{FF2B5EF4-FFF2-40B4-BE49-F238E27FC236}">
                <a16:creationId xmlns:a16="http://schemas.microsoft.com/office/drawing/2014/main" id="{A766425A-FDE1-9666-B69F-D036646FEC77}"/>
              </a:ext>
            </a:extLst>
          </p:cNvPr>
          <p:cNvPicPr>
            <a:picLocks noChangeAspect="1"/>
          </p:cNvPicPr>
          <p:nvPr/>
        </p:nvPicPr>
        <p:blipFill>
          <a:blip r:embed="rId6"/>
          <a:stretch>
            <a:fillRect/>
          </a:stretch>
        </p:blipFill>
        <p:spPr>
          <a:xfrm>
            <a:off x="4265865" y="4003506"/>
            <a:ext cx="3595541" cy="2504229"/>
          </a:xfrm>
          <a:prstGeom prst="rect">
            <a:avLst/>
          </a:prstGeom>
        </p:spPr>
      </p:pic>
    </p:spTree>
    <p:extLst>
      <p:ext uri="{BB962C8B-B14F-4D97-AF65-F5344CB8AC3E}">
        <p14:creationId xmlns:p14="http://schemas.microsoft.com/office/powerpoint/2010/main" val="3952304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0B84FB2-78C4-4951-8978-511CE5C64F25}"/>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a:extLst>
              <a:ext uri="{FF2B5EF4-FFF2-40B4-BE49-F238E27FC236}">
                <a16:creationId xmlns:a16="http://schemas.microsoft.com/office/drawing/2014/main" id="{70354A92-77F8-4FD0-875A-0E50A48BB147}"/>
              </a:ext>
            </a:extLst>
          </p:cNvPr>
          <p:cNvSpPr>
            <a:spLocks noGrp="1"/>
          </p:cNvSpPr>
          <p:nvPr>
            <p:ph type="title"/>
          </p:nvPr>
        </p:nvSpPr>
        <p:spPr>
          <a:xfrm>
            <a:off x="876300" y="544710"/>
            <a:ext cx="10363200" cy="1105981"/>
          </a:xfrm>
        </p:spPr>
        <p:txBody>
          <a:bodyPr/>
          <a:lstStyle/>
          <a:p>
            <a:r>
              <a:rPr lang="en-US" dirty="0"/>
              <a:t>Europe – </a:t>
            </a:r>
            <a:r>
              <a:rPr lang="en-US" dirty="0" err="1"/>
              <a:t>demande</a:t>
            </a:r>
            <a:r>
              <a:rPr lang="en-US" dirty="0"/>
              <a:t> se </a:t>
            </a:r>
            <a:r>
              <a:rPr lang="en-US" dirty="0" err="1"/>
              <a:t>stabilise</a:t>
            </a:r>
            <a:r>
              <a:rPr lang="en-US" dirty="0"/>
              <a:t> à un </a:t>
            </a:r>
            <a:r>
              <a:rPr lang="en-US" dirty="0" err="1"/>
              <a:t>niveau</a:t>
            </a:r>
            <a:r>
              <a:rPr lang="en-US" dirty="0"/>
              <a:t> bas</a:t>
            </a:r>
          </a:p>
        </p:txBody>
      </p:sp>
      <p:sp>
        <p:nvSpPr>
          <p:cNvPr id="8" name="Platshållare för innehåll 7">
            <a:extLst>
              <a:ext uri="{FF2B5EF4-FFF2-40B4-BE49-F238E27FC236}">
                <a16:creationId xmlns:a16="http://schemas.microsoft.com/office/drawing/2014/main" id="{ED64D397-C772-6963-9F07-5765F4F45141}"/>
              </a:ext>
            </a:extLst>
          </p:cNvPr>
          <p:cNvSpPr>
            <a:spLocks noGrp="1"/>
          </p:cNvSpPr>
          <p:nvPr>
            <p:ph sz="quarter" idx="18"/>
          </p:nvPr>
        </p:nvSpPr>
        <p:spPr>
          <a:xfrm>
            <a:off x="6363420" y="2266073"/>
            <a:ext cx="5324475" cy="3267000"/>
          </a:xfrm>
        </p:spPr>
        <p:txBody>
          <a:bodyPr>
            <a:normAutofit fontScale="92500" lnSpcReduction="20000"/>
          </a:bodyPr>
          <a:lstStyle/>
          <a:p>
            <a:r>
              <a:rPr lang="fr-FR" sz="1800" dirty="0"/>
              <a:t>Les indicateurs de la construction EU montrent un atterrissage de la construction</a:t>
            </a:r>
          </a:p>
          <a:p>
            <a:endParaRPr lang="fr-FR" dirty="0"/>
          </a:p>
          <a:p>
            <a:r>
              <a:rPr lang="fr-FR" dirty="0"/>
              <a:t>Les stocks dans la distribution sont à des niveaux faibles, voir très faible.</a:t>
            </a:r>
          </a:p>
          <a:p>
            <a:endParaRPr lang="fr-FR" dirty="0"/>
          </a:p>
          <a:p>
            <a:r>
              <a:rPr lang="fr-FR" dirty="0"/>
              <a:t>Très peu de spéculation des importateurs / Distributeurs. Les gens achètent ce dont ils ont besoin uniquement</a:t>
            </a:r>
          </a:p>
        </p:txBody>
      </p:sp>
      <p:sp>
        <p:nvSpPr>
          <p:cNvPr id="2" name="Sexhörning 1">
            <a:extLst>
              <a:ext uri="{FF2B5EF4-FFF2-40B4-BE49-F238E27FC236}">
                <a16:creationId xmlns:a16="http://schemas.microsoft.com/office/drawing/2014/main" id="{69DB8129-A4D1-58CA-6976-00673E55886B}"/>
              </a:ext>
            </a:extLst>
          </p:cNvPr>
          <p:cNvSpPr/>
          <p:nvPr/>
        </p:nvSpPr>
        <p:spPr>
          <a:xfrm>
            <a:off x="11554022" y="7983"/>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May</a:t>
            </a:r>
          </a:p>
        </p:txBody>
      </p:sp>
      <p:pic>
        <p:nvPicPr>
          <p:cNvPr id="10" name="Bildobjekt 9">
            <a:extLst>
              <a:ext uri="{FF2B5EF4-FFF2-40B4-BE49-F238E27FC236}">
                <a16:creationId xmlns:a16="http://schemas.microsoft.com/office/drawing/2014/main" id="{B10F20D7-8850-AC3A-CE1C-88E4B3636228}"/>
              </a:ext>
            </a:extLst>
          </p:cNvPr>
          <p:cNvPicPr>
            <a:picLocks noChangeAspect="1"/>
          </p:cNvPicPr>
          <p:nvPr/>
        </p:nvPicPr>
        <p:blipFill>
          <a:blip r:embed="rId3"/>
          <a:stretch>
            <a:fillRect/>
          </a:stretch>
        </p:blipFill>
        <p:spPr>
          <a:xfrm>
            <a:off x="369662" y="2200603"/>
            <a:ext cx="5652881" cy="3397941"/>
          </a:xfrm>
          <a:prstGeom prst="rect">
            <a:avLst/>
          </a:prstGeom>
        </p:spPr>
      </p:pic>
    </p:spTree>
    <p:extLst>
      <p:ext uri="{BB962C8B-B14F-4D97-AF65-F5344CB8AC3E}">
        <p14:creationId xmlns:p14="http://schemas.microsoft.com/office/powerpoint/2010/main" val="1723855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A6312-82B5-9A61-CDEF-2473B74BECBC}"/>
            </a:ext>
          </a:extLst>
        </p:cNvPr>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94D65D34-45C6-9979-8A07-97E8BCCA25F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a:extLst>
              <a:ext uri="{FF2B5EF4-FFF2-40B4-BE49-F238E27FC236}">
                <a16:creationId xmlns:a16="http://schemas.microsoft.com/office/drawing/2014/main" id="{28EF0CFA-0A49-FE4A-43C7-BF7E9BE68EA5}"/>
              </a:ext>
            </a:extLst>
          </p:cNvPr>
          <p:cNvSpPr>
            <a:spLocks noGrp="1"/>
          </p:cNvSpPr>
          <p:nvPr>
            <p:ph type="title"/>
          </p:nvPr>
        </p:nvSpPr>
        <p:spPr>
          <a:xfrm>
            <a:off x="876300" y="544710"/>
            <a:ext cx="10363200" cy="1105981"/>
          </a:xfrm>
        </p:spPr>
        <p:txBody>
          <a:bodyPr/>
          <a:lstStyle/>
          <a:p>
            <a:r>
              <a:rPr lang="en-US" dirty="0"/>
              <a:t>France</a:t>
            </a:r>
          </a:p>
        </p:txBody>
      </p:sp>
      <p:sp>
        <p:nvSpPr>
          <p:cNvPr id="2" name="Sexhörning 1">
            <a:extLst>
              <a:ext uri="{FF2B5EF4-FFF2-40B4-BE49-F238E27FC236}">
                <a16:creationId xmlns:a16="http://schemas.microsoft.com/office/drawing/2014/main" id="{619B261B-3781-2161-1AA2-705D52E2EAA8}"/>
              </a:ext>
            </a:extLst>
          </p:cNvPr>
          <p:cNvSpPr/>
          <p:nvPr/>
        </p:nvSpPr>
        <p:spPr>
          <a:xfrm>
            <a:off x="11554022" y="7983"/>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May</a:t>
            </a:r>
          </a:p>
        </p:txBody>
      </p:sp>
      <p:pic>
        <p:nvPicPr>
          <p:cNvPr id="7" name="Content Placeholder 6">
            <a:extLst>
              <a:ext uri="{FF2B5EF4-FFF2-40B4-BE49-F238E27FC236}">
                <a16:creationId xmlns:a16="http://schemas.microsoft.com/office/drawing/2014/main" id="{315C871C-8F57-D3D9-D092-84FE32C36E3E}"/>
              </a:ext>
            </a:extLst>
          </p:cNvPr>
          <p:cNvPicPr>
            <a:picLocks noGrp="1" noChangeAspect="1"/>
          </p:cNvPicPr>
          <p:nvPr>
            <p:ph sz="quarter" idx="18"/>
          </p:nvPr>
        </p:nvPicPr>
        <p:blipFill>
          <a:blip r:embed="rId3"/>
          <a:stretch>
            <a:fillRect/>
          </a:stretch>
        </p:blipFill>
        <p:spPr>
          <a:xfrm>
            <a:off x="6283132" y="3605040"/>
            <a:ext cx="5579942" cy="2473161"/>
          </a:xfrm>
        </p:spPr>
      </p:pic>
      <p:pic>
        <p:nvPicPr>
          <p:cNvPr id="9" name="Picture 8">
            <a:extLst>
              <a:ext uri="{FF2B5EF4-FFF2-40B4-BE49-F238E27FC236}">
                <a16:creationId xmlns:a16="http://schemas.microsoft.com/office/drawing/2014/main" id="{B09EDDBB-AD87-5CEC-5FB1-A1B264E0A648}"/>
              </a:ext>
            </a:extLst>
          </p:cNvPr>
          <p:cNvPicPr>
            <a:picLocks noChangeAspect="1"/>
          </p:cNvPicPr>
          <p:nvPr/>
        </p:nvPicPr>
        <p:blipFill>
          <a:blip r:embed="rId4"/>
          <a:stretch>
            <a:fillRect/>
          </a:stretch>
        </p:blipFill>
        <p:spPr>
          <a:xfrm>
            <a:off x="484971" y="1682239"/>
            <a:ext cx="5512327" cy="2481076"/>
          </a:xfrm>
          <a:prstGeom prst="rect">
            <a:avLst/>
          </a:prstGeom>
        </p:spPr>
      </p:pic>
      <p:sp>
        <p:nvSpPr>
          <p:cNvPr id="11" name="TextBox 10">
            <a:extLst>
              <a:ext uri="{FF2B5EF4-FFF2-40B4-BE49-F238E27FC236}">
                <a16:creationId xmlns:a16="http://schemas.microsoft.com/office/drawing/2014/main" id="{F6009AC6-E40A-2474-3189-25AFACC1B0E0}"/>
              </a:ext>
            </a:extLst>
          </p:cNvPr>
          <p:cNvSpPr txBox="1"/>
          <p:nvPr/>
        </p:nvSpPr>
        <p:spPr>
          <a:xfrm>
            <a:off x="700764" y="4654564"/>
            <a:ext cx="5208105" cy="150810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204440"/>
                </a:solidFill>
                <a:effectLst/>
                <a:uLnTx/>
                <a:uFillTx/>
                <a:latin typeface="Arial"/>
                <a:ea typeface="+mn-ea"/>
                <a:cs typeface="+mn-cs"/>
              </a:rPr>
              <a:t>Inflation : prévision 2025 1,3% - Faible principalement due à la baisse du tarif de l’électricité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204440"/>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204440"/>
                </a:solidFill>
                <a:effectLst/>
                <a:uLnTx/>
                <a:uFillTx/>
                <a:latin typeface="Arial"/>
                <a:ea typeface="+mn-ea"/>
                <a:cs typeface="+mn-cs"/>
              </a:rPr>
              <a:t>Chômage : Fin </a:t>
            </a:r>
            <a:r>
              <a:rPr lang="fr-FR" sz="1600" dirty="0">
                <a:solidFill>
                  <a:srgbClr val="204440"/>
                </a:solidFill>
                <a:latin typeface="Arial"/>
              </a:rPr>
              <a:t>m</a:t>
            </a:r>
            <a:r>
              <a:rPr kumimoji="0" lang="fr-FR" sz="1600" b="0" i="0" u="none" strike="noStrike" kern="1200" cap="none" spc="0" normalizeH="0" baseline="0" noProof="0" dirty="0">
                <a:ln>
                  <a:noFill/>
                </a:ln>
                <a:solidFill>
                  <a:srgbClr val="204440"/>
                </a:solidFill>
                <a:effectLst/>
                <a:uLnTx/>
                <a:uFillTx/>
                <a:latin typeface="Arial"/>
                <a:ea typeface="+mn-ea"/>
                <a:cs typeface="+mn-cs"/>
              </a:rPr>
              <a:t>ars 7,6% Prévisions pessimistes pourrait atteindre 7,9% d’ici fin 2025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dirty="0">
              <a:ln>
                <a:noFill/>
              </a:ln>
              <a:solidFill>
                <a:srgbClr val="204440"/>
              </a:solidFill>
              <a:effectLst/>
              <a:uLnTx/>
              <a:uFillTx/>
              <a:latin typeface="Arial"/>
              <a:ea typeface="+mn-ea"/>
              <a:cs typeface="+mn-cs"/>
            </a:endParaRPr>
          </a:p>
        </p:txBody>
      </p:sp>
      <p:sp>
        <p:nvSpPr>
          <p:cNvPr id="12" name="TextBox 11">
            <a:extLst>
              <a:ext uri="{FF2B5EF4-FFF2-40B4-BE49-F238E27FC236}">
                <a16:creationId xmlns:a16="http://schemas.microsoft.com/office/drawing/2014/main" id="{1793EE53-2684-0C39-5C80-A8DE27670517}"/>
              </a:ext>
            </a:extLst>
          </p:cNvPr>
          <p:cNvSpPr txBox="1"/>
          <p:nvPr/>
        </p:nvSpPr>
        <p:spPr>
          <a:xfrm>
            <a:off x="6749716" y="1991076"/>
            <a:ext cx="5208105" cy="126188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04440"/>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04440"/>
                </a:solidFill>
                <a:effectLst/>
                <a:uLnTx/>
                <a:uFillTx/>
                <a:latin typeface="Arial"/>
                <a:ea typeface="+mn-ea"/>
                <a:cs typeface="+mn-cs"/>
              </a:rPr>
              <a:t>Confiance des ménages </a:t>
            </a:r>
            <a:r>
              <a:rPr kumimoji="0" lang="en-US" sz="1600" b="0" i="0" u="none" strike="noStrike" kern="1200" cap="none" spc="0" normalizeH="0" baseline="0" noProof="0" dirty="0" err="1">
                <a:ln>
                  <a:noFill/>
                </a:ln>
                <a:solidFill>
                  <a:srgbClr val="204440"/>
                </a:solidFill>
                <a:effectLst/>
                <a:uLnTx/>
                <a:uFillTx/>
                <a:latin typeface="Arial"/>
                <a:ea typeface="+mn-ea"/>
                <a:cs typeface="+mn-cs"/>
              </a:rPr>
              <a:t>en</a:t>
            </a:r>
            <a:r>
              <a:rPr kumimoji="0" lang="en-US" sz="1600" b="0" i="0" u="none" strike="noStrike" kern="1200" cap="none" spc="0" normalizeH="0" baseline="0" noProof="0" dirty="0">
                <a:ln>
                  <a:noFill/>
                </a:ln>
                <a:solidFill>
                  <a:srgbClr val="204440"/>
                </a:solidFill>
                <a:effectLst/>
                <a:uLnTx/>
                <a:uFillTx/>
                <a:latin typeface="Arial"/>
                <a:ea typeface="+mn-ea"/>
                <a:cs typeface="+mn-cs"/>
              </a:rPr>
              <a:t> </a:t>
            </a:r>
            <a:r>
              <a:rPr kumimoji="0" lang="en-US" sz="1600" b="0" i="0" u="none" strike="noStrike" kern="1200" cap="none" spc="0" normalizeH="0" baseline="0" noProof="0" dirty="0" err="1">
                <a:ln>
                  <a:noFill/>
                </a:ln>
                <a:solidFill>
                  <a:srgbClr val="204440"/>
                </a:solidFill>
                <a:effectLst/>
                <a:uLnTx/>
                <a:uFillTx/>
                <a:latin typeface="Arial"/>
                <a:ea typeface="+mn-ea"/>
                <a:cs typeface="+mn-cs"/>
              </a:rPr>
              <a:t>lègère</a:t>
            </a:r>
            <a:r>
              <a:rPr kumimoji="0" lang="en-US" sz="1600" b="0" i="0" u="none" strike="noStrike" kern="1200" cap="none" spc="0" normalizeH="0" baseline="0" noProof="0" dirty="0">
                <a:ln>
                  <a:noFill/>
                </a:ln>
                <a:solidFill>
                  <a:srgbClr val="204440"/>
                </a:solidFill>
                <a:effectLst/>
                <a:uLnTx/>
                <a:uFillTx/>
                <a:latin typeface="Arial"/>
                <a:ea typeface="+mn-ea"/>
                <a:cs typeface="+mn-cs"/>
              </a:rPr>
              <a:t> </a:t>
            </a:r>
            <a:r>
              <a:rPr kumimoji="0" lang="en-US" sz="1600" b="0" i="0" u="none" strike="noStrike" kern="1200" cap="none" spc="0" normalizeH="0" baseline="0" noProof="0" dirty="0" err="1">
                <a:ln>
                  <a:noFill/>
                </a:ln>
                <a:solidFill>
                  <a:srgbClr val="204440"/>
                </a:solidFill>
                <a:effectLst/>
                <a:uLnTx/>
                <a:uFillTx/>
                <a:latin typeface="Arial"/>
                <a:ea typeface="+mn-ea"/>
                <a:cs typeface="+mn-cs"/>
              </a:rPr>
              <a:t>hausse</a:t>
            </a:r>
            <a:endParaRPr kumimoji="0" lang="en-US" sz="1600" b="0" i="0" u="none" strike="noStrike" kern="1200" cap="none" spc="0" normalizeH="0" baseline="0" noProof="0" dirty="0">
              <a:ln>
                <a:noFill/>
              </a:ln>
              <a:solidFill>
                <a:srgbClr val="204440"/>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04440"/>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204440"/>
                </a:solidFill>
                <a:effectLst/>
                <a:uLnTx/>
                <a:uFillTx/>
                <a:latin typeface="Arial"/>
                <a:ea typeface="+mn-ea"/>
                <a:cs typeface="+mn-cs"/>
              </a:rPr>
              <a:t>Climat</a:t>
            </a:r>
            <a:r>
              <a:rPr kumimoji="0" lang="en-US" sz="1600" b="0" i="0" u="none" strike="noStrike" kern="1200" cap="none" spc="0" normalizeH="0" baseline="0" noProof="0" dirty="0">
                <a:ln>
                  <a:noFill/>
                </a:ln>
                <a:solidFill>
                  <a:srgbClr val="204440"/>
                </a:solidFill>
                <a:effectLst/>
                <a:uLnTx/>
                <a:uFillTx/>
                <a:latin typeface="Arial"/>
                <a:ea typeface="+mn-ea"/>
                <a:cs typeface="+mn-cs"/>
              </a:rPr>
              <a:t> des affaires </a:t>
            </a:r>
            <a:r>
              <a:rPr kumimoji="0" lang="en-US" sz="1600" b="0" i="0" u="none" strike="noStrike" kern="1200" cap="none" spc="0" normalizeH="0" baseline="0" noProof="0" dirty="0" err="1">
                <a:ln>
                  <a:noFill/>
                </a:ln>
                <a:solidFill>
                  <a:srgbClr val="204440"/>
                </a:solidFill>
                <a:effectLst/>
                <a:uLnTx/>
                <a:uFillTx/>
                <a:latin typeface="Arial"/>
                <a:ea typeface="+mn-ea"/>
                <a:cs typeface="+mn-cs"/>
              </a:rPr>
              <a:t>en</a:t>
            </a:r>
            <a:r>
              <a:rPr kumimoji="0" lang="en-US" sz="1600" b="0" i="0" u="none" strike="noStrike" kern="1200" cap="none" spc="0" normalizeH="0" baseline="0" noProof="0" dirty="0">
                <a:ln>
                  <a:noFill/>
                </a:ln>
                <a:solidFill>
                  <a:srgbClr val="204440"/>
                </a:solidFill>
                <a:effectLst/>
                <a:uLnTx/>
                <a:uFillTx/>
                <a:latin typeface="Arial"/>
                <a:ea typeface="+mn-ea"/>
                <a:cs typeface="+mn-cs"/>
              </a:rPr>
              <a:t> </a:t>
            </a:r>
            <a:r>
              <a:rPr kumimoji="0" lang="en-US" sz="1600" b="0" i="0" u="none" strike="noStrike" kern="1200" cap="none" spc="0" normalizeH="0" baseline="0" noProof="0" dirty="0" err="1">
                <a:ln>
                  <a:noFill/>
                </a:ln>
                <a:solidFill>
                  <a:srgbClr val="204440"/>
                </a:solidFill>
                <a:effectLst/>
                <a:uLnTx/>
                <a:uFillTx/>
                <a:latin typeface="Arial"/>
                <a:ea typeface="+mn-ea"/>
                <a:cs typeface="+mn-cs"/>
              </a:rPr>
              <a:t>baisse</a:t>
            </a:r>
            <a:r>
              <a:rPr kumimoji="0" lang="en-US" sz="1600" b="0" i="0" u="none" strike="noStrike" kern="1200" cap="none" spc="0" normalizeH="0" baseline="0" noProof="0" dirty="0">
                <a:ln>
                  <a:noFill/>
                </a:ln>
                <a:solidFill>
                  <a:srgbClr val="204440"/>
                </a:solidFill>
                <a:effectLst/>
                <a:uLnTx/>
                <a:uFillTx/>
                <a:latin typeface="Arial"/>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204440"/>
              </a:solidFill>
              <a:effectLst/>
              <a:uLnTx/>
              <a:uFillTx/>
              <a:latin typeface="Arial"/>
              <a:ea typeface="+mn-ea"/>
              <a:cs typeface="+mn-cs"/>
            </a:endParaRPr>
          </a:p>
        </p:txBody>
      </p:sp>
    </p:spTree>
    <p:extLst>
      <p:ext uri="{BB962C8B-B14F-4D97-AF65-F5344CB8AC3E}">
        <p14:creationId xmlns:p14="http://schemas.microsoft.com/office/powerpoint/2010/main" val="1736041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42A1A5-E8AF-8549-882D-F004891FBF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02261"/>
            <a:ext cx="12192000" cy="6858000"/>
          </a:xfrm>
          <a:prstGeom prst="rect">
            <a:avLst/>
          </a:prstGeom>
        </p:spPr>
      </p:pic>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3397" y="188225"/>
            <a:ext cx="1324772" cy="793907"/>
          </a:xfrm>
          <a:prstGeom prst="rect">
            <a:avLst/>
          </a:prstGeom>
        </p:spPr>
      </p:pic>
      <p:sp>
        <p:nvSpPr>
          <p:cNvPr id="17" name="ZoneTexte 16">
            <a:extLst>
              <a:ext uri="{FF2B5EF4-FFF2-40B4-BE49-F238E27FC236}">
                <a16:creationId xmlns:a16="http://schemas.microsoft.com/office/drawing/2014/main" id="{5A0E230D-342C-B94D-B852-B56FFC23F4FD}"/>
              </a:ext>
            </a:extLst>
          </p:cNvPr>
          <p:cNvSpPr txBox="1"/>
          <p:nvPr/>
        </p:nvSpPr>
        <p:spPr>
          <a:xfrm>
            <a:off x="2256358" y="188225"/>
            <a:ext cx="80010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Ordre du jour</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 y="912814"/>
            <a:ext cx="12191999" cy="47089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Wingdings" panose="05000000000000000000" pitchFamily="2"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Wingdings" panose="05000000000000000000" pitchFamily="2" charset="2"/>
                <a:ea typeface="+mn-ea"/>
                <a:cs typeface="+mn-cs"/>
              </a:rPr>
              <a:t>  </a:t>
            </a:r>
            <a:r>
              <a:rPr lang="fr-FR" sz="1500" dirty="0">
                <a:solidFill>
                  <a:srgbClr val="255851"/>
                </a:solidFill>
                <a:latin typeface="Poppins" panose="00000500000000000000" pitchFamily="2" charset="0"/>
                <a:cs typeface="Poppins" panose="00000500000000000000" pitchFamily="2" charset="0"/>
              </a:rPr>
              <a:t>10</a:t>
            </a:r>
            <a:r>
              <a:rPr kumimoji="0" lang="fr-FR" sz="1500" b="0" i="0" u="none" strike="noStrike" kern="1200" cap="none" spc="0" normalizeH="0" baseline="0" noProof="0" dirty="0">
                <a:ln>
                  <a:noFill/>
                </a:ln>
                <a:solidFill>
                  <a:srgbClr val="255851"/>
                </a:solidFill>
                <a:effectLst/>
                <a:uLnTx/>
                <a:uFillTx/>
                <a:latin typeface="Poppins" panose="00000500000000000000" pitchFamily="2" charset="0"/>
                <a:ea typeface="+mn-ea"/>
                <a:cs typeface="Poppins" panose="00000500000000000000" pitchFamily="2" charset="0"/>
              </a:rPr>
              <a:t>h00 : Accueil et enregistrement des participants</a:t>
            </a: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Wingdings" panose="05000000000000000000" pitchFamily="2" charset="2"/>
                <a:ea typeface="+mn-ea"/>
                <a:cs typeface="+mn-cs"/>
              </a:rPr>
              <a:t>  </a:t>
            </a:r>
            <a:r>
              <a:rPr kumimoji="0" lang="fr-FR" sz="1500" b="0" i="0" u="none" strike="noStrike" kern="1200" cap="none" spc="0" normalizeH="0" baseline="0" noProof="0" dirty="0">
                <a:ln>
                  <a:noFill/>
                </a:ln>
                <a:solidFill>
                  <a:srgbClr val="255851"/>
                </a:solidFill>
                <a:effectLst/>
                <a:uLnTx/>
                <a:uFillTx/>
                <a:latin typeface="Poppins" panose="00000500000000000000" pitchFamily="2" charset="0"/>
                <a:ea typeface="+mn-ea"/>
                <a:cs typeface="Poppins" panose="00000500000000000000" pitchFamily="2" charset="0"/>
              </a:rPr>
              <a:t>10h30 : Partie publique</a:t>
            </a:r>
            <a:endParaRPr kumimoji="0" lang="fr-FR" sz="1800" b="0" i="0" u="none" strike="noStrike" kern="1200" cap="none" spc="0" normalizeH="0" baseline="0" noProof="0" dirty="0">
              <a:ln>
                <a:noFill/>
              </a:ln>
              <a:solidFill>
                <a:srgbClr val="000000"/>
              </a:solidFill>
              <a:effectLst/>
              <a:uLnTx/>
              <a:uFillTx/>
              <a:latin typeface="Wingdings" panose="05000000000000000000" pitchFamily="2"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Wingdings" panose="05000000000000000000" pitchFamily="2" charset="2"/>
                <a:ea typeface="+mn-ea"/>
                <a:cs typeface="+mn-cs"/>
              </a:rPr>
              <a:t>			</a:t>
            </a: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Rapport moral </a:t>
            </a: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par François LARESCHE, Président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200150" marR="0" lvl="2"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Rapport des Président(e)s de commission</a:t>
            </a:r>
          </a:p>
          <a:p>
            <a:pPr marR="0" lvl="2" algn="l" defTabSz="4572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200150" lvl="2" indent="-285750">
              <a:buFont typeface="Wingdings" pitchFamily="2" charset="2"/>
              <a:buChar char="ü"/>
              <a:defRPr/>
            </a:pPr>
            <a:r>
              <a:rPr lang="fr-FR" b="1" dirty="0">
                <a:solidFill>
                  <a:srgbClr val="000000"/>
                </a:solidFill>
                <a:latin typeface="Calibri" panose="020F0502020204030204" pitchFamily="34" charset="0"/>
              </a:rPr>
              <a:t>	Marchés : </a:t>
            </a:r>
            <a:r>
              <a:rPr lang="fr-FR" dirty="0">
                <a:solidFill>
                  <a:srgbClr val="000000"/>
                </a:solidFill>
                <a:latin typeface="Calibri" panose="020F0502020204030204" pitchFamily="34" charset="0"/>
              </a:rPr>
              <a:t>présentation des résultats des études terrasses et bardages en bois et dérivés par Jean-Marc MORNAS</a:t>
            </a:r>
          </a:p>
          <a:p>
            <a:pPr marL="1200150" lvl="2" indent="-285750">
              <a:buFont typeface="Wingdings" pitchFamily="2" charset="2"/>
              <a:buChar char="ü"/>
              <a:defRPr/>
            </a:pPr>
            <a:endParaRPr lang="fr-FR" dirty="0">
              <a:solidFill>
                <a:srgbClr val="000000"/>
              </a:solidFill>
              <a:latin typeface="Calibri" panose="020F0502020204030204" pitchFamily="34" charset="0"/>
            </a:endParaRPr>
          </a:p>
          <a:p>
            <a:pPr marL="1200150" lvl="2" indent="-285750">
              <a:buFont typeface="Wingdings" pitchFamily="2" charset="2"/>
              <a:buChar char="ü"/>
              <a:defRPr/>
            </a:pPr>
            <a:r>
              <a:rPr lang="fr-FR" b="1" dirty="0">
                <a:solidFill>
                  <a:srgbClr val="000000"/>
                </a:solidFill>
                <a:latin typeface="Calibri" panose="020F0502020204030204" pitchFamily="34" charset="0"/>
              </a:rPr>
              <a:t>	Europe : </a:t>
            </a:r>
            <a:r>
              <a:rPr lang="fr-FR" dirty="0">
                <a:solidFill>
                  <a:srgbClr val="000000"/>
                </a:solidFill>
                <a:latin typeface="Calibri" panose="020F0502020204030204" pitchFamily="34" charset="0"/>
              </a:rPr>
              <a:t>dossiers brulants et stratégie d’influence par Patrizio ANTONICOLI, Directeur Général de la Confédération Européenne des Industries du Bois (ETIC)</a:t>
            </a:r>
          </a:p>
          <a:p>
            <a:pPr lvl="2">
              <a:defRPr/>
            </a:pPr>
            <a:endParaRPr lang="fr-FR" b="1" dirty="0">
              <a:solidFill>
                <a:srgbClr val="000000"/>
              </a:solidFill>
              <a:latin typeface="Calibri" panose="020F0502020204030204" pitchFamily="34" charset="0"/>
            </a:endParaRPr>
          </a:p>
          <a:p>
            <a:pPr>
              <a:defRPr/>
            </a:pPr>
            <a:r>
              <a:rPr lang="fr-FR" dirty="0">
                <a:solidFill>
                  <a:srgbClr val="000000"/>
                </a:solidFill>
                <a:latin typeface="Wingdings" panose="05000000000000000000" pitchFamily="2" charset="2"/>
              </a:rPr>
              <a:t>  </a:t>
            </a:r>
            <a:r>
              <a:rPr lang="fr-FR" sz="1500" dirty="0">
                <a:solidFill>
                  <a:srgbClr val="255851"/>
                </a:solidFill>
                <a:latin typeface="Poppins" panose="00000500000000000000" pitchFamily="2" charset="0"/>
                <a:cs typeface="Poppins" panose="00000500000000000000" pitchFamily="2" charset="0"/>
              </a:rPr>
              <a:t>13h00 : Cocktail déjeunatoire</a:t>
            </a:r>
          </a:p>
          <a:p>
            <a:pPr lvl="0">
              <a:defRPr/>
            </a:pPr>
            <a:r>
              <a:rPr lang="fr-FR" b="1" dirty="0">
                <a:solidFill>
                  <a:srgbClr val="000000"/>
                </a:solidFill>
                <a:latin typeface="Calibri" panose="020F0502020204030204" pitchFamily="34" charset="0"/>
              </a:rPr>
              <a:t>		</a:t>
            </a:r>
            <a:endParaRPr lang="fr-FR" dirty="0">
              <a:solidFill>
                <a:srgbClr val="000000"/>
              </a:solidFill>
              <a:latin typeface="Calibri" panose="020F0502020204030204" pitchFamily="34" charset="0"/>
            </a:endParaRPr>
          </a:p>
          <a:p>
            <a:pPr lvl="0">
              <a:defRPr/>
            </a:pPr>
            <a:r>
              <a:rPr lang="fr-FR" dirty="0">
                <a:latin typeface="Wingdings" panose="05000000000000000000" pitchFamily="2" charset="2"/>
              </a:rPr>
              <a:t>  </a:t>
            </a:r>
            <a:r>
              <a:rPr lang="fr-FR" sz="1500" dirty="0">
                <a:latin typeface="Poppins" panose="00000500000000000000" pitchFamily="2" charset="0"/>
                <a:cs typeface="Poppins" panose="00000500000000000000" pitchFamily="2" charset="0"/>
              </a:rPr>
              <a:t>14h30 à 17:00 </a:t>
            </a:r>
            <a:r>
              <a:rPr lang="fr-FR" sz="1500" b="1" dirty="0">
                <a:latin typeface="Poppins" panose="00000500000000000000" pitchFamily="2" charset="0"/>
                <a:cs typeface="Poppins" panose="00000500000000000000" pitchFamily="2" charset="0"/>
              </a:rPr>
              <a:t>: RDUE : </a:t>
            </a:r>
            <a:r>
              <a:rPr lang="fr-FR" sz="1500" dirty="0">
                <a:latin typeface="Poppins" panose="00000500000000000000" pitchFamily="2" charset="0"/>
                <a:cs typeface="Poppins" panose="00000500000000000000" pitchFamily="2" charset="0"/>
              </a:rPr>
              <a:t>présentation de la Diligence raisonnée LCB, témoignages, retours d’expériences</a:t>
            </a:r>
          </a:p>
          <a:p>
            <a:pPr marL="1200150" lvl="2" indent="-285750">
              <a:buFont typeface="Wingdings" pitchFamily="2" charset="2"/>
              <a:buChar char="ü"/>
              <a:defRPr/>
            </a:pPr>
            <a:endParaRPr lang="fr-FR" sz="1500" dirty="0">
              <a:solidFill>
                <a:srgbClr val="255851"/>
              </a:solidFill>
              <a:latin typeface="Poppins" panose="00000500000000000000" pitchFamily="2" charset="0"/>
              <a:cs typeface="Poppins" panose="00000500000000000000" pitchFamily="2" charset="0"/>
            </a:endParaRPr>
          </a:p>
          <a:p>
            <a:r>
              <a:rPr lang="fr-FR" sz="1500" dirty="0">
                <a:solidFill>
                  <a:srgbClr val="255851"/>
                </a:solidFill>
                <a:latin typeface="Poppins" panose="00000500000000000000" pitchFamily="2" charset="0"/>
                <a:cs typeface="Poppins" panose="00000500000000000000" pitchFamily="2" charset="0"/>
              </a:rPr>
              <a:t> </a:t>
            </a:r>
            <a:endParaRPr lang="fr-FR" sz="2800" dirty="0"/>
          </a:p>
        </p:txBody>
      </p:sp>
      <p:pic>
        <p:nvPicPr>
          <p:cNvPr id="3" name="Image 2" descr="Une image contenant texte, intérieur&#10;&#10;Description générée automatiquement">
            <a:extLst>
              <a:ext uri="{FF2B5EF4-FFF2-40B4-BE49-F238E27FC236}">
                <a16:creationId xmlns:a16="http://schemas.microsoft.com/office/drawing/2014/main" id="{5C4CA340-3CBB-97A6-C414-C966DEF9B9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8703"/>
          <a:stretch/>
        </p:blipFill>
        <p:spPr>
          <a:xfrm>
            <a:off x="12391952" y="1675504"/>
            <a:ext cx="1833615" cy="3506992"/>
          </a:xfrm>
          <a:custGeom>
            <a:avLst/>
            <a:gdLst>
              <a:gd name="connsiteX0" fmla="*/ 0 w 1833615"/>
              <a:gd name="connsiteY0" fmla="*/ 0 h 3506992"/>
              <a:gd name="connsiteX1" fmla="*/ 574533 w 1833615"/>
              <a:gd name="connsiteY1" fmla="*/ 0 h 3506992"/>
              <a:gd name="connsiteX2" fmla="*/ 1185738 w 1833615"/>
              <a:gd name="connsiteY2" fmla="*/ 0 h 3506992"/>
              <a:gd name="connsiteX3" fmla="*/ 1833615 w 1833615"/>
              <a:gd name="connsiteY3" fmla="*/ 0 h 3506992"/>
              <a:gd name="connsiteX4" fmla="*/ 1833615 w 1833615"/>
              <a:gd name="connsiteY4" fmla="*/ 549429 h 3506992"/>
              <a:gd name="connsiteX5" fmla="*/ 1833615 w 1833615"/>
              <a:gd name="connsiteY5" fmla="*/ 1168997 h 3506992"/>
              <a:gd name="connsiteX6" fmla="*/ 1833615 w 1833615"/>
              <a:gd name="connsiteY6" fmla="*/ 1823636 h 3506992"/>
              <a:gd name="connsiteX7" fmla="*/ 1833615 w 1833615"/>
              <a:gd name="connsiteY7" fmla="*/ 2302925 h 3506992"/>
              <a:gd name="connsiteX8" fmla="*/ 1833615 w 1833615"/>
              <a:gd name="connsiteY8" fmla="*/ 2782214 h 3506992"/>
              <a:gd name="connsiteX9" fmla="*/ 1833615 w 1833615"/>
              <a:gd name="connsiteY9" fmla="*/ 3506992 h 3506992"/>
              <a:gd name="connsiteX10" fmla="*/ 1222410 w 1833615"/>
              <a:gd name="connsiteY10" fmla="*/ 3506992 h 3506992"/>
              <a:gd name="connsiteX11" fmla="*/ 574533 w 1833615"/>
              <a:gd name="connsiteY11" fmla="*/ 3506992 h 3506992"/>
              <a:gd name="connsiteX12" fmla="*/ 0 w 1833615"/>
              <a:gd name="connsiteY12" fmla="*/ 3506992 h 3506992"/>
              <a:gd name="connsiteX13" fmla="*/ 0 w 1833615"/>
              <a:gd name="connsiteY13" fmla="*/ 2957563 h 3506992"/>
              <a:gd name="connsiteX14" fmla="*/ 0 w 1833615"/>
              <a:gd name="connsiteY14" fmla="*/ 2443204 h 3506992"/>
              <a:gd name="connsiteX15" fmla="*/ 0 w 1833615"/>
              <a:gd name="connsiteY15" fmla="*/ 1858706 h 3506992"/>
              <a:gd name="connsiteX16" fmla="*/ 0 w 1833615"/>
              <a:gd name="connsiteY16" fmla="*/ 1309277 h 3506992"/>
              <a:gd name="connsiteX17" fmla="*/ 0 w 1833615"/>
              <a:gd name="connsiteY17" fmla="*/ 654639 h 3506992"/>
              <a:gd name="connsiteX18" fmla="*/ 0 w 1833615"/>
              <a:gd name="connsiteY18" fmla="*/ 0 h 350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33615" h="3506992" fill="none" extrusionOk="0">
                <a:moveTo>
                  <a:pt x="0" y="0"/>
                </a:moveTo>
                <a:cubicBezTo>
                  <a:pt x="273775" y="14811"/>
                  <a:pt x="333800" y="25638"/>
                  <a:pt x="574533" y="0"/>
                </a:cubicBezTo>
                <a:cubicBezTo>
                  <a:pt x="815266" y="-25638"/>
                  <a:pt x="1020406" y="-3446"/>
                  <a:pt x="1185738" y="0"/>
                </a:cubicBezTo>
                <a:cubicBezTo>
                  <a:pt x="1351071" y="3446"/>
                  <a:pt x="1515639" y="-29893"/>
                  <a:pt x="1833615" y="0"/>
                </a:cubicBezTo>
                <a:cubicBezTo>
                  <a:pt x="1814359" y="188910"/>
                  <a:pt x="1827644" y="287941"/>
                  <a:pt x="1833615" y="549429"/>
                </a:cubicBezTo>
                <a:cubicBezTo>
                  <a:pt x="1839586" y="810917"/>
                  <a:pt x="1807660" y="915700"/>
                  <a:pt x="1833615" y="1168997"/>
                </a:cubicBezTo>
                <a:cubicBezTo>
                  <a:pt x="1859570" y="1422294"/>
                  <a:pt x="1838329" y="1645880"/>
                  <a:pt x="1833615" y="1823636"/>
                </a:cubicBezTo>
                <a:cubicBezTo>
                  <a:pt x="1828901" y="2001392"/>
                  <a:pt x="1855033" y="2081880"/>
                  <a:pt x="1833615" y="2302925"/>
                </a:cubicBezTo>
                <a:cubicBezTo>
                  <a:pt x="1812197" y="2523970"/>
                  <a:pt x="1829579" y="2665965"/>
                  <a:pt x="1833615" y="2782214"/>
                </a:cubicBezTo>
                <a:cubicBezTo>
                  <a:pt x="1837651" y="2898463"/>
                  <a:pt x="1800057" y="3159666"/>
                  <a:pt x="1833615" y="3506992"/>
                </a:cubicBezTo>
                <a:cubicBezTo>
                  <a:pt x="1655205" y="3506562"/>
                  <a:pt x="1404015" y="3506150"/>
                  <a:pt x="1222410" y="3506992"/>
                </a:cubicBezTo>
                <a:cubicBezTo>
                  <a:pt x="1040805" y="3507834"/>
                  <a:pt x="870318" y="3530229"/>
                  <a:pt x="574533" y="3506992"/>
                </a:cubicBezTo>
                <a:cubicBezTo>
                  <a:pt x="278748" y="3483755"/>
                  <a:pt x="125977" y="3529949"/>
                  <a:pt x="0" y="3506992"/>
                </a:cubicBezTo>
                <a:cubicBezTo>
                  <a:pt x="-18138" y="3335215"/>
                  <a:pt x="-22499" y="3124792"/>
                  <a:pt x="0" y="2957563"/>
                </a:cubicBezTo>
                <a:cubicBezTo>
                  <a:pt x="22499" y="2790334"/>
                  <a:pt x="24961" y="2629060"/>
                  <a:pt x="0" y="2443204"/>
                </a:cubicBezTo>
                <a:cubicBezTo>
                  <a:pt x="-24961" y="2257348"/>
                  <a:pt x="-28284" y="2081771"/>
                  <a:pt x="0" y="1858706"/>
                </a:cubicBezTo>
                <a:cubicBezTo>
                  <a:pt x="28284" y="1635641"/>
                  <a:pt x="-5880" y="1432873"/>
                  <a:pt x="0" y="1309277"/>
                </a:cubicBezTo>
                <a:cubicBezTo>
                  <a:pt x="5880" y="1185681"/>
                  <a:pt x="-8704" y="828443"/>
                  <a:pt x="0" y="654639"/>
                </a:cubicBezTo>
                <a:cubicBezTo>
                  <a:pt x="8704" y="480835"/>
                  <a:pt x="-14011" y="291540"/>
                  <a:pt x="0" y="0"/>
                </a:cubicBezTo>
                <a:close/>
              </a:path>
              <a:path w="1833615" h="3506992" stroke="0" extrusionOk="0">
                <a:moveTo>
                  <a:pt x="0" y="0"/>
                </a:moveTo>
                <a:cubicBezTo>
                  <a:pt x="216056" y="-6215"/>
                  <a:pt x="466793" y="6931"/>
                  <a:pt x="647877" y="0"/>
                </a:cubicBezTo>
                <a:cubicBezTo>
                  <a:pt x="828961" y="-6931"/>
                  <a:pt x="1003935" y="-24489"/>
                  <a:pt x="1259082" y="0"/>
                </a:cubicBezTo>
                <a:cubicBezTo>
                  <a:pt x="1514229" y="24489"/>
                  <a:pt x="1589357" y="-17439"/>
                  <a:pt x="1833615" y="0"/>
                </a:cubicBezTo>
                <a:cubicBezTo>
                  <a:pt x="1856732" y="194558"/>
                  <a:pt x="1840914" y="370121"/>
                  <a:pt x="1833615" y="584499"/>
                </a:cubicBezTo>
                <a:cubicBezTo>
                  <a:pt x="1826316" y="798877"/>
                  <a:pt x="1839663" y="1030659"/>
                  <a:pt x="1833615" y="1168997"/>
                </a:cubicBezTo>
                <a:cubicBezTo>
                  <a:pt x="1827567" y="1307335"/>
                  <a:pt x="1815989" y="1587842"/>
                  <a:pt x="1833615" y="1753496"/>
                </a:cubicBezTo>
                <a:cubicBezTo>
                  <a:pt x="1851241" y="1919150"/>
                  <a:pt x="1809999" y="2004928"/>
                  <a:pt x="1833615" y="2232785"/>
                </a:cubicBezTo>
                <a:cubicBezTo>
                  <a:pt x="1857231" y="2460642"/>
                  <a:pt x="1847893" y="2528803"/>
                  <a:pt x="1833615" y="2712074"/>
                </a:cubicBezTo>
                <a:cubicBezTo>
                  <a:pt x="1819337" y="2895345"/>
                  <a:pt x="1831052" y="3265412"/>
                  <a:pt x="1833615" y="3506992"/>
                </a:cubicBezTo>
                <a:cubicBezTo>
                  <a:pt x="1676210" y="3495188"/>
                  <a:pt x="1385507" y="3488253"/>
                  <a:pt x="1204074" y="3506992"/>
                </a:cubicBezTo>
                <a:cubicBezTo>
                  <a:pt x="1022641" y="3525731"/>
                  <a:pt x="753975" y="3510616"/>
                  <a:pt x="611205" y="3506992"/>
                </a:cubicBezTo>
                <a:cubicBezTo>
                  <a:pt x="468435" y="3503368"/>
                  <a:pt x="242815" y="3523765"/>
                  <a:pt x="0" y="3506992"/>
                </a:cubicBezTo>
                <a:cubicBezTo>
                  <a:pt x="-14180" y="3284285"/>
                  <a:pt x="-4000" y="3178594"/>
                  <a:pt x="0" y="2992633"/>
                </a:cubicBezTo>
                <a:cubicBezTo>
                  <a:pt x="4000" y="2806672"/>
                  <a:pt x="-17340" y="2651398"/>
                  <a:pt x="0" y="2478274"/>
                </a:cubicBezTo>
                <a:cubicBezTo>
                  <a:pt x="17340" y="2305150"/>
                  <a:pt x="17297" y="2218850"/>
                  <a:pt x="0" y="1963916"/>
                </a:cubicBezTo>
                <a:cubicBezTo>
                  <a:pt x="-17297" y="1708982"/>
                  <a:pt x="21177" y="1473911"/>
                  <a:pt x="0" y="1309277"/>
                </a:cubicBezTo>
                <a:cubicBezTo>
                  <a:pt x="-21177" y="1144643"/>
                  <a:pt x="17888" y="875591"/>
                  <a:pt x="0" y="689708"/>
                </a:cubicBezTo>
                <a:cubicBezTo>
                  <a:pt x="-17888" y="503825"/>
                  <a:pt x="1397" y="331101"/>
                  <a:pt x="0" y="0"/>
                </a:cubicBezTo>
                <a:close/>
              </a:path>
            </a:pathLst>
          </a:custGeom>
          <a:ln>
            <a:solidFill>
              <a:schemeClr val="tx1"/>
            </a:solidFill>
            <a:extLst>
              <a:ext uri="{C807C97D-BFC1-408E-A445-0C87EB9F89A2}">
                <ask:lineSketchStyleProps xmlns:ask="http://schemas.microsoft.com/office/drawing/2018/sketchyshapes" sd="981765707">
                  <a:prstGeom prst="rect">
                    <a:avLst/>
                  </a:prstGeom>
                  <ask:type>
                    <ask:lineSketchFreehand/>
                  </ask:type>
                </ask:lineSketchStyleProps>
              </a:ext>
            </a:extLst>
          </a:ln>
        </p:spPr>
      </p:pic>
    </p:spTree>
    <p:extLst>
      <p:ext uri="{BB962C8B-B14F-4D97-AF65-F5344CB8AC3E}">
        <p14:creationId xmlns:p14="http://schemas.microsoft.com/office/powerpoint/2010/main" val="1252580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0BBC4-0860-74A3-408E-825368C94C6B}"/>
            </a:ext>
          </a:extLst>
        </p:cNvPr>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0E260E9D-6A50-A811-5BD0-77DF18757587}"/>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a:extLst>
              <a:ext uri="{FF2B5EF4-FFF2-40B4-BE49-F238E27FC236}">
                <a16:creationId xmlns:a16="http://schemas.microsoft.com/office/drawing/2014/main" id="{EFCCBFF6-7F0E-2597-A0FF-694CAE5D40E8}"/>
              </a:ext>
            </a:extLst>
          </p:cNvPr>
          <p:cNvSpPr>
            <a:spLocks noGrp="1"/>
          </p:cNvSpPr>
          <p:nvPr>
            <p:ph type="title"/>
          </p:nvPr>
        </p:nvSpPr>
        <p:spPr>
          <a:xfrm>
            <a:off x="876300" y="544710"/>
            <a:ext cx="10363200" cy="1105981"/>
          </a:xfrm>
        </p:spPr>
        <p:txBody>
          <a:bodyPr/>
          <a:lstStyle/>
          <a:p>
            <a:r>
              <a:rPr lang="en-US" dirty="0"/>
              <a:t>France</a:t>
            </a:r>
          </a:p>
        </p:txBody>
      </p:sp>
      <p:sp>
        <p:nvSpPr>
          <p:cNvPr id="2" name="Sexhörning 1">
            <a:extLst>
              <a:ext uri="{FF2B5EF4-FFF2-40B4-BE49-F238E27FC236}">
                <a16:creationId xmlns:a16="http://schemas.microsoft.com/office/drawing/2014/main" id="{67B9E98A-43A1-19E0-00E1-476DCC42AC88}"/>
              </a:ext>
            </a:extLst>
          </p:cNvPr>
          <p:cNvSpPr/>
          <p:nvPr/>
        </p:nvSpPr>
        <p:spPr>
          <a:xfrm>
            <a:off x="11554022" y="7983"/>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May</a:t>
            </a:r>
          </a:p>
        </p:txBody>
      </p:sp>
      <p:pic>
        <p:nvPicPr>
          <p:cNvPr id="10" name="Content Placeholder 6">
            <a:extLst>
              <a:ext uri="{FF2B5EF4-FFF2-40B4-BE49-F238E27FC236}">
                <a16:creationId xmlns:a16="http://schemas.microsoft.com/office/drawing/2014/main" id="{B973749D-76FD-EBC4-98C7-6AE9AE22B79A}"/>
              </a:ext>
            </a:extLst>
          </p:cNvPr>
          <p:cNvPicPr>
            <a:picLocks noChangeAspect="1"/>
          </p:cNvPicPr>
          <p:nvPr/>
        </p:nvPicPr>
        <p:blipFill>
          <a:blip r:embed="rId3"/>
          <a:srcRect r="4" b="13047"/>
          <a:stretch/>
        </p:blipFill>
        <p:spPr>
          <a:xfrm>
            <a:off x="286247" y="1282323"/>
            <a:ext cx="4349363" cy="3006741"/>
          </a:xfrm>
          <a:prstGeom prst="rect">
            <a:avLst/>
          </a:prstGeom>
          <a:noFill/>
        </p:spPr>
      </p:pic>
      <p:pic>
        <p:nvPicPr>
          <p:cNvPr id="17" name="Picture 16">
            <a:extLst>
              <a:ext uri="{FF2B5EF4-FFF2-40B4-BE49-F238E27FC236}">
                <a16:creationId xmlns:a16="http://schemas.microsoft.com/office/drawing/2014/main" id="{04757D3A-98CB-723C-5773-3BCD1A7ACB07}"/>
              </a:ext>
            </a:extLst>
          </p:cNvPr>
          <p:cNvPicPr>
            <a:picLocks noChangeAspect="1"/>
          </p:cNvPicPr>
          <p:nvPr/>
        </p:nvPicPr>
        <p:blipFill>
          <a:blip r:embed="rId4"/>
          <a:stretch>
            <a:fillRect/>
          </a:stretch>
        </p:blipFill>
        <p:spPr>
          <a:xfrm>
            <a:off x="4837527" y="2461370"/>
            <a:ext cx="7187496" cy="3986992"/>
          </a:xfrm>
          <a:prstGeom prst="rect">
            <a:avLst/>
          </a:prstGeom>
        </p:spPr>
      </p:pic>
      <p:sp>
        <p:nvSpPr>
          <p:cNvPr id="18" name="TextBox 17">
            <a:extLst>
              <a:ext uri="{FF2B5EF4-FFF2-40B4-BE49-F238E27FC236}">
                <a16:creationId xmlns:a16="http://schemas.microsoft.com/office/drawing/2014/main" id="{CBE0A6B5-EEE2-4E50-23CB-DB8F7D5D2C3E}"/>
              </a:ext>
            </a:extLst>
          </p:cNvPr>
          <p:cNvSpPr txBox="1"/>
          <p:nvPr/>
        </p:nvSpPr>
        <p:spPr>
          <a:xfrm>
            <a:off x="596348" y="4794637"/>
            <a:ext cx="3625795" cy="10772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204440"/>
                </a:solidFill>
                <a:effectLst/>
                <a:uLnTx/>
                <a:uFillTx/>
                <a:latin typeface="Arial"/>
                <a:ea typeface="+mn-ea"/>
                <a:cs typeface="+mn-cs"/>
              </a:rPr>
              <a:t>Les Permis continuent de baisser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20444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204440"/>
                </a:solidFill>
                <a:effectLst/>
                <a:uLnTx/>
                <a:uFillTx/>
                <a:latin typeface="Arial"/>
                <a:ea typeface="+mn-ea"/>
                <a:cs typeface="+mn-cs"/>
              </a:rPr>
              <a:t>Légère amélioration des démarrages de chantier</a:t>
            </a:r>
          </a:p>
        </p:txBody>
      </p:sp>
    </p:spTree>
    <p:extLst>
      <p:ext uri="{BB962C8B-B14F-4D97-AF65-F5344CB8AC3E}">
        <p14:creationId xmlns:p14="http://schemas.microsoft.com/office/powerpoint/2010/main" val="3765915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4BC39-EA44-A031-64A2-BF2D622599BD}"/>
            </a:ext>
          </a:extLst>
        </p:cNvPr>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8396CDA4-AB98-11FF-BFAC-2ED68F8B17D1}"/>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en-GB"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800" b="0" i="0" u="none" strike="noStrike" kern="1200" cap="none" spc="0" normalizeH="0" baseline="0" noProof="0" dirty="0">
              <a:ln>
                <a:noFill/>
              </a:ln>
              <a:solidFill>
                <a:srgbClr val="00205B"/>
              </a:solidFill>
              <a:effectLst/>
              <a:uLnTx/>
              <a:uFillTx/>
              <a:latin typeface="Arial"/>
              <a:ea typeface="+mn-ea"/>
              <a:cs typeface="+mn-cs"/>
            </a:endParaRPr>
          </a:p>
        </p:txBody>
      </p:sp>
      <p:sp>
        <p:nvSpPr>
          <p:cNvPr id="4" name="Rubrik 3">
            <a:extLst>
              <a:ext uri="{FF2B5EF4-FFF2-40B4-BE49-F238E27FC236}">
                <a16:creationId xmlns:a16="http://schemas.microsoft.com/office/drawing/2014/main" id="{7ED51E14-A55B-2813-B0A6-A0D171A8A04D}"/>
              </a:ext>
            </a:extLst>
          </p:cNvPr>
          <p:cNvSpPr>
            <a:spLocks noGrp="1"/>
          </p:cNvSpPr>
          <p:nvPr>
            <p:ph type="title"/>
          </p:nvPr>
        </p:nvSpPr>
        <p:spPr>
          <a:xfrm>
            <a:off x="876300" y="544710"/>
            <a:ext cx="10363200" cy="1105981"/>
          </a:xfrm>
        </p:spPr>
        <p:txBody>
          <a:bodyPr/>
          <a:lstStyle/>
          <a:p>
            <a:r>
              <a:rPr lang="en-US" dirty="0"/>
              <a:t>Conclusion</a:t>
            </a:r>
          </a:p>
        </p:txBody>
      </p:sp>
      <p:sp>
        <p:nvSpPr>
          <p:cNvPr id="2" name="Sexhörning 1">
            <a:extLst>
              <a:ext uri="{FF2B5EF4-FFF2-40B4-BE49-F238E27FC236}">
                <a16:creationId xmlns:a16="http://schemas.microsoft.com/office/drawing/2014/main" id="{1420E3E9-388B-CD16-7B50-22B9096EC2C9}"/>
              </a:ext>
            </a:extLst>
          </p:cNvPr>
          <p:cNvSpPr/>
          <p:nvPr/>
        </p:nvSpPr>
        <p:spPr>
          <a:xfrm>
            <a:off x="11554022" y="7983"/>
            <a:ext cx="637978" cy="40267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white"/>
                </a:solidFill>
                <a:effectLst/>
                <a:uLnTx/>
                <a:uFillTx/>
                <a:latin typeface="Arial"/>
                <a:ea typeface="+mn-ea"/>
                <a:cs typeface="+mn-cs"/>
              </a:rPr>
              <a:t>May</a:t>
            </a:r>
          </a:p>
        </p:txBody>
      </p:sp>
      <p:sp>
        <p:nvSpPr>
          <p:cNvPr id="18" name="TextBox 17">
            <a:extLst>
              <a:ext uri="{FF2B5EF4-FFF2-40B4-BE49-F238E27FC236}">
                <a16:creationId xmlns:a16="http://schemas.microsoft.com/office/drawing/2014/main" id="{53FFFEFD-81D1-7FD1-432D-4F84D0179E67}"/>
              </a:ext>
            </a:extLst>
          </p:cNvPr>
          <p:cNvSpPr txBox="1"/>
          <p:nvPr/>
        </p:nvSpPr>
        <p:spPr>
          <a:xfrm>
            <a:off x="1117185" y="1788714"/>
            <a:ext cx="10436837" cy="427809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204440"/>
                </a:solidFill>
                <a:effectLst/>
                <a:uLnTx/>
                <a:uFillTx/>
                <a:latin typeface="Arial"/>
                <a:ea typeface="+mn-ea"/>
                <a:cs typeface="+mn-cs"/>
              </a:rPr>
              <a:t>Nous sommes aujourd’hui dans une période d’incertitude géopolitique au niveau mondial.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20444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204440"/>
                </a:solidFill>
                <a:effectLst/>
                <a:uLnTx/>
                <a:uFillTx/>
                <a:latin typeface="Arial"/>
                <a:ea typeface="+mn-ea"/>
                <a:cs typeface="+mn-cs"/>
              </a:rPr>
              <a:t>Des incertitudes quand à la disponibilité de cash dans le secteur de la construction. (Europe)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20444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204440"/>
                </a:solidFill>
                <a:effectLst/>
                <a:uLnTx/>
                <a:uFillTx/>
                <a:latin typeface="Arial"/>
                <a:ea typeface="+mn-ea"/>
                <a:cs typeface="+mn-cs"/>
              </a:rPr>
              <a:t>Nous sommes dans un marché qui est conduit par la production plus que par la consommation.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20444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204440"/>
                </a:solidFill>
                <a:effectLst/>
                <a:uLnTx/>
                <a:uFillTx/>
                <a:latin typeface="Arial"/>
                <a:ea typeface="+mn-ea"/>
                <a:cs typeface="+mn-cs"/>
              </a:rPr>
              <a:t>La consommation est stabilisée plutôt à un niveau bas, mais nous avons un équilibre global sur les stocks de résineux qui sont revenus à un niveau moyen. Nous voyons en Suède une bascule de production sur les bois rouges à la place des bois </a:t>
            </a:r>
            <a:r>
              <a:rPr lang="fr-FR" sz="1600" dirty="0">
                <a:solidFill>
                  <a:srgbClr val="204440"/>
                </a:solidFill>
                <a:latin typeface="Arial"/>
              </a:rPr>
              <a:t>blancs</a:t>
            </a:r>
            <a:r>
              <a:rPr kumimoji="0" lang="fr-FR" sz="1600" b="0" i="0" u="none" strike="noStrike" kern="1200" cap="none" spc="0" normalizeH="0" baseline="0" noProof="0" dirty="0">
                <a:ln>
                  <a:noFill/>
                </a:ln>
                <a:solidFill>
                  <a:srgbClr val="204440"/>
                </a:solidFill>
                <a:effectLst/>
                <a:uLnTx/>
                <a:uFillTx/>
                <a:latin typeface="Arial"/>
                <a:ea typeface="+mn-ea"/>
                <a:cs typeface="+mn-cs"/>
              </a:rPr>
              <a:t>. Risque de pénuries de blanc dès la reprise économique.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20444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204440"/>
                </a:solidFill>
                <a:effectLst/>
                <a:uLnTx/>
                <a:uFillTx/>
                <a:latin typeface="Arial"/>
                <a:ea typeface="+mn-ea"/>
                <a:cs typeface="+mn-cs"/>
              </a:rPr>
              <a:t>Le niveau de stock dans la chaine de valeur est plutôt bas. Surtout au niveau de la distribution en Europe.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20444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204440"/>
                </a:solidFill>
                <a:effectLst/>
                <a:uLnTx/>
                <a:uFillTx/>
                <a:latin typeface="Arial"/>
                <a:ea typeface="+mn-ea"/>
                <a:cs typeface="+mn-cs"/>
              </a:rPr>
              <a:t>Une reprise de la rénovation ou des réductions de productions pourraient créer des tensions sur la matière et entrainer un déséquilibre des marchés.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20444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04440"/>
                </a:solidFill>
                <a:effectLst/>
                <a:uLnTx/>
                <a:uFillTx/>
                <a:latin typeface="Arial"/>
                <a:ea typeface="+mn-ea"/>
                <a:cs typeface="+mn-cs"/>
              </a:rPr>
              <a:t>Nous risquons de vivre des fluctuations importantes de marché dans les trimestres à venir.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204440"/>
              </a:solidFill>
              <a:effectLst/>
              <a:uLnTx/>
              <a:uFillTx/>
              <a:latin typeface="Arial"/>
              <a:ea typeface="+mn-ea"/>
              <a:cs typeface="+mn-cs"/>
            </a:endParaRPr>
          </a:p>
        </p:txBody>
      </p:sp>
    </p:spTree>
    <p:extLst>
      <p:ext uri="{BB962C8B-B14F-4D97-AF65-F5344CB8AC3E}">
        <p14:creationId xmlns:p14="http://schemas.microsoft.com/office/powerpoint/2010/main" val="2637353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CFFCADC9-0C69-133B-286D-6C789D8661A5}"/>
              </a:ext>
            </a:extLst>
          </p:cNvPr>
          <p:cNvSpPr txBox="1"/>
          <p:nvPr/>
        </p:nvSpPr>
        <p:spPr>
          <a:xfrm>
            <a:off x="1775496" y="303012"/>
            <a:ext cx="8001058" cy="646331"/>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Brochure « Les Bois du Nord »</a:t>
            </a:r>
            <a:endParaRPr lang="fr-FR" sz="3600" b="1" dirty="0">
              <a:solidFill>
                <a:srgbClr val="255851"/>
              </a:solidFill>
              <a:effectLst/>
              <a:latin typeface="Poppins Light" panose="00000400000000000000" pitchFamily="2" charset="0"/>
              <a:ea typeface="Times New Roman" panose="02020603050405020304" pitchFamily="18" charset="0"/>
              <a:cs typeface="Poppins Light" panose="00000400000000000000" pitchFamily="2" charset="0"/>
            </a:endParaRPr>
          </a:p>
        </p:txBody>
      </p:sp>
      <p:sp>
        <p:nvSpPr>
          <p:cNvPr id="9" name="ZoneTexte 8">
            <a:extLst>
              <a:ext uri="{FF2B5EF4-FFF2-40B4-BE49-F238E27FC236}">
                <a16:creationId xmlns:a16="http://schemas.microsoft.com/office/drawing/2014/main" id="{C5E3914F-C9EE-9D17-A262-B5BE2193771F}"/>
              </a:ext>
            </a:extLst>
          </p:cNvPr>
          <p:cNvSpPr txBox="1"/>
          <p:nvPr/>
        </p:nvSpPr>
        <p:spPr>
          <a:xfrm>
            <a:off x="3841271" y="980260"/>
            <a:ext cx="6412624" cy="2000548"/>
          </a:xfrm>
          <a:prstGeom prst="rect">
            <a:avLst/>
          </a:prstGeom>
          <a:noFill/>
        </p:spPr>
        <p:txBody>
          <a:bodyPr wrap="square">
            <a:spAutoFit/>
          </a:bodyPr>
          <a:lstStyle/>
          <a:p>
            <a:pPr lvl="1" algn="just"/>
            <a:r>
              <a:rPr lang="fr-FR" sz="1600" b="1" dirty="0">
                <a:solidFill>
                  <a:srgbClr val="8AAF63"/>
                </a:solidFill>
                <a:latin typeface="Poppins" panose="00000500000000000000" pitchFamily="2" charset="0"/>
                <a:cs typeface="Poppins" panose="00000500000000000000" pitchFamily="2" charset="0"/>
              </a:rPr>
              <a:t>Mise à jour et modernisation </a:t>
            </a:r>
          </a:p>
          <a:p>
            <a:pPr lvl="1" algn="just"/>
            <a:endParaRPr lang="fr-FR" sz="1200" dirty="0">
              <a:latin typeface="Poppins" panose="00000500000000000000" pitchFamily="2" charset="0"/>
              <a:cs typeface="Poppins" panose="00000500000000000000" pitchFamily="2" charset="0"/>
            </a:endParaRPr>
          </a:p>
          <a:p>
            <a:pPr marL="742950" lvl="1" indent="-285750" algn="just">
              <a:buFont typeface="Wingdings" panose="05000000000000000000" pitchFamily="2" charset="2"/>
              <a:buChar char="à"/>
            </a:pPr>
            <a:r>
              <a:rPr lang="fr-FR" sz="1200" dirty="0">
                <a:latin typeface="Poppins" panose="00000500000000000000" pitchFamily="2" charset="0"/>
                <a:cs typeface="Poppins" panose="00000500000000000000" pitchFamily="2" charset="0"/>
              </a:rPr>
              <a:t>Une brochure qui datée de 2000</a:t>
            </a:r>
          </a:p>
          <a:p>
            <a:pPr lvl="1" algn="just"/>
            <a:r>
              <a:rPr lang="fr-FR" sz="1200" dirty="0">
                <a:latin typeface="Poppins" panose="00000500000000000000" pitchFamily="2" charset="0"/>
                <a:cs typeface="Poppins" panose="00000500000000000000" pitchFamily="2" charset="0"/>
              </a:rPr>
              <a:t> </a:t>
            </a:r>
            <a:endParaRPr lang="fr-FR" sz="1200" b="1" dirty="0">
              <a:latin typeface="Poppins" panose="00000500000000000000" pitchFamily="2" charset="0"/>
              <a:cs typeface="Poppins" panose="00000500000000000000" pitchFamily="2" charset="0"/>
            </a:endParaRPr>
          </a:p>
          <a:p>
            <a:pPr lvl="1" algn="just"/>
            <a:r>
              <a:rPr lang="fr-FR" sz="1200" b="1" dirty="0">
                <a:latin typeface="Poppins" panose="00000500000000000000" pitchFamily="2" charset="0"/>
                <a:cs typeface="Poppins" panose="00000500000000000000" pitchFamily="2" charset="0"/>
              </a:rPr>
              <a:t>Objectif : </a:t>
            </a:r>
            <a:r>
              <a:rPr lang="fr-FR" sz="1200" dirty="0">
                <a:latin typeface="Poppins" panose="00000500000000000000" pitchFamily="2" charset="0"/>
                <a:cs typeface="Poppins" panose="00000500000000000000" pitchFamily="2" charset="0"/>
              </a:rPr>
              <a:t>Général et pédagogique, cette brochure aborde les avantages des Bois du Nord avec une mise en avant de leurs usages.</a:t>
            </a:r>
          </a:p>
          <a:p>
            <a:pPr lvl="1" algn="just"/>
            <a:endParaRPr lang="fr-FR" sz="1200" b="1" dirty="0">
              <a:latin typeface="Poppins" panose="00000500000000000000" pitchFamily="2" charset="0"/>
              <a:cs typeface="Poppins" panose="00000500000000000000" pitchFamily="2" charset="0"/>
            </a:endParaRPr>
          </a:p>
          <a:p>
            <a:pPr lvl="1" algn="just"/>
            <a:r>
              <a:rPr lang="fr-FR" sz="1200" b="1" dirty="0">
                <a:latin typeface="Poppins" panose="00000500000000000000" pitchFamily="2" charset="0"/>
                <a:cs typeface="Poppins" panose="00000500000000000000" pitchFamily="2" charset="0"/>
              </a:rPr>
              <a:t>Cibles </a:t>
            </a:r>
            <a:r>
              <a:rPr lang="fr-FR" sz="1200" dirty="0">
                <a:latin typeface="Poppins" panose="00000500000000000000" pitchFamily="2" charset="0"/>
                <a:cs typeface="Poppins" panose="00000500000000000000" pitchFamily="2" charset="0"/>
              </a:rPr>
              <a:t>: Commerce, négoce, prescription</a:t>
            </a:r>
          </a:p>
          <a:p>
            <a:pPr lvl="1" algn="just"/>
            <a:endParaRPr lang="fr-FR" sz="1200" dirty="0">
              <a:latin typeface="Poppins" panose="00000500000000000000" pitchFamily="2" charset="0"/>
              <a:cs typeface="Poppins" panose="00000500000000000000" pitchFamily="2" charset="0"/>
            </a:endParaRPr>
          </a:p>
          <a:p>
            <a:pPr lvl="1" algn="just"/>
            <a:endParaRPr lang="fr-FR" sz="1200" dirty="0">
              <a:latin typeface="Poppins" panose="00000500000000000000" pitchFamily="2" charset="0"/>
              <a:cs typeface="Poppins" panose="00000500000000000000" pitchFamily="2" charset="0"/>
            </a:endParaRPr>
          </a:p>
        </p:txBody>
      </p:sp>
      <p:pic>
        <p:nvPicPr>
          <p:cNvPr id="3" name="Image 2" descr="Une image contenant cercle, Police, Graphique, symbole&#10;&#10;Description générée automatiquement">
            <a:extLst>
              <a:ext uri="{FF2B5EF4-FFF2-40B4-BE49-F238E27FC236}">
                <a16:creationId xmlns:a16="http://schemas.microsoft.com/office/drawing/2014/main" id="{3456020B-318E-EB5E-B751-E98BFCD3680A}"/>
              </a:ext>
            </a:extLst>
          </p:cNvPr>
          <p:cNvPicPr>
            <a:picLocks noChangeAspect="1"/>
          </p:cNvPicPr>
          <p:nvPr/>
        </p:nvPicPr>
        <p:blipFill>
          <a:blip r:embed="rId4"/>
          <a:stretch>
            <a:fillRect/>
          </a:stretch>
        </p:blipFill>
        <p:spPr>
          <a:xfrm>
            <a:off x="9632023" y="174289"/>
            <a:ext cx="718608" cy="718608"/>
          </a:xfrm>
          <a:prstGeom prst="rect">
            <a:avLst/>
          </a:prstGeom>
        </p:spPr>
      </p:pic>
      <p:pic>
        <p:nvPicPr>
          <p:cNvPr id="31" name="Image 30" descr="Une image contenant texte, plein air, neige, hiver&#10;&#10;Description générée automatiquement">
            <a:extLst>
              <a:ext uri="{FF2B5EF4-FFF2-40B4-BE49-F238E27FC236}">
                <a16:creationId xmlns:a16="http://schemas.microsoft.com/office/drawing/2014/main" id="{6887C0D1-7C08-6036-60F2-AFDD88584B62}"/>
              </a:ext>
            </a:extLst>
          </p:cNvPr>
          <p:cNvPicPr>
            <a:picLocks noChangeAspect="1"/>
          </p:cNvPicPr>
          <p:nvPr/>
        </p:nvPicPr>
        <p:blipFill>
          <a:blip r:embed="rId5"/>
          <a:stretch>
            <a:fillRect/>
          </a:stretch>
        </p:blipFill>
        <p:spPr>
          <a:xfrm>
            <a:off x="10562366" y="1089294"/>
            <a:ext cx="1260239" cy="1782480"/>
          </a:xfrm>
          <a:prstGeom prst="rect">
            <a:avLst/>
          </a:prstGeom>
          <a:effectLst>
            <a:outerShdw blurRad="50800" dist="38100" algn="l" rotWithShape="0">
              <a:prstClr val="black">
                <a:alpha val="40000"/>
              </a:prstClr>
            </a:outerShdw>
          </a:effectLst>
        </p:spPr>
      </p:pic>
      <p:pic>
        <p:nvPicPr>
          <p:cNvPr id="33" name="Image 32" descr="Une image contenant texte, arbre, capture d’écran, livre&#10;&#10;Description générée automatiquement">
            <a:extLst>
              <a:ext uri="{FF2B5EF4-FFF2-40B4-BE49-F238E27FC236}">
                <a16:creationId xmlns:a16="http://schemas.microsoft.com/office/drawing/2014/main" id="{20A9D5E1-9B0F-E7DF-E646-A77BB6AFCCD7}"/>
              </a:ext>
            </a:extLst>
          </p:cNvPr>
          <p:cNvPicPr>
            <a:picLocks noChangeAspect="1"/>
          </p:cNvPicPr>
          <p:nvPr/>
        </p:nvPicPr>
        <p:blipFill>
          <a:blip r:embed="rId6"/>
          <a:stretch>
            <a:fillRect/>
          </a:stretch>
        </p:blipFill>
        <p:spPr>
          <a:xfrm>
            <a:off x="485301" y="1253950"/>
            <a:ext cx="3579924" cy="5063294"/>
          </a:xfrm>
          <a:prstGeom prst="rect">
            <a:avLst/>
          </a:prstGeom>
          <a:effectLst>
            <a:outerShdw blurRad="50800" dist="38100" algn="l" rotWithShape="0">
              <a:prstClr val="black">
                <a:alpha val="40000"/>
              </a:prstClr>
            </a:outerShdw>
          </a:effectLst>
        </p:spPr>
      </p:pic>
      <p:sp>
        <p:nvSpPr>
          <p:cNvPr id="37" name="ZoneTexte 36">
            <a:extLst>
              <a:ext uri="{FF2B5EF4-FFF2-40B4-BE49-F238E27FC236}">
                <a16:creationId xmlns:a16="http://schemas.microsoft.com/office/drawing/2014/main" id="{02938914-12A1-F956-E292-5484C65E74E9}"/>
              </a:ext>
            </a:extLst>
          </p:cNvPr>
          <p:cNvSpPr txBox="1"/>
          <p:nvPr/>
        </p:nvSpPr>
        <p:spPr>
          <a:xfrm>
            <a:off x="4373696" y="2636222"/>
            <a:ext cx="7590623" cy="4135940"/>
          </a:xfrm>
          <a:prstGeom prst="rect">
            <a:avLst/>
          </a:prstGeom>
          <a:noFill/>
        </p:spPr>
        <p:txBody>
          <a:bodyPr wrap="square">
            <a:spAutoFit/>
          </a:bodyPr>
          <a:lstStyle/>
          <a:p>
            <a:pPr lvl="0">
              <a:lnSpc>
                <a:spcPct val="102000"/>
              </a:lnSpc>
              <a:spcAft>
                <a:spcPts val="800"/>
              </a:spcAft>
            </a:pPr>
            <a:r>
              <a:rPr lang="fr-FR" sz="1200" b="1" dirty="0">
                <a:effectLst/>
                <a:latin typeface="Poppins" panose="00000500000000000000" pitchFamily="2" charset="0"/>
                <a:ea typeface="Calibri" panose="020F0502020204030204" pitchFamily="34" charset="0"/>
                <a:cs typeface="Poppins" panose="00000500000000000000" pitchFamily="2" charset="0"/>
              </a:rPr>
              <a:t>Sommaire actualisé :</a:t>
            </a:r>
          </a:p>
          <a:p>
            <a:pPr marL="342900" lvl="0" indent="-342900">
              <a:lnSpc>
                <a:spcPct val="102000"/>
              </a:lnSpc>
              <a:spcAft>
                <a:spcPts val="800"/>
              </a:spcAft>
              <a:buFont typeface="+mj-lt"/>
              <a:buAutoNum type="arabicPeriod"/>
            </a:pPr>
            <a:r>
              <a:rPr lang="fr-FR" sz="1200" b="1" dirty="0">
                <a:effectLst/>
                <a:latin typeface="Poppins" panose="00000500000000000000" pitchFamily="2" charset="0"/>
                <a:ea typeface="Calibri" panose="020F0502020204030204" pitchFamily="34" charset="0"/>
                <a:cs typeface="Poppins" panose="00000500000000000000" pitchFamily="2" charset="0"/>
              </a:rPr>
              <a:t>Une ressource unique </a:t>
            </a:r>
            <a:r>
              <a:rPr lang="fr-FR" sz="1100" dirty="0">
                <a:latin typeface="Poppins" panose="00000500000000000000" pitchFamily="2" charset="0"/>
                <a:ea typeface="Calibri" panose="020F0502020204030204" pitchFamily="34" charset="0"/>
                <a:cs typeface="Poppins" panose="00000500000000000000" pitchFamily="2" charset="0"/>
              </a:rPr>
              <a:t>(forêt et </a:t>
            </a:r>
            <a:r>
              <a:rPr lang="fr-FR" sz="1100" dirty="0">
                <a:effectLst/>
                <a:latin typeface="Poppins" panose="00000500000000000000" pitchFamily="2" charset="0"/>
                <a:ea typeface="Calibri" panose="020F0502020204030204" pitchFamily="34" charset="0"/>
                <a:cs typeface="Poppins" panose="00000500000000000000" pitchFamily="2" charset="0"/>
              </a:rPr>
              <a:t>gestion durable</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réglementations, recyclabilité, valorisatio</a:t>
            </a:r>
            <a:r>
              <a:rPr lang="fr-FR" sz="1100" dirty="0">
                <a:latin typeface="Poppins" panose="00000500000000000000" pitchFamily="2" charset="0"/>
                <a:ea typeface="Calibri" panose="020F0502020204030204" pitchFamily="34" charset="0"/>
                <a:cs typeface="Poppins" panose="00000500000000000000" pitchFamily="2" charset="0"/>
              </a:rPr>
              <a:t>n de la ressource)</a:t>
            </a:r>
            <a:endParaRPr lang="fr-FR" sz="1100" b="1" dirty="0">
              <a:latin typeface="Poppins" panose="00000500000000000000" pitchFamily="2" charset="0"/>
              <a:ea typeface="Calibri" panose="020F0502020204030204" pitchFamily="34" charset="0"/>
              <a:cs typeface="Poppins" panose="00000500000000000000" pitchFamily="2" charset="0"/>
            </a:endParaRPr>
          </a:p>
          <a:p>
            <a:pPr marL="342900" lvl="0" indent="-342900">
              <a:lnSpc>
                <a:spcPct val="102000"/>
              </a:lnSpc>
              <a:spcAft>
                <a:spcPts val="800"/>
              </a:spcAft>
              <a:buFont typeface="+mj-lt"/>
              <a:buAutoNum type="arabicPeriod"/>
            </a:pPr>
            <a:r>
              <a:rPr lang="fr-FR" sz="1200" b="1" dirty="0">
                <a:effectLst/>
                <a:latin typeface="Poppins" panose="00000500000000000000" pitchFamily="2" charset="0"/>
                <a:ea typeface="Calibri" panose="020F0502020204030204" pitchFamily="34" charset="0"/>
                <a:cs typeface="Poppins" panose="00000500000000000000" pitchFamily="2" charset="0"/>
              </a:rPr>
              <a:t>Les Bois du Nord</a:t>
            </a:r>
            <a:r>
              <a:rPr lang="fr-FR" sz="1200" dirty="0">
                <a:latin typeface="Poppins" panose="00000500000000000000" pitchFamily="2" charset="0"/>
                <a:ea typeface="Calibri" panose="020F0502020204030204" pitchFamily="34" charset="0"/>
                <a:cs typeface="Poppins" panose="00000500000000000000" pitchFamily="2" charset="0"/>
              </a:rPr>
              <a:t> </a:t>
            </a:r>
            <a:r>
              <a:rPr lang="fr-FR" sz="1100" dirty="0">
                <a:latin typeface="Poppins" panose="00000500000000000000" pitchFamily="2" charset="0"/>
                <a:ea typeface="Calibri" panose="020F0502020204030204" pitchFamily="34" charset="0"/>
                <a:cs typeface="Poppins" panose="00000500000000000000" pitchFamily="2" charset="0"/>
              </a:rPr>
              <a:t>(d</a:t>
            </a:r>
            <a:r>
              <a:rPr lang="fr-FR" sz="1100" dirty="0">
                <a:effectLst/>
                <a:latin typeface="Poppins" panose="00000500000000000000" pitchFamily="2" charset="0"/>
                <a:ea typeface="Calibri" panose="020F0502020204030204" pitchFamily="34" charset="0"/>
                <a:cs typeface="Poppins" panose="00000500000000000000" pitchFamily="2" charset="0"/>
              </a:rPr>
              <a:t>éfinition</a:t>
            </a:r>
            <a:r>
              <a:rPr lang="fr-FR" sz="1100" dirty="0">
                <a:latin typeface="Poppins" panose="00000500000000000000" pitchFamily="2" charset="0"/>
                <a:ea typeface="Calibri" panose="020F0502020204030204" pitchFamily="34" charset="0"/>
                <a:cs typeface="Poppins" panose="00000500000000000000" pitchFamily="2" charset="0"/>
              </a:rPr>
              <a:t>, qualité des bois, </a:t>
            </a:r>
            <a:r>
              <a:rPr lang="fr-FR" sz="1100" dirty="0">
                <a:effectLst/>
                <a:latin typeface="Poppins" panose="00000500000000000000" pitchFamily="2" charset="0"/>
                <a:ea typeface="Calibri" panose="020F0502020204030204" pitchFamily="34" charset="0"/>
                <a:cs typeface="Poppins" panose="00000500000000000000" pitchFamily="2" charset="0"/>
              </a:rPr>
              <a:t>les essences</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solidFill>
                  <a:srgbClr val="161616"/>
                </a:solidFill>
                <a:latin typeface="Poppins" panose="00000500000000000000" pitchFamily="2" charset="0"/>
                <a:ea typeface="Calibri" panose="020F0502020204030204" pitchFamily="34" charset="0"/>
                <a:cs typeface="Poppins" panose="00000500000000000000" pitchFamily="2" charset="0"/>
              </a:rPr>
              <a:t>r</a:t>
            </a:r>
            <a:r>
              <a:rPr lang="fr-FR" sz="1100" dirty="0">
                <a:solidFill>
                  <a:srgbClr val="161616"/>
                </a:solidFill>
                <a:effectLst/>
                <a:latin typeface="Poppins" panose="00000500000000000000" pitchFamily="2" charset="0"/>
                <a:ea typeface="Calibri" panose="020F0502020204030204" pitchFamily="34" charset="0"/>
                <a:cs typeface="Poppins" panose="00000500000000000000" pitchFamily="2" charset="0"/>
              </a:rPr>
              <a:t>épartition géographique par pays d’origine)</a:t>
            </a:r>
            <a:r>
              <a:rPr lang="fr-FR" sz="1100" b="1" dirty="0">
                <a:effectLst/>
                <a:latin typeface="Poppins" panose="00000500000000000000" pitchFamily="2" charset="0"/>
                <a:ea typeface="Calibri" panose="020F0502020204030204" pitchFamily="34" charset="0"/>
                <a:cs typeface="Poppins" panose="00000500000000000000" pitchFamily="2" charset="0"/>
              </a:rPr>
              <a:t> </a:t>
            </a:r>
            <a:endParaRPr lang="fr-FR" sz="1100" dirty="0">
              <a:effectLst/>
              <a:latin typeface="Poppins" panose="00000500000000000000" pitchFamily="2" charset="0"/>
              <a:ea typeface="Calibri" panose="020F0502020204030204" pitchFamily="34" charset="0"/>
              <a:cs typeface="Poppins" panose="00000500000000000000" pitchFamily="2" charset="0"/>
            </a:endParaRPr>
          </a:p>
          <a:p>
            <a:pPr marL="342900" lvl="0" indent="-342900" algn="just">
              <a:lnSpc>
                <a:spcPct val="102000"/>
              </a:lnSpc>
              <a:spcAft>
                <a:spcPts val="800"/>
              </a:spcAft>
              <a:buFont typeface="+mj-lt"/>
              <a:buAutoNum type="arabicPeriod"/>
            </a:pPr>
            <a:r>
              <a:rPr lang="fr-FR" sz="1200" b="1" dirty="0">
                <a:effectLst/>
                <a:latin typeface="Poppins" panose="00000500000000000000" pitchFamily="2" charset="0"/>
                <a:ea typeface="Calibri" panose="020F0502020204030204" pitchFamily="34" charset="0"/>
                <a:cs typeface="Poppins" panose="00000500000000000000" pitchFamily="2" charset="0"/>
              </a:rPr>
              <a:t>La production dans les pays d’origine </a:t>
            </a:r>
            <a:r>
              <a:rPr lang="fr-FR" sz="1100" dirty="0">
                <a:effectLst/>
                <a:latin typeface="Poppins" panose="00000500000000000000" pitchFamily="2" charset="0"/>
                <a:ea typeface="Calibri" panose="020F0502020204030204" pitchFamily="34" charset="0"/>
                <a:cs typeface="Poppins" panose="00000500000000000000" pitchFamily="2" charset="0"/>
              </a:rPr>
              <a:t>(cycle de croissance</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récolte, triage, production sciage, délignage, stockage, emballage, transport, …)</a:t>
            </a:r>
            <a:r>
              <a:rPr lang="fr-FR" sz="1100" b="1" dirty="0">
                <a:effectLst/>
                <a:latin typeface="Poppins" panose="00000500000000000000" pitchFamily="2" charset="0"/>
                <a:ea typeface="Calibri" panose="020F0502020204030204" pitchFamily="34" charset="0"/>
                <a:cs typeface="Poppins" panose="00000500000000000000" pitchFamily="2" charset="0"/>
              </a:rPr>
              <a:t> </a:t>
            </a:r>
            <a:endParaRPr lang="fr-FR" sz="1100" dirty="0">
              <a:effectLst/>
              <a:latin typeface="Poppins" panose="00000500000000000000" pitchFamily="2" charset="0"/>
              <a:ea typeface="Calibri" panose="020F0502020204030204" pitchFamily="34" charset="0"/>
              <a:cs typeface="Poppins" panose="00000500000000000000" pitchFamily="2" charset="0"/>
            </a:endParaRPr>
          </a:p>
          <a:p>
            <a:pPr marL="342900" lvl="0" indent="-342900" algn="just">
              <a:lnSpc>
                <a:spcPct val="102000"/>
              </a:lnSpc>
              <a:spcAft>
                <a:spcPts val="800"/>
              </a:spcAft>
              <a:buFont typeface="+mj-lt"/>
              <a:buAutoNum type="arabicPeriod"/>
            </a:pPr>
            <a:r>
              <a:rPr lang="fr-FR" sz="1200" b="1" dirty="0">
                <a:effectLst/>
                <a:latin typeface="Poppins" panose="00000500000000000000" pitchFamily="2" charset="0"/>
                <a:ea typeface="Calibri" panose="020F0502020204030204" pitchFamily="34" charset="0"/>
                <a:cs typeface="Poppins" panose="00000500000000000000" pitchFamily="2" charset="0"/>
              </a:rPr>
              <a:t>L’aspect des Bois du Nord </a:t>
            </a:r>
            <a:r>
              <a:rPr lang="fr-FR" sz="1100" dirty="0">
                <a:effectLst/>
                <a:latin typeface="Poppins" panose="00000500000000000000" pitchFamily="2" charset="0"/>
                <a:ea typeface="Calibri" panose="020F0502020204030204" pitchFamily="34" charset="0"/>
                <a:cs typeface="Poppins" panose="00000500000000000000" pitchFamily="2" charset="0"/>
              </a:rPr>
              <a:t>(normes de classement</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marquages</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dimensions</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séchage</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classes d’emploi, durabilité</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préservation, traitement</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finitions</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aboutage</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collage, …)</a:t>
            </a:r>
            <a:endParaRPr lang="fr-FR" sz="1100" dirty="0">
              <a:latin typeface="Poppins" panose="00000500000000000000" pitchFamily="2" charset="0"/>
              <a:ea typeface="Calibri" panose="020F0502020204030204" pitchFamily="34" charset="0"/>
              <a:cs typeface="Poppins" panose="00000500000000000000" pitchFamily="2" charset="0"/>
            </a:endParaRPr>
          </a:p>
          <a:p>
            <a:pPr marL="342900" lvl="0" indent="-342900" algn="just">
              <a:lnSpc>
                <a:spcPct val="102000"/>
              </a:lnSpc>
              <a:spcAft>
                <a:spcPts val="800"/>
              </a:spcAft>
              <a:buFont typeface="+mj-lt"/>
              <a:buAutoNum type="arabicPeriod"/>
            </a:pPr>
            <a:r>
              <a:rPr lang="fr-FR" sz="1200" b="1" dirty="0">
                <a:effectLst/>
                <a:latin typeface="Poppins" panose="00000500000000000000" pitchFamily="2" charset="0"/>
                <a:ea typeface="Calibri" panose="020F0502020204030204" pitchFamily="34" charset="0"/>
                <a:cs typeface="Poppins" panose="00000500000000000000" pitchFamily="2" charset="0"/>
              </a:rPr>
              <a:t>Les principaux emplois des Bois du Nord</a:t>
            </a:r>
            <a:r>
              <a:rPr lang="fr-FR" sz="1200" b="1" dirty="0">
                <a:latin typeface="Poppins" panose="00000500000000000000" pitchFamily="2" charset="0"/>
                <a:ea typeface="Calibri" panose="020F0502020204030204" pitchFamily="34" charset="0"/>
                <a:cs typeface="Poppins" panose="00000500000000000000" pitchFamily="2" charset="0"/>
              </a:rPr>
              <a:t> </a:t>
            </a:r>
            <a:r>
              <a:rPr lang="fr-FR" sz="1100" dirty="0">
                <a:latin typeface="Poppins" panose="00000500000000000000" pitchFamily="2" charset="0"/>
                <a:ea typeface="Calibri" panose="020F0502020204030204" pitchFamily="34" charset="0"/>
                <a:cs typeface="Poppins" panose="00000500000000000000" pitchFamily="2" charset="0"/>
              </a:rPr>
              <a:t>(</a:t>
            </a:r>
            <a:r>
              <a:rPr lang="fr-FR" sz="1100" dirty="0">
                <a:effectLst/>
                <a:latin typeface="Poppins" panose="00000500000000000000" pitchFamily="2" charset="0"/>
                <a:ea typeface="Calibri" panose="020F0502020204030204" pitchFamily="34" charset="0"/>
                <a:cs typeface="Poppins" panose="00000500000000000000" pitchFamily="2" charset="0"/>
              </a:rPr>
              <a:t>Bois rabotés</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menuiserie</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aménagements extérieurs, bardage bois</a:t>
            </a:r>
            <a:r>
              <a:rPr lang="fr-FR" sz="1100"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bois de structure, panneaux)</a:t>
            </a:r>
            <a:endParaRPr lang="fr-FR" sz="1100" dirty="0">
              <a:latin typeface="Poppins" panose="00000500000000000000" pitchFamily="2" charset="0"/>
              <a:ea typeface="Calibri" panose="020F0502020204030204" pitchFamily="34" charset="0"/>
              <a:cs typeface="Poppins" panose="00000500000000000000" pitchFamily="2" charset="0"/>
            </a:endParaRPr>
          </a:p>
          <a:p>
            <a:pPr marL="342900" lvl="0" indent="-342900" algn="just">
              <a:lnSpc>
                <a:spcPct val="102000"/>
              </a:lnSpc>
              <a:spcAft>
                <a:spcPts val="800"/>
              </a:spcAft>
              <a:buFont typeface="+mj-lt"/>
              <a:buAutoNum type="arabicPeriod"/>
            </a:pPr>
            <a:r>
              <a:rPr lang="fr-FR" sz="1200" b="1" dirty="0">
                <a:effectLst/>
                <a:latin typeface="Poppins" panose="00000500000000000000" pitchFamily="2" charset="0"/>
                <a:ea typeface="Calibri" panose="020F0502020204030204" pitchFamily="34" charset="0"/>
                <a:cs typeface="Poppins" panose="00000500000000000000" pitchFamily="2" charset="0"/>
              </a:rPr>
              <a:t>Pour aller plus loin</a:t>
            </a:r>
            <a:r>
              <a:rPr lang="fr-FR" sz="1200" b="1" dirty="0">
                <a:latin typeface="Poppins" panose="00000500000000000000" pitchFamily="2" charset="0"/>
                <a:ea typeface="Calibri" panose="020F0502020204030204" pitchFamily="34" charset="0"/>
                <a:cs typeface="Poppins" panose="00000500000000000000" pitchFamily="2" charset="0"/>
              </a:rPr>
              <a:t> </a:t>
            </a:r>
            <a:r>
              <a:rPr lang="fr-FR" sz="1100" dirty="0">
                <a:effectLst/>
                <a:latin typeface="Poppins" panose="00000500000000000000" pitchFamily="2" charset="0"/>
                <a:ea typeface="Calibri" panose="020F0502020204030204" pitchFamily="34" charset="0"/>
                <a:cs typeface="Poppins" panose="00000500000000000000" pitchFamily="2" charset="0"/>
              </a:rPr>
              <a:t>(interprofessions, organisations et fédérations françaises et nordiques…)</a:t>
            </a:r>
            <a:endParaRPr lang="fr-FR" sz="300" dirty="0">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endParaRPr>
          </a:p>
          <a:p>
            <a:pPr algn="just">
              <a:lnSpc>
                <a:spcPct val="102000"/>
              </a:lnSpc>
              <a:spcAft>
                <a:spcPts val="800"/>
              </a:spcAft>
            </a:pPr>
            <a:r>
              <a:rPr lang="fr-FR" sz="1200" dirty="0">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 </a:t>
            </a:r>
            <a:r>
              <a:rPr lang="fr-FR" sz="1200" b="1" dirty="0">
                <a:solidFill>
                  <a:srgbClr val="8AAF63"/>
                </a:solidFill>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Une brochure mise à jour avec la participation des membres de LCB et des fédérations nordiques </a:t>
            </a:r>
            <a:r>
              <a:rPr lang="fr-FR" sz="1200" dirty="0">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 </a:t>
            </a:r>
            <a:r>
              <a:rPr lang="fr-FR" sz="1100" b="0" i="1" u="none" strike="noStrike" baseline="0" dirty="0">
                <a:latin typeface="Poppins" panose="00000500000000000000" pitchFamily="2" charset="0"/>
                <a:cs typeface="Poppins" panose="00000500000000000000" pitchFamily="2" charset="0"/>
              </a:rPr>
              <a:t>France Timber, </a:t>
            </a:r>
            <a:r>
              <a:rPr lang="fr-FR" sz="1100" b="0" i="1" u="none" strike="noStrike" baseline="0" dirty="0" err="1">
                <a:latin typeface="Poppins" panose="00000500000000000000" pitchFamily="2" charset="0"/>
                <a:cs typeface="Poppins" panose="00000500000000000000" pitchFamily="2" charset="0"/>
              </a:rPr>
              <a:t>Versowood</a:t>
            </a:r>
            <a:r>
              <a:rPr lang="fr-FR" sz="1100" b="0" i="1" u="none" strike="noStrike" baseline="0" dirty="0">
                <a:latin typeface="Poppins" panose="00000500000000000000" pitchFamily="2" charset="0"/>
                <a:cs typeface="Poppins" panose="00000500000000000000" pitchFamily="2" charset="0"/>
              </a:rPr>
              <a:t>, UPM, Stora </a:t>
            </a:r>
            <a:r>
              <a:rPr lang="fr-FR" sz="1100" b="0" i="1" u="none" strike="noStrike" baseline="0" dirty="0" err="1">
                <a:latin typeface="Poppins" panose="00000500000000000000" pitchFamily="2" charset="0"/>
                <a:cs typeface="Poppins" panose="00000500000000000000" pitchFamily="2" charset="0"/>
              </a:rPr>
              <a:t>Enso</a:t>
            </a:r>
            <a:r>
              <a:rPr lang="fr-FR" sz="1100" b="0" i="1" u="none" strike="noStrike" baseline="0" dirty="0">
                <a:latin typeface="Poppins" panose="00000500000000000000" pitchFamily="2" charset="0"/>
                <a:cs typeface="Poppins" panose="00000500000000000000" pitchFamily="2" charset="0"/>
              </a:rPr>
              <a:t>, Groupe ISB (</a:t>
            </a:r>
            <a:r>
              <a:rPr lang="fr-FR" sz="1100" b="0" i="1" u="none" strike="noStrike" baseline="0" dirty="0" err="1">
                <a:latin typeface="Poppins" panose="00000500000000000000" pitchFamily="2" charset="0"/>
                <a:cs typeface="Poppins" panose="00000500000000000000" pitchFamily="2" charset="0"/>
              </a:rPr>
              <a:t>Silverwood</a:t>
            </a:r>
            <a:r>
              <a:rPr lang="fr-FR" sz="1100" b="0" i="1" u="none" strike="noStrike" baseline="0" dirty="0">
                <a:latin typeface="Poppins" panose="00000500000000000000" pitchFamily="2" charset="0"/>
                <a:cs typeface="Poppins" panose="00000500000000000000" pitchFamily="2" charset="0"/>
              </a:rPr>
              <a:t>, </a:t>
            </a:r>
            <a:r>
              <a:rPr lang="fr-FR" sz="1100" b="0" i="1" u="none" strike="noStrike" baseline="0" dirty="0" err="1">
                <a:latin typeface="Poppins" panose="00000500000000000000" pitchFamily="2" charset="0"/>
                <a:cs typeface="Poppins" panose="00000500000000000000" pitchFamily="2" charset="0"/>
              </a:rPr>
              <a:t>Sinbpla</a:t>
            </a:r>
            <a:r>
              <a:rPr lang="fr-FR" sz="1100" b="0" i="1" u="none" strike="noStrike" baseline="0" dirty="0">
                <a:latin typeface="Poppins" panose="00000500000000000000" pitchFamily="2" charset="0"/>
                <a:cs typeface="Poppins" panose="00000500000000000000" pitchFamily="2" charset="0"/>
              </a:rPr>
              <a:t>, SCA, </a:t>
            </a:r>
            <a:r>
              <a:rPr lang="fr-FR" sz="1100" b="0" i="1" u="none" strike="noStrike" baseline="0" dirty="0" err="1">
                <a:latin typeface="Poppins" panose="00000500000000000000" pitchFamily="2" charset="0"/>
                <a:cs typeface="Poppins" panose="00000500000000000000" pitchFamily="2" charset="0"/>
              </a:rPr>
              <a:t>Metsawood</a:t>
            </a:r>
            <a:r>
              <a:rPr lang="fr-FR" sz="1100" b="0" i="1" u="none" strike="noStrike" baseline="0" dirty="0">
                <a:latin typeface="Poppins" panose="00000500000000000000" pitchFamily="2" charset="0"/>
                <a:cs typeface="Poppins" panose="00000500000000000000" pitchFamily="2" charset="0"/>
              </a:rPr>
              <a:t>), </a:t>
            </a:r>
            <a:r>
              <a:rPr lang="en-US" sz="1100" b="0" i="1" u="none" strike="noStrike" baseline="0" dirty="0">
                <a:latin typeface="Poppins" panose="00000500000000000000" pitchFamily="2" charset="0"/>
                <a:cs typeface="Poppins" panose="00000500000000000000" pitchFamily="2" charset="0"/>
              </a:rPr>
              <a:t>Swedish Forest Industries Federation, Swedish Wood, Finnish Sawmills Association, Wood From Finland Oy, </a:t>
            </a:r>
            <a:r>
              <a:rPr lang="en-US" sz="1100" b="0" i="1" u="none" strike="noStrike" baseline="0" dirty="0" err="1">
                <a:latin typeface="Poppins" panose="00000500000000000000" pitchFamily="2" charset="0"/>
                <a:cs typeface="Poppins" panose="00000500000000000000" pitchFamily="2" charset="0"/>
              </a:rPr>
              <a:t>Norsk</a:t>
            </a:r>
            <a:r>
              <a:rPr lang="en-US" sz="1100" i="1" dirty="0">
                <a:latin typeface="Poppins" panose="00000500000000000000" pitchFamily="2" charset="0"/>
                <a:cs typeface="Poppins" panose="00000500000000000000" pitchFamily="2" charset="0"/>
              </a:rPr>
              <a:t> </a:t>
            </a:r>
            <a:r>
              <a:rPr lang="fr-FR" sz="1100" b="0" i="1" u="none" strike="noStrike" baseline="0" dirty="0" err="1">
                <a:latin typeface="Poppins" panose="00000500000000000000" pitchFamily="2" charset="0"/>
                <a:cs typeface="Poppins" panose="00000500000000000000" pitchFamily="2" charset="0"/>
              </a:rPr>
              <a:t>Treteknisk</a:t>
            </a:r>
            <a:r>
              <a:rPr lang="fr-FR" sz="1100" b="0" i="1" u="none" strike="noStrike" baseline="0" dirty="0">
                <a:latin typeface="Poppins" panose="00000500000000000000" pitchFamily="2" charset="0"/>
                <a:cs typeface="Poppins" panose="00000500000000000000" pitchFamily="2" charset="0"/>
              </a:rPr>
              <a:t> </a:t>
            </a:r>
            <a:r>
              <a:rPr lang="fr-FR" sz="1100" b="0" i="1" u="none" strike="noStrike" baseline="0" dirty="0" err="1">
                <a:latin typeface="Poppins" panose="00000500000000000000" pitchFamily="2" charset="0"/>
                <a:cs typeface="Poppins" panose="00000500000000000000" pitchFamily="2" charset="0"/>
              </a:rPr>
              <a:t>Institutt</a:t>
            </a:r>
            <a:r>
              <a:rPr lang="fr-FR" sz="1100" b="0" i="1" u="none" strike="noStrike" baseline="0" dirty="0">
                <a:latin typeface="Poppins" panose="00000500000000000000" pitchFamily="2" charset="0"/>
                <a:cs typeface="Poppins" panose="00000500000000000000" pitchFamily="2" charset="0"/>
              </a:rPr>
              <a:t>,…</a:t>
            </a:r>
            <a:endParaRPr lang="fr-FR" sz="1050" i="1" dirty="0">
              <a:latin typeface="Poppins" panose="00000500000000000000" pitchFamily="2" charset="0"/>
              <a:cs typeface="Poppins" panose="00000500000000000000" pitchFamily="2" charset="0"/>
              <a:sym typeface="Wingdings" panose="05000000000000000000" pitchFamily="2" charset="2"/>
            </a:endParaRPr>
          </a:p>
          <a:p>
            <a:pPr lvl="0" algn="just">
              <a:lnSpc>
                <a:spcPct val="102000"/>
              </a:lnSpc>
              <a:spcAft>
                <a:spcPts val="800"/>
              </a:spcAft>
            </a:pPr>
            <a:endParaRPr lang="fr-FR" sz="1100" dirty="0">
              <a:effectLst/>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3220452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42A1A5-E8AF-8549-882D-F004891FBF25}"/>
              </a:ext>
            </a:extLst>
          </p:cNvPr>
          <p:cNvPicPr>
            <a:picLocks noChangeAspect="1"/>
          </p:cNvPicPr>
          <p:nvPr/>
        </p:nvPicPr>
        <p:blipFill>
          <a:blip r:embed="rId3"/>
          <a:stretch>
            <a:fillRect/>
          </a:stretch>
        </p:blipFill>
        <p:spPr>
          <a:xfrm>
            <a:off x="1039733" y="3421391"/>
            <a:ext cx="4243465" cy="2386949"/>
          </a:xfrm>
          <a:prstGeom prst="rect">
            <a:avLst/>
          </a:prstGeom>
        </p:spPr>
      </p:pic>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4"/>
          <a:stretch>
            <a:fillRect/>
          </a:stretch>
        </p:blipFill>
        <p:spPr>
          <a:xfrm>
            <a:off x="10731236" y="188225"/>
            <a:ext cx="1324772" cy="793907"/>
          </a:xfrm>
          <a:prstGeom prst="rect">
            <a:avLst/>
          </a:prstGeom>
        </p:spPr>
      </p:pic>
      <p:sp>
        <p:nvSpPr>
          <p:cNvPr id="17" name="ZoneTexte 16">
            <a:extLst>
              <a:ext uri="{FF2B5EF4-FFF2-40B4-BE49-F238E27FC236}">
                <a16:creationId xmlns:a16="http://schemas.microsoft.com/office/drawing/2014/main" id="{5A0E230D-342C-B94D-B852-B56FFC23F4FD}"/>
              </a:ext>
            </a:extLst>
          </p:cNvPr>
          <p:cNvSpPr txBox="1"/>
          <p:nvPr/>
        </p:nvSpPr>
        <p:spPr>
          <a:xfrm>
            <a:off x="1039733" y="694867"/>
            <a:ext cx="1101627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a:ln>
                  <a:noFill/>
                </a:ln>
                <a:solidFill>
                  <a:srgbClr val="8AAF63"/>
                </a:solidFill>
                <a:effectLst/>
                <a:uLnTx/>
                <a:uFillTx/>
                <a:latin typeface="Poppins SemiBold" pitchFamily="2" charset="77"/>
                <a:ea typeface="+mn-ea"/>
                <a:cs typeface="Poppins SemiBold" pitchFamily="2" charset="77"/>
              </a:rPr>
              <a:t>Actualités </a:t>
            </a:r>
            <a:r>
              <a:rPr kumimoji="0" lang="fr-FR" sz="3600" b="1"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produits rabotés </a:t>
            </a:r>
            <a:endParaRPr kumimoji="0" lang="fr-FR" sz="3600" b="1" i="0" u="none" strike="noStrike" kern="1200" cap="none" spc="0" normalizeH="0" baseline="0" noProof="0" dirty="0">
              <a:ln>
                <a:noFill/>
              </a:ln>
              <a:solidFill>
                <a:srgbClr val="000000"/>
              </a:solidFill>
              <a:effectLst/>
              <a:uLnTx/>
              <a:uFillTx/>
              <a:latin typeface="Poppins SemiBold" pitchFamily="2" charset="77"/>
              <a:ea typeface="+mn-ea"/>
              <a:cs typeface="Poppins SemiBold" pitchFamily="2" charset="77"/>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	</a:t>
            </a:r>
          </a:p>
        </p:txBody>
      </p:sp>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2" name="ZoneTexte 1">
            <a:extLst>
              <a:ext uri="{FF2B5EF4-FFF2-40B4-BE49-F238E27FC236}">
                <a16:creationId xmlns:a16="http://schemas.microsoft.com/office/drawing/2014/main" id="{8E60FE5F-B757-B497-2B12-2D3177E5480D}"/>
              </a:ext>
            </a:extLst>
          </p:cNvPr>
          <p:cNvSpPr txBox="1"/>
          <p:nvPr/>
        </p:nvSpPr>
        <p:spPr>
          <a:xfrm>
            <a:off x="1234811" y="1376357"/>
            <a:ext cx="9496425" cy="4431983"/>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Essais feu sur bardages bois : </a:t>
            </a:r>
          </a:p>
          <a:p>
            <a:pPr marL="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Réaction au feu des bardages bois avec produits de préservation</a:t>
            </a:r>
          </a:p>
          <a:p>
            <a:pPr marL="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Etude des paramètres </a:t>
            </a:r>
            <a:r>
              <a:rPr kumimoji="0" 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influants</a:t>
            </a: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FDES : MAJ des deux FDES bardages bois (1 FDES bardage bois naturellement durable / 2. FDES bardage bois avec finition)</a:t>
            </a:r>
          </a:p>
          <a:p>
            <a:pPr marR="0" lvl="0" algn="l" defTabSz="457200" rtl="0" eaLnBrk="1" fontAlgn="auto" latinLnBrk="0" hangingPunct="1">
              <a:lnSpc>
                <a:spcPct val="100000"/>
              </a:lnSpc>
              <a:spcBef>
                <a:spcPts val="0"/>
              </a:spcBef>
              <a:spcAft>
                <a:spcPts val="0"/>
              </a:spcAft>
              <a:buClrTx/>
              <a:buSzTx/>
              <a:tabLst/>
              <a:defRPr/>
            </a:pPr>
            <a:endPar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indent="-342900">
              <a:buFont typeface="Arial" panose="020B0604020202020204" pitchFamily="34" charset="0"/>
              <a:buChar char="•"/>
              <a:defRPr/>
            </a:pP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fr-FR" sz="2400" dirty="0">
                <a:solidFill>
                  <a:srgbClr val="000000"/>
                </a:solidFill>
                <a:latin typeface="Arial" panose="020B0604020202020204" pitchFamily="34" charset="0"/>
                <a:cs typeface="Arial" panose="020B0604020202020204" pitchFamily="34" charset="0"/>
              </a:rPr>
              <a:t>Etudes Mornas (études des marchés de la terrasse et du bardage bois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14294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1957921" y="774488"/>
            <a:ext cx="8281283" cy="3398366"/>
          </a:xfrm>
        </p:spPr>
        <p:txBody>
          <a:bodyPr anchor="ctr">
            <a:spAutoFit/>
          </a:bodyPr>
          <a:lstStyle/>
          <a:p>
            <a:pPr marL="88900">
              <a:spcBef>
                <a:spcPct val="70000"/>
              </a:spcBef>
              <a:tabLst>
                <a:tab pos="268288" algn="l"/>
              </a:tabLst>
            </a:pPr>
            <a:br>
              <a:rPr lang="fr-FR" sz="2400" dirty="0">
                <a:solidFill>
                  <a:schemeClr val="tx1"/>
                </a:solidFill>
              </a:rPr>
            </a:br>
            <a:br>
              <a:rPr lang="fr-FR" sz="2400" dirty="0">
                <a:solidFill>
                  <a:schemeClr val="tx1"/>
                </a:solidFill>
              </a:rPr>
            </a:br>
            <a:r>
              <a:rPr lang="fr-FR" sz="3200" dirty="0">
                <a:solidFill>
                  <a:schemeClr val="tx1"/>
                </a:solidFill>
              </a:rPr>
              <a:t>MARCHE DU BARDAGE BOIS ET DÉRIVÉS </a:t>
            </a:r>
            <a:br>
              <a:rPr lang="fr-FR" sz="3200" dirty="0">
                <a:solidFill>
                  <a:schemeClr val="tx1"/>
                </a:solidFill>
              </a:rPr>
            </a:br>
            <a:br>
              <a:rPr lang="fr-FR" sz="1100" dirty="0">
                <a:solidFill>
                  <a:schemeClr val="tx1"/>
                </a:solidFill>
              </a:rPr>
            </a:br>
            <a:r>
              <a:rPr lang="fr-FR" dirty="0">
                <a:solidFill>
                  <a:schemeClr val="tx1"/>
                </a:solidFill>
              </a:rPr>
              <a:t>Actualisation 2024 </a:t>
            </a:r>
            <a:br>
              <a:rPr lang="fr-FR" dirty="0">
                <a:solidFill>
                  <a:schemeClr val="tx1"/>
                </a:solidFill>
              </a:rPr>
            </a:br>
            <a:r>
              <a:rPr lang="fr-FR" dirty="0">
                <a:solidFill>
                  <a:schemeClr val="tx1"/>
                </a:solidFill>
              </a:rPr>
              <a:t>Evolution Marché 2019-2024 / Estimations 2025-26</a:t>
            </a:r>
            <a:br>
              <a:rPr lang="fr-FR" dirty="0">
                <a:solidFill>
                  <a:schemeClr val="tx1"/>
                </a:solidFill>
              </a:rPr>
            </a:br>
            <a:br>
              <a:rPr lang="fr-FR" sz="3200" dirty="0">
                <a:solidFill>
                  <a:schemeClr val="tx1"/>
                </a:solidFill>
              </a:rPr>
            </a:br>
            <a:br>
              <a:rPr lang="fr-FR" sz="3200" dirty="0">
                <a:solidFill>
                  <a:schemeClr val="tx1"/>
                </a:solidFill>
              </a:rPr>
            </a:br>
            <a:endParaRPr lang="fr-FR" sz="2400" dirty="0">
              <a:solidFill>
                <a:schemeClr val="tx1"/>
              </a:solidFill>
            </a:endParaRPr>
          </a:p>
        </p:txBody>
      </p:sp>
      <p:sp>
        <p:nvSpPr>
          <p:cNvPr id="4" name="Rectangle 3"/>
          <p:cNvSpPr txBox="1">
            <a:spLocks noChangeArrowheads="1"/>
          </p:cNvSpPr>
          <p:nvPr/>
        </p:nvSpPr>
        <p:spPr bwMode="auto">
          <a:xfrm>
            <a:off x="1944419" y="4954773"/>
            <a:ext cx="4124326" cy="1304677"/>
          </a:xfrm>
          <a:prstGeom prst="rect">
            <a:avLst/>
          </a:prstGeom>
          <a:noFill/>
          <a:ln w="38100">
            <a:noFill/>
            <a:miter lim="800000"/>
            <a:headEnd/>
            <a:tailEnd/>
          </a:ln>
        </p:spPr>
        <p:txBody>
          <a:bodyPr vert="horz" wrap="square" lIns="90488" tIns="44450" rIns="90488" bIns="44450" numCol="1" anchor="t" anchorCtr="0" compatLnSpc="1">
            <a:prstTxWarp prst="textNoShape">
              <a:avLst/>
            </a:prstTxWarp>
          </a:bodyPr>
          <a:lstStyle/>
          <a:p>
            <a:pPr algn="ctr" defTabSz="914400" eaLnBrk="0" fontAlgn="base" hangingPunct="0">
              <a:spcBef>
                <a:spcPct val="70000"/>
              </a:spcBef>
              <a:spcAft>
                <a:spcPct val="0"/>
              </a:spcAft>
              <a:buClr>
                <a:srgbClr val="A50021"/>
              </a:buClr>
              <a:buSzPct val="120000"/>
              <a:defRPr/>
            </a:pPr>
            <a:endParaRPr lang="fr-FR" sz="800" b="1" kern="0" dirty="0">
              <a:solidFill>
                <a:srgbClr val="000099"/>
              </a:solidFill>
              <a:latin typeface="Century Gothic"/>
              <a:cs typeface="Arial" pitchFamily="34" charset="0"/>
            </a:endParaRPr>
          </a:p>
          <a:p>
            <a:pPr defTabSz="914400" eaLnBrk="0" fontAlgn="base" hangingPunct="0">
              <a:spcBef>
                <a:spcPct val="70000"/>
              </a:spcBef>
              <a:spcAft>
                <a:spcPct val="0"/>
              </a:spcAft>
              <a:buClr>
                <a:srgbClr val="A50021"/>
              </a:buClr>
              <a:buSzPct val="120000"/>
              <a:defRPr/>
            </a:pPr>
            <a:r>
              <a:rPr lang="fr-FR" sz="1200" b="1" kern="0" dirty="0">
                <a:solidFill>
                  <a:srgbClr val="000099"/>
                </a:solidFill>
                <a:latin typeface="Century Gothic"/>
                <a:cs typeface="Arial" pitchFamily="34" charset="0"/>
              </a:rPr>
              <a:t>Jean-Marc MORNAS</a:t>
            </a:r>
            <a:br>
              <a:rPr lang="fr-FR" sz="1200" b="1" kern="0" dirty="0">
                <a:solidFill>
                  <a:srgbClr val="000099"/>
                </a:solidFill>
                <a:latin typeface="Century Gothic"/>
                <a:cs typeface="Arial" pitchFamily="34" charset="0"/>
              </a:rPr>
            </a:br>
            <a:r>
              <a:rPr lang="fr-FR" sz="1200" kern="0" dirty="0">
                <a:solidFill>
                  <a:srgbClr val="000099"/>
                </a:solidFill>
                <a:latin typeface="Century Gothic"/>
                <a:cs typeface="Arial" pitchFamily="34" charset="0"/>
              </a:rPr>
              <a:t>Consultant Marketing Stratégique</a:t>
            </a:r>
          </a:p>
          <a:p>
            <a:pPr defTabSz="914400" eaLnBrk="0" fontAlgn="base" hangingPunct="0">
              <a:spcBef>
                <a:spcPct val="70000"/>
              </a:spcBef>
              <a:spcAft>
                <a:spcPct val="0"/>
              </a:spcAft>
              <a:buClr>
                <a:srgbClr val="A50021"/>
              </a:buClr>
              <a:buSzPct val="120000"/>
              <a:defRPr/>
            </a:pPr>
            <a:r>
              <a:rPr lang="fr-FR" sz="1200" kern="0" dirty="0">
                <a:solidFill>
                  <a:srgbClr val="000099"/>
                </a:solidFill>
                <a:latin typeface="Century Gothic"/>
                <a:cs typeface="Arial" pitchFamily="34" charset="0"/>
              </a:rPr>
              <a:t>32 rue du saut du loup 78290 Croissy sur Seine</a:t>
            </a:r>
            <a:br>
              <a:rPr lang="fr-FR" sz="1200" kern="0" dirty="0">
                <a:solidFill>
                  <a:srgbClr val="000099"/>
                </a:solidFill>
                <a:latin typeface="Century Gothic"/>
                <a:cs typeface="Arial" pitchFamily="34" charset="0"/>
              </a:rPr>
            </a:br>
            <a:r>
              <a:rPr lang="fr-FR" sz="1200" kern="0" dirty="0">
                <a:solidFill>
                  <a:srgbClr val="000099"/>
                </a:solidFill>
                <a:latin typeface="Century Gothic"/>
                <a:cs typeface="Arial" pitchFamily="34" charset="0"/>
              </a:rPr>
              <a:t>tél : 06 13 21 84 32 </a:t>
            </a:r>
          </a:p>
        </p:txBody>
      </p:sp>
      <p:pic>
        <p:nvPicPr>
          <p:cNvPr id="5" name="Image 4">
            <a:extLst>
              <a:ext uri="{FF2B5EF4-FFF2-40B4-BE49-F238E27FC236}">
                <a16:creationId xmlns:a16="http://schemas.microsoft.com/office/drawing/2014/main" id="{CF7B0859-5C68-4AE4-27C7-103978CEF8B0}"/>
              </a:ext>
            </a:extLst>
          </p:cNvPr>
          <p:cNvPicPr>
            <a:picLocks noChangeAspect="1"/>
          </p:cNvPicPr>
          <p:nvPr/>
        </p:nvPicPr>
        <p:blipFill>
          <a:blip r:embed="rId3"/>
          <a:stretch>
            <a:fillRect/>
          </a:stretch>
        </p:blipFill>
        <p:spPr>
          <a:xfrm>
            <a:off x="5372506" y="3225899"/>
            <a:ext cx="1975531" cy="817104"/>
          </a:xfrm>
          <a:prstGeom prst="rect">
            <a:avLst/>
          </a:prstGeom>
        </p:spPr>
      </p:pic>
      <p:pic>
        <p:nvPicPr>
          <p:cNvPr id="7" name="Image 6">
            <a:extLst>
              <a:ext uri="{FF2B5EF4-FFF2-40B4-BE49-F238E27FC236}">
                <a16:creationId xmlns:a16="http://schemas.microsoft.com/office/drawing/2014/main" id="{6B462255-4794-1D8F-25D9-7F2B1D7183A9}"/>
              </a:ext>
            </a:extLst>
          </p:cNvPr>
          <p:cNvPicPr>
            <a:picLocks noChangeAspect="1"/>
          </p:cNvPicPr>
          <p:nvPr/>
        </p:nvPicPr>
        <p:blipFill>
          <a:blip r:embed="rId4"/>
          <a:stretch>
            <a:fillRect/>
          </a:stretch>
        </p:blipFill>
        <p:spPr>
          <a:xfrm>
            <a:off x="3408577" y="3225900"/>
            <a:ext cx="1833883" cy="791087"/>
          </a:xfrm>
          <a:prstGeom prst="rect">
            <a:avLst/>
          </a:prstGeom>
        </p:spPr>
      </p:pic>
      <p:pic>
        <p:nvPicPr>
          <p:cNvPr id="9" name="Image 8">
            <a:extLst>
              <a:ext uri="{FF2B5EF4-FFF2-40B4-BE49-F238E27FC236}">
                <a16:creationId xmlns:a16="http://schemas.microsoft.com/office/drawing/2014/main" id="{DFC4F1F4-5CCD-BC13-78B1-A4CDFC304614}"/>
              </a:ext>
            </a:extLst>
          </p:cNvPr>
          <p:cNvPicPr>
            <a:picLocks noChangeAspect="1"/>
          </p:cNvPicPr>
          <p:nvPr/>
        </p:nvPicPr>
        <p:blipFill>
          <a:blip r:embed="rId5"/>
          <a:stretch>
            <a:fillRect/>
          </a:stretch>
        </p:blipFill>
        <p:spPr>
          <a:xfrm>
            <a:off x="8072841" y="4395646"/>
            <a:ext cx="1439657" cy="826167"/>
          </a:xfrm>
          <a:prstGeom prst="rect">
            <a:avLst/>
          </a:prstGeom>
        </p:spPr>
      </p:pic>
      <p:sp>
        <p:nvSpPr>
          <p:cNvPr id="2" name="ZoneTexte 1">
            <a:extLst>
              <a:ext uri="{FF2B5EF4-FFF2-40B4-BE49-F238E27FC236}">
                <a16:creationId xmlns:a16="http://schemas.microsoft.com/office/drawing/2014/main" id="{4FA16040-CAB6-6520-CC2F-D52608340FF4}"/>
              </a:ext>
            </a:extLst>
          </p:cNvPr>
          <p:cNvSpPr txBox="1"/>
          <p:nvPr/>
        </p:nvSpPr>
        <p:spPr>
          <a:xfrm>
            <a:off x="1944419" y="3562511"/>
            <a:ext cx="6317672" cy="307777"/>
          </a:xfrm>
          <a:prstGeom prst="rect">
            <a:avLst/>
          </a:prstGeom>
          <a:noFill/>
        </p:spPr>
        <p:txBody>
          <a:bodyPr wrap="square">
            <a:spAutoFit/>
          </a:bodyPr>
          <a:lstStyle/>
          <a:p>
            <a:pPr defTabSz="914400" fontAlgn="base">
              <a:spcBef>
                <a:spcPct val="0"/>
              </a:spcBef>
              <a:spcAft>
                <a:spcPct val="0"/>
              </a:spcAft>
            </a:pPr>
            <a:r>
              <a:rPr lang="fr-FR" sz="1400" b="1" dirty="0">
                <a:solidFill>
                  <a:srgbClr val="000099"/>
                </a:solidFill>
                <a:latin typeface="Century Gothic" pitchFamily="34" charset="0"/>
                <a:cs typeface="Arial" pitchFamily="34" charset="0"/>
              </a:rPr>
              <a:t>Une initiative :</a:t>
            </a:r>
            <a:endParaRPr lang="fr-FR" sz="1400" dirty="0">
              <a:solidFill>
                <a:srgbClr val="000099"/>
              </a:solidFill>
              <a:latin typeface="Century Gothic" pitchFamily="34" charset="0"/>
              <a:cs typeface="Arial" pitchFamily="34" charset="0"/>
            </a:endParaRPr>
          </a:p>
        </p:txBody>
      </p:sp>
      <p:sp>
        <p:nvSpPr>
          <p:cNvPr id="3" name="ZoneTexte 2">
            <a:extLst>
              <a:ext uri="{FF2B5EF4-FFF2-40B4-BE49-F238E27FC236}">
                <a16:creationId xmlns:a16="http://schemas.microsoft.com/office/drawing/2014/main" id="{542032E5-94B7-75AB-40A9-6DB24D0C05A5}"/>
              </a:ext>
            </a:extLst>
          </p:cNvPr>
          <p:cNvSpPr txBox="1"/>
          <p:nvPr/>
        </p:nvSpPr>
        <p:spPr>
          <a:xfrm>
            <a:off x="5846617" y="4554998"/>
            <a:ext cx="6317672" cy="307777"/>
          </a:xfrm>
          <a:prstGeom prst="rect">
            <a:avLst/>
          </a:prstGeom>
          <a:noFill/>
        </p:spPr>
        <p:txBody>
          <a:bodyPr wrap="square">
            <a:spAutoFit/>
          </a:bodyPr>
          <a:lstStyle/>
          <a:p>
            <a:pPr defTabSz="914400" fontAlgn="base">
              <a:spcBef>
                <a:spcPct val="0"/>
              </a:spcBef>
              <a:spcAft>
                <a:spcPct val="0"/>
              </a:spcAft>
            </a:pPr>
            <a:r>
              <a:rPr lang="fr-FR" sz="1400" b="1" dirty="0">
                <a:solidFill>
                  <a:srgbClr val="000099"/>
                </a:solidFill>
                <a:latin typeface="Century Gothic" pitchFamily="34" charset="0"/>
                <a:cs typeface="Arial" pitchFamily="34" charset="0"/>
              </a:rPr>
              <a:t>Avec le soutien de :</a:t>
            </a:r>
            <a:endParaRPr lang="fr-FR" sz="1400" dirty="0">
              <a:solidFill>
                <a:srgbClr val="000099"/>
              </a:solidFill>
              <a:latin typeface="Century Gothic" pitchFamily="34" charset="0"/>
              <a:cs typeface="Arial" pitchFamily="34" charset="0"/>
            </a:endParaRPr>
          </a:p>
        </p:txBody>
      </p:sp>
    </p:spTree>
  </p:cSld>
  <p:clrMapOvr>
    <a:masterClrMapping/>
  </p:clrMapOvr>
  <p:transition>
    <p:randomBa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3435492" y="1588031"/>
            <a:ext cx="5321016" cy="10926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255851"/>
                </a:solidFill>
                <a:effectLst/>
                <a:uLnTx/>
                <a:uFillTx/>
                <a:latin typeface="Poppins" panose="00000500000000000000" pitchFamily="2" charset="0"/>
                <a:ea typeface="+mn-ea"/>
                <a:cs typeface="Poppins" panose="00000500000000000000" pitchFamily="2" charset="0"/>
              </a:rPr>
              <a:t>Aline BERTOCCHI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PANNEAUX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a:t>
            </a:r>
            <a:endParaRPr kumimoji="0" lang="fr-FR" sz="1500" b="0" i="0"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EF54B7B7-6253-853D-A857-191024B8C8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78418" y="188225"/>
            <a:ext cx="697814" cy="697814"/>
          </a:xfrm>
          <a:prstGeom prst="rect">
            <a:avLst/>
          </a:prstGeom>
        </p:spPr>
      </p:pic>
      <p:pic>
        <p:nvPicPr>
          <p:cNvPr id="4" name="Image 3" descr="Une image contenant intérieur, plancher, plafond, bâtiment&#10;&#10;Description générée automatiquement">
            <a:extLst>
              <a:ext uri="{FF2B5EF4-FFF2-40B4-BE49-F238E27FC236}">
                <a16:creationId xmlns:a16="http://schemas.microsoft.com/office/drawing/2014/main" id="{786F5748-8096-A5EC-42E1-E5E5B32BE6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9095" y="2574916"/>
            <a:ext cx="5321016" cy="3293962"/>
          </a:xfrm>
          <a:custGeom>
            <a:avLst/>
            <a:gdLst>
              <a:gd name="connsiteX0" fmla="*/ 0 w 5321016"/>
              <a:gd name="connsiteY0" fmla="*/ 0 h 3293962"/>
              <a:gd name="connsiteX1" fmla="*/ 558707 w 5321016"/>
              <a:gd name="connsiteY1" fmla="*/ 0 h 3293962"/>
              <a:gd name="connsiteX2" fmla="*/ 1277044 w 5321016"/>
              <a:gd name="connsiteY2" fmla="*/ 0 h 3293962"/>
              <a:gd name="connsiteX3" fmla="*/ 1782540 w 5321016"/>
              <a:gd name="connsiteY3" fmla="*/ 0 h 3293962"/>
              <a:gd name="connsiteX4" fmla="*/ 2288037 w 5321016"/>
              <a:gd name="connsiteY4" fmla="*/ 0 h 3293962"/>
              <a:gd name="connsiteX5" fmla="*/ 2953164 w 5321016"/>
              <a:gd name="connsiteY5" fmla="*/ 0 h 3293962"/>
              <a:gd name="connsiteX6" fmla="*/ 3511871 w 5321016"/>
              <a:gd name="connsiteY6" fmla="*/ 0 h 3293962"/>
              <a:gd name="connsiteX7" fmla="*/ 4017367 w 5321016"/>
              <a:gd name="connsiteY7" fmla="*/ 0 h 3293962"/>
              <a:gd name="connsiteX8" fmla="*/ 4735704 w 5321016"/>
              <a:gd name="connsiteY8" fmla="*/ 0 h 3293962"/>
              <a:gd name="connsiteX9" fmla="*/ 5321016 w 5321016"/>
              <a:gd name="connsiteY9" fmla="*/ 0 h 3293962"/>
              <a:gd name="connsiteX10" fmla="*/ 5321016 w 5321016"/>
              <a:gd name="connsiteY10" fmla="*/ 724672 h 3293962"/>
              <a:gd name="connsiteX11" fmla="*/ 5321016 w 5321016"/>
              <a:gd name="connsiteY11" fmla="*/ 1449343 h 3293962"/>
              <a:gd name="connsiteX12" fmla="*/ 5321016 w 5321016"/>
              <a:gd name="connsiteY12" fmla="*/ 2042256 h 3293962"/>
              <a:gd name="connsiteX13" fmla="*/ 5321016 w 5321016"/>
              <a:gd name="connsiteY13" fmla="*/ 2602230 h 3293962"/>
              <a:gd name="connsiteX14" fmla="*/ 5321016 w 5321016"/>
              <a:gd name="connsiteY14" fmla="*/ 3293962 h 3293962"/>
              <a:gd name="connsiteX15" fmla="*/ 4655889 w 5321016"/>
              <a:gd name="connsiteY15" fmla="*/ 3293962 h 3293962"/>
              <a:gd name="connsiteX16" fmla="*/ 3937552 w 5321016"/>
              <a:gd name="connsiteY16" fmla="*/ 3293962 h 3293962"/>
              <a:gd name="connsiteX17" fmla="*/ 3272425 w 5321016"/>
              <a:gd name="connsiteY17" fmla="*/ 3293962 h 3293962"/>
              <a:gd name="connsiteX18" fmla="*/ 2554088 w 5321016"/>
              <a:gd name="connsiteY18" fmla="*/ 3293962 h 3293962"/>
              <a:gd name="connsiteX19" fmla="*/ 2048591 w 5321016"/>
              <a:gd name="connsiteY19" fmla="*/ 3293962 h 3293962"/>
              <a:gd name="connsiteX20" fmla="*/ 1383464 w 5321016"/>
              <a:gd name="connsiteY20" fmla="*/ 3293962 h 3293962"/>
              <a:gd name="connsiteX21" fmla="*/ 877968 w 5321016"/>
              <a:gd name="connsiteY21" fmla="*/ 3293962 h 3293962"/>
              <a:gd name="connsiteX22" fmla="*/ 0 w 5321016"/>
              <a:gd name="connsiteY22" fmla="*/ 3293962 h 3293962"/>
              <a:gd name="connsiteX23" fmla="*/ 0 w 5321016"/>
              <a:gd name="connsiteY23" fmla="*/ 2569290 h 3293962"/>
              <a:gd name="connsiteX24" fmla="*/ 0 w 5321016"/>
              <a:gd name="connsiteY24" fmla="*/ 1877558 h 3293962"/>
              <a:gd name="connsiteX25" fmla="*/ 0 w 5321016"/>
              <a:gd name="connsiteY25" fmla="*/ 1251706 h 3293962"/>
              <a:gd name="connsiteX26" fmla="*/ 0 w 5321016"/>
              <a:gd name="connsiteY26" fmla="*/ 0 h 329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21016" h="3293962" fill="none" extrusionOk="0">
                <a:moveTo>
                  <a:pt x="0" y="0"/>
                </a:moveTo>
                <a:cubicBezTo>
                  <a:pt x="155747" y="15919"/>
                  <a:pt x="394058" y="14754"/>
                  <a:pt x="558707" y="0"/>
                </a:cubicBezTo>
                <a:cubicBezTo>
                  <a:pt x="723356" y="-14754"/>
                  <a:pt x="984582" y="22368"/>
                  <a:pt x="1277044" y="0"/>
                </a:cubicBezTo>
                <a:cubicBezTo>
                  <a:pt x="1569506" y="-22368"/>
                  <a:pt x="1562603" y="1614"/>
                  <a:pt x="1782540" y="0"/>
                </a:cubicBezTo>
                <a:cubicBezTo>
                  <a:pt x="2002477" y="-1614"/>
                  <a:pt x="2105511" y="-23296"/>
                  <a:pt x="2288037" y="0"/>
                </a:cubicBezTo>
                <a:cubicBezTo>
                  <a:pt x="2470563" y="23296"/>
                  <a:pt x="2712271" y="20749"/>
                  <a:pt x="2953164" y="0"/>
                </a:cubicBezTo>
                <a:cubicBezTo>
                  <a:pt x="3194057" y="-20749"/>
                  <a:pt x="3334158" y="-22535"/>
                  <a:pt x="3511871" y="0"/>
                </a:cubicBezTo>
                <a:cubicBezTo>
                  <a:pt x="3689584" y="22535"/>
                  <a:pt x="3831681" y="561"/>
                  <a:pt x="4017367" y="0"/>
                </a:cubicBezTo>
                <a:cubicBezTo>
                  <a:pt x="4203053" y="-561"/>
                  <a:pt x="4423605" y="-23638"/>
                  <a:pt x="4735704" y="0"/>
                </a:cubicBezTo>
                <a:cubicBezTo>
                  <a:pt x="5047803" y="23638"/>
                  <a:pt x="5190733" y="-10897"/>
                  <a:pt x="5321016" y="0"/>
                </a:cubicBezTo>
                <a:cubicBezTo>
                  <a:pt x="5353662" y="208487"/>
                  <a:pt x="5327815" y="531493"/>
                  <a:pt x="5321016" y="724672"/>
                </a:cubicBezTo>
                <a:cubicBezTo>
                  <a:pt x="5314217" y="917851"/>
                  <a:pt x="5330543" y="1105204"/>
                  <a:pt x="5321016" y="1449343"/>
                </a:cubicBezTo>
                <a:cubicBezTo>
                  <a:pt x="5311489" y="1793482"/>
                  <a:pt x="5338505" y="1817967"/>
                  <a:pt x="5321016" y="2042256"/>
                </a:cubicBezTo>
                <a:cubicBezTo>
                  <a:pt x="5303527" y="2266545"/>
                  <a:pt x="5321298" y="2341348"/>
                  <a:pt x="5321016" y="2602230"/>
                </a:cubicBezTo>
                <a:cubicBezTo>
                  <a:pt x="5320734" y="2863112"/>
                  <a:pt x="5324041" y="3024617"/>
                  <a:pt x="5321016" y="3293962"/>
                </a:cubicBezTo>
                <a:cubicBezTo>
                  <a:pt x="5006112" y="3299959"/>
                  <a:pt x="4986192" y="3284263"/>
                  <a:pt x="4655889" y="3293962"/>
                </a:cubicBezTo>
                <a:cubicBezTo>
                  <a:pt x="4325586" y="3303661"/>
                  <a:pt x="4107913" y="3291619"/>
                  <a:pt x="3937552" y="3293962"/>
                </a:cubicBezTo>
                <a:cubicBezTo>
                  <a:pt x="3767191" y="3296305"/>
                  <a:pt x="3603660" y="3276899"/>
                  <a:pt x="3272425" y="3293962"/>
                </a:cubicBezTo>
                <a:cubicBezTo>
                  <a:pt x="2941190" y="3311025"/>
                  <a:pt x="2733197" y="3262513"/>
                  <a:pt x="2554088" y="3293962"/>
                </a:cubicBezTo>
                <a:cubicBezTo>
                  <a:pt x="2374979" y="3325411"/>
                  <a:pt x="2247204" y="3272051"/>
                  <a:pt x="2048591" y="3293962"/>
                </a:cubicBezTo>
                <a:cubicBezTo>
                  <a:pt x="1849978" y="3315873"/>
                  <a:pt x="1528570" y="3288955"/>
                  <a:pt x="1383464" y="3293962"/>
                </a:cubicBezTo>
                <a:cubicBezTo>
                  <a:pt x="1238358" y="3298969"/>
                  <a:pt x="994526" y="3283675"/>
                  <a:pt x="877968" y="3293962"/>
                </a:cubicBezTo>
                <a:cubicBezTo>
                  <a:pt x="761410" y="3304249"/>
                  <a:pt x="197471" y="3285634"/>
                  <a:pt x="0" y="3293962"/>
                </a:cubicBezTo>
                <a:cubicBezTo>
                  <a:pt x="20154" y="3041111"/>
                  <a:pt x="12306" y="2831478"/>
                  <a:pt x="0" y="2569290"/>
                </a:cubicBezTo>
                <a:cubicBezTo>
                  <a:pt x="-12306" y="2307102"/>
                  <a:pt x="32628" y="2213031"/>
                  <a:pt x="0" y="1877558"/>
                </a:cubicBezTo>
                <a:cubicBezTo>
                  <a:pt x="-32628" y="1542085"/>
                  <a:pt x="-3302" y="1461200"/>
                  <a:pt x="0" y="1251706"/>
                </a:cubicBezTo>
                <a:cubicBezTo>
                  <a:pt x="3302" y="1042212"/>
                  <a:pt x="60255" y="414679"/>
                  <a:pt x="0" y="0"/>
                </a:cubicBezTo>
                <a:close/>
              </a:path>
              <a:path w="5321016" h="3293962" stroke="0" extrusionOk="0">
                <a:moveTo>
                  <a:pt x="0" y="0"/>
                </a:moveTo>
                <a:cubicBezTo>
                  <a:pt x="230410" y="-10312"/>
                  <a:pt x="451232" y="-8621"/>
                  <a:pt x="611917" y="0"/>
                </a:cubicBezTo>
                <a:cubicBezTo>
                  <a:pt x="772602" y="8621"/>
                  <a:pt x="1092423" y="-27403"/>
                  <a:pt x="1277044" y="0"/>
                </a:cubicBezTo>
                <a:cubicBezTo>
                  <a:pt x="1461665" y="27403"/>
                  <a:pt x="1800624" y="-17194"/>
                  <a:pt x="1942171" y="0"/>
                </a:cubicBezTo>
                <a:cubicBezTo>
                  <a:pt x="2083718" y="17194"/>
                  <a:pt x="2375817" y="30427"/>
                  <a:pt x="2607298" y="0"/>
                </a:cubicBezTo>
                <a:cubicBezTo>
                  <a:pt x="2838779" y="-30427"/>
                  <a:pt x="3142849" y="-1760"/>
                  <a:pt x="3325635" y="0"/>
                </a:cubicBezTo>
                <a:cubicBezTo>
                  <a:pt x="3508421" y="1760"/>
                  <a:pt x="3584639" y="24691"/>
                  <a:pt x="3831132" y="0"/>
                </a:cubicBezTo>
                <a:cubicBezTo>
                  <a:pt x="4077625" y="-24691"/>
                  <a:pt x="4216963" y="6779"/>
                  <a:pt x="4443048" y="0"/>
                </a:cubicBezTo>
                <a:cubicBezTo>
                  <a:pt x="4669133" y="-6779"/>
                  <a:pt x="4949028" y="-23608"/>
                  <a:pt x="5321016" y="0"/>
                </a:cubicBezTo>
                <a:cubicBezTo>
                  <a:pt x="5297191" y="156195"/>
                  <a:pt x="5320932" y="347528"/>
                  <a:pt x="5321016" y="592913"/>
                </a:cubicBezTo>
                <a:cubicBezTo>
                  <a:pt x="5321100" y="838298"/>
                  <a:pt x="5335094" y="1073339"/>
                  <a:pt x="5321016" y="1218766"/>
                </a:cubicBezTo>
                <a:cubicBezTo>
                  <a:pt x="5306938" y="1364193"/>
                  <a:pt x="5320867" y="1621476"/>
                  <a:pt x="5321016" y="1943438"/>
                </a:cubicBezTo>
                <a:cubicBezTo>
                  <a:pt x="5321165" y="2265400"/>
                  <a:pt x="5347366" y="2276611"/>
                  <a:pt x="5321016" y="2503411"/>
                </a:cubicBezTo>
                <a:cubicBezTo>
                  <a:pt x="5294666" y="2730211"/>
                  <a:pt x="5308605" y="3046611"/>
                  <a:pt x="5321016" y="3293962"/>
                </a:cubicBezTo>
                <a:cubicBezTo>
                  <a:pt x="5121547" y="3289024"/>
                  <a:pt x="4786440" y="3259588"/>
                  <a:pt x="4602679" y="3293962"/>
                </a:cubicBezTo>
                <a:cubicBezTo>
                  <a:pt x="4418918" y="3328336"/>
                  <a:pt x="4196301" y="3276560"/>
                  <a:pt x="3831132" y="3293962"/>
                </a:cubicBezTo>
                <a:cubicBezTo>
                  <a:pt x="3465963" y="3311364"/>
                  <a:pt x="3392308" y="3281753"/>
                  <a:pt x="3272425" y="3293962"/>
                </a:cubicBezTo>
                <a:cubicBezTo>
                  <a:pt x="3152542" y="3306171"/>
                  <a:pt x="2919267" y="3275235"/>
                  <a:pt x="2713718" y="3293962"/>
                </a:cubicBezTo>
                <a:cubicBezTo>
                  <a:pt x="2508169" y="3312689"/>
                  <a:pt x="2269408" y="3270948"/>
                  <a:pt x="2048591" y="3293962"/>
                </a:cubicBezTo>
                <a:cubicBezTo>
                  <a:pt x="1827774" y="3316976"/>
                  <a:pt x="1647302" y="3313764"/>
                  <a:pt x="1330254" y="3293962"/>
                </a:cubicBezTo>
                <a:cubicBezTo>
                  <a:pt x="1013206" y="3274160"/>
                  <a:pt x="881332" y="3324086"/>
                  <a:pt x="718337" y="3293962"/>
                </a:cubicBezTo>
                <a:cubicBezTo>
                  <a:pt x="555342" y="3263838"/>
                  <a:pt x="205272" y="3307498"/>
                  <a:pt x="0" y="3293962"/>
                </a:cubicBezTo>
                <a:cubicBezTo>
                  <a:pt x="-24246" y="3105636"/>
                  <a:pt x="-20060" y="2880064"/>
                  <a:pt x="0" y="2733988"/>
                </a:cubicBezTo>
                <a:cubicBezTo>
                  <a:pt x="20060" y="2587912"/>
                  <a:pt x="-23033" y="2379175"/>
                  <a:pt x="0" y="2141075"/>
                </a:cubicBezTo>
                <a:cubicBezTo>
                  <a:pt x="23033" y="1902975"/>
                  <a:pt x="-21081" y="1694780"/>
                  <a:pt x="0" y="1515223"/>
                </a:cubicBezTo>
                <a:cubicBezTo>
                  <a:pt x="21081" y="1335666"/>
                  <a:pt x="19111" y="1043599"/>
                  <a:pt x="0" y="889370"/>
                </a:cubicBezTo>
                <a:cubicBezTo>
                  <a:pt x="-19111" y="735141"/>
                  <a:pt x="-13911" y="437298"/>
                  <a:pt x="0" y="0"/>
                </a:cubicBezTo>
                <a:close/>
              </a:path>
            </a:pathLst>
          </a:custGeom>
          <a:ln>
            <a:solidFill>
              <a:schemeClr val="tx1"/>
            </a:solidFill>
            <a:extLst>
              <a:ext uri="{C807C97D-BFC1-408E-A445-0C87EB9F89A2}">
                <ask:lineSketchStyleProps xmlns:ask="http://schemas.microsoft.com/office/drawing/2018/sketchyshapes" sd="3880822122">
                  <a:prstGeom prst="rect">
                    <a:avLst/>
                  </a:prstGeom>
                  <ask:type>
                    <ask:lineSketchFreehand/>
                  </ask:type>
                </ask:lineSketchStyleProps>
              </a:ext>
            </a:extLst>
          </a:ln>
        </p:spPr>
      </p:pic>
      <p:sp>
        <p:nvSpPr>
          <p:cNvPr id="10" name="ZoneTexte 9">
            <a:extLst>
              <a:ext uri="{FF2B5EF4-FFF2-40B4-BE49-F238E27FC236}">
                <a16:creationId xmlns:a16="http://schemas.microsoft.com/office/drawing/2014/main" id="{BC9FCC31-C7B8-9BCA-42C1-4259D689E862}"/>
              </a:ext>
            </a:extLst>
          </p:cNvPr>
          <p:cNvSpPr txBox="1"/>
          <p:nvPr/>
        </p:nvSpPr>
        <p:spPr>
          <a:xfrm>
            <a:off x="3549095" y="5653434"/>
            <a:ext cx="5321016"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1" u="none" strike="noStrike" kern="1200" cap="none" spc="0" normalizeH="0" baseline="0" noProof="0" dirty="0">
                <a:ln>
                  <a:noFill/>
                </a:ln>
                <a:solidFill>
                  <a:srgbClr val="FFFFFF"/>
                </a:solidFill>
                <a:effectLst/>
                <a:uLnTx/>
                <a:uFillTx/>
                <a:latin typeface="Gill Sans MT" panose="020B0502020104020203"/>
                <a:ea typeface="+mn-ea"/>
                <a:cs typeface="+mn-cs"/>
              </a:rPr>
              <a:t>© Fournisseur bois </a:t>
            </a:r>
            <a:r>
              <a:rPr kumimoji="0" lang="fr-FR" sz="800" b="0" i="1" u="none" strike="noStrike" kern="1200" cap="none" spc="0" normalizeH="0" baseline="0" noProof="0" dirty="0" err="1">
                <a:ln>
                  <a:noFill/>
                </a:ln>
                <a:solidFill>
                  <a:srgbClr val="FFFFFF"/>
                </a:solidFill>
                <a:effectLst/>
                <a:uLnTx/>
                <a:uFillTx/>
                <a:latin typeface="Gill Sans MT" panose="020B0502020104020203"/>
                <a:ea typeface="+mn-ea"/>
                <a:cs typeface="+mn-cs"/>
              </a:rPr>
              <a:t>Malvaux</a:t>
            </a:r>
            <a:r>
              <a:rPr kumimoji="0" lang="fr-FR" sz="800" b="0" i="1" u="none" strike="noStrike" kern="1200" cap="none" spc="0" normalizeH="0" baseline="0" noProof="0" dirty="0">
                <a:ln>
                  <a:noFill/>
                </a:ln>
                <a:solidFill>
                  <a:srgbClr val="FFFFFF"/>
                </a:solidFill>
                <a:effectLst/>
                <a:uLnTx/>
                <a:uFillTx/>
                <a:latin typeface="Gill Sans MT" panose="020B0502020104020203"/>
                <a:ea typeface="+mn-ea"/>
                <a:cs typeface="+mn-cs"/>
              </a:rPr>
              <a:t> - Entreprises et cités </a:t>
            </a:r>
            <a:r>
              <a:rPr kumimoji="0" lang="fr-FR" sz="800" b="0" i="1" u="none" strike="noStrike" kern="1200" cap="none" spc="0" normalizeH="0" baseline="0" noProof="0" dirty="0" err="1">
                <a:ln>
                  <a:noFill/>
                </a:ln>
                <a:solidFill>
                  <a:srgbClr val="FFFFFF"/>
                </a:solidFill>
                <a:effectLst/>
                <a:uLnTx/>
                <a:uFillTx/>
                <a:latin typeface="Gill Sans MT" panose="020B0502020104020203"/>
                <a:ea typeface="+mn-ea"/>
                <a:cs typeface="+mn-cs"/>
              </a:rPr>
              <a:t>Marcq-en-Baroeul</a:t>
            </a:r>
            <a:r>
              <a:rPr kumimoji="0" lang="fr-FR" sz="800" b="0" i="1" u="none" strike="noStrike" kern="1200" cap="none" spc="0" normalizeH="0" baseline="0" noProof="0" dirty="0">
                <a:ln>
                  <a:noFill/>
                </a:ln>
                <a:solidFill>
                  <a:srgbClr val="FFFFFF"/>
                </a:solidFill>
                <a:effectLst/>
                <a:uLnTx/>
                <a:uFillTx/>
                <a:latin typeface="Gill Sans MT" panose="020B0502020104020203"/>
                <a:ea typeface="+mn-ea"/>
                <a:cs typeface="+mn-cs"/>
              </a:rPr>
              <a:t>  Architecte Tank Architecte  Photographe  Jérôme Pouille</a:t>
            </a:r>
          </a:p>
        </p:txBody>
      </p:sp>
    </p:spTree>
    <p:extLst>
      <p:ext uri="{BB962C8B-B14F-4D97-AF65-F5344CB8AC3E}">
        <p14:creationId xmlns:p14="http://schemas.microsoft.com/office/powerpoint/2010/main" val="1994440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6F57E0C-3E5A-B442-9BD4-910BF4AD3146}"/>
              </a:ext>
            </a:extLst>
          </p:cNvPr>
          <p:cNvSpPr txBox="1"/>
          <p:nvPr/>
        </p:nvSpPr>
        <p:spPr>
          <a:xfrm>
            <a:off x="1751268" y="1046933"/>
            <a:ext cx="10010672" cy="30469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0" i="0" u="none" strike="noStrike" kern="1200" cap="none" spc="0" normalizeH="0" baseline="0" noProof="0" dirty="0">
              <a:ln>
                <a:noFill/>
              </a:ln>
              <a:solidFill>
                <a:prstClr val="black"/>
              </a:solidFill>
              <a:effectLst/>
              <a:uLnTx/>
              <a:uFillTx/>
              <a:latin typeface="Poppins"/>
              <a:ea typeface="+mn-ea"/>
              <a:cs typeface="+mn-cs"/>
            </a:endParaRP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Composition de la commission : </a:t>
            </a:r>
            <a:r>
              <a:rPr kumimoji="0" lang="fr-FR" sz="2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importateurs, négociants, agents, industriels et logisticiens </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3 réunions par an : </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Focus 2024/2025 </a:t>
            </a:r>
            <a:r>
              <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 </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2 enquêtes antidumping  lancées par l’UE</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REP PMCB</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RDUE</a:t>
            </a:r>
          </a:p>
        </p:txBody>
      </p:sp>
      <p:sp>
        <p:nvSpPr>
          <p:cNvPr id="7" name="ZoneTexte 6">
            <a:extLst>
              <a:ext uri="{FF2B5EF4-FFF2-40B4-BE49-F238E27FC236}">
                <a16:creationId xmlns:a16="http://schemas.microsoft.com/office/drawing/2014/main" id="{E2C77AB5-60DE-FB44-A1BA-5C234247DDC9}"/>
              </a:ext>
            </a:extLst>
          </p:cNvPr>
          <p:cNvSpPr txBox="1"/>
          <p:nvPr/>
        </p:nvSpPr>
        <p:spPr>
          <a:xfrm>
            <a:off x="3747910" y="188225"/>
            <a:ext cx="698332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Commission Panneaux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Poppins Light" pitchFamily="2" charset="77"/>
                <a:ea typeface="+mn-ea"/>
                <a:cs typeface="+mn-cs"/>
              </a:rPr>
              <a:t>Par Aline BERTOCCHI</a:t>
            </a:r>
          </a:p>
        </p:txBody>
      </p:sp>
    </p:spTree>
    <p:extLst>
      <p:ext uri="{BB962C8B-B14F-4D97-AF65-F5344CB8AC3E}">
        <p14:creationId xmlns:p14="http://schemas.microsoft.com/office/powerpoint/2010/main" val="4031597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AAA200-239B-4148-8405-F0F922662A81}"/>
              </a:ext>
            </a:extLst>
          </p:cNvPr>
          <p:cNvSpPr/>
          <p:nvPr/>
        </p:nvSpPr>
        <p:spPr>
          <a:xfrm>
            <a:off x="109718" y="774962"/>
            <a:ext cx="11552189" cy="6986528"/>
          </a:xfrm>
          <a:prstGeom prst="rect">
            <a:avLst/>
          </a:prstGeom>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Gill Sans MT" pitchFamily="34" charset="0"/>
                <a:ea typeface="+mn-ea"/>
                <a:cs typeface="+mn-cs"/>
              </a:rPr>
              <a:t>2024 : </a:t>
            </a: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un 1</a:t>
            </a:r>
            <a:r>
              <a:rPr kumimoji="0" lang="fr-FR" sz="2400" b="0" i="0" u="none" strike="noStrike" kern="1200" cap="none" spc="0" normalizeH="0" baseline="30000" noProof="0" dirty="0">
                <a:ln>
                  <a:noFill/>
                </a:ln>
                <a:solidFill>
                  <a:srgbClr val="000000"/>
                </a:solidFill>
                <a:effectLst/>
                <a:uLnTx/>
                <a:uFillTx/>
                <a:latin typeface="Gill Sans MT" pitchFamily="34" charset="0"/>
                <a:ea typeface="+mn-ea"/>
                <a:cs typeface="+mn-cs"/>
              </a:rPr>
              <a:t>er</a:t>
            </a: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 semestre plutôt actif jusqu'à l’été – un 2</a:t>
            </a:r>
            <a:r>
              <a:rPr kumimoji="0" lang="fr-FR" sz="2400" b="0" i="0" u="none" strike="noStrike" kern="1200" cap="none" spc="0" normalizeH="0" baseline="30000" noProof="0" dirty="0">
                <a:ln>
                  <a:noFill/>
                </a:ln>
                <a:solidFill>
                  <a:srgbClr val="000000"/>
                </a:solidFill>
                <a:effectLst/>
                <a:uLnTx/>
                <a:uFillTx/>
                <a:latin typeface="Gill Sans MT" pitchFamily="34" charset="0"/>
                <a:ea typeface="+mn-ea"/>
                <a:cs typeface="+mn-cs"/>
              </a:rPr>
              <a:t>nd</a:t>
            </a: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 semestre marqué par une baisse d’activité, une tendance au déstockage et une instabilité des prix – logistique perturbée et hausse des frets (1</a:t>
            </a:r>
            <a:r>
              <a:rPr kumimoji="0" lang="fr-FR" sz="2400" b="0" i="0" u="none" strike="noStrike" kern="1200" cap="none" spc="0" normalizeH="0" baseline="30000" noProof="0" dirty="0">
                <a:ln>
                  <a:noFill/>
                </a:ln>
                <a:solidFill>
                  <a:srgbClr val="000000"/>
                </a:solidFill>
                <a:effectLst/>
                <a:uLnTx/>
                <a:uFillTx/>
                <a:latin typeface="Gill Sans MT" pitchFamily="34" charset="0"/>
                <a:ea typeface="+mn-ea"/>
                <a:cs typeface="+mn-cs"/>
              </a:rPr>
              <a:t>er</a:t>
            </a: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 S – pb Mer Rouge) puis chute sur la 2</a:t>
            </a:r>
            <a:r>
              <a:rPr kumimoji="0" lang="fr-FR" sz="2400" b="0" i="0" u="none" strike="noStrike" kern="1200" cap="none" spc="0" normalizeH="0" baseline="30000" noProof="0" dirty="0">
                <a:ln>
                  <a:noFill/>
                </a:ln>
                <a:solidFill>
                  <a:srgbClr val="000000"/>
                </a:solidFill>
                <a:effectLst/>
                <a:uLnTx/>
                <a:uFillTx/>
                <a:latin typeface="Gill Sans MT" pitchFamily="34" charset="0"/>
                <a:ea typeface="+mn-ea"/>
                <a:cs typeface="+mn-cs"/>
              </a:rPr>
              <a:t>ème</a:t>
            </a: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 partie de l’année =&gt; au global une année pratiquement étal.</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srgbClr val="FF0000"/>
              </a:solidFill>
              <a:effectLst/>
              <a:uLnTx/>
              <a:uFillTx/>
              <a:latin typeface="Gill Sans MT" pitchFamily="34" charset="0"/>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Gill Sans MT" pitchFamily="34" charset="0"/>
                <a:ea typeface="+mn-ea"/>
                <a:cs typeface="+mn-cs"/>
              </a:rPr>
              <a:t>Début 2025 </a:t>
            </a: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   démarrage mitigé : assez chaotique, les mois se succèdent sans se ressembler – l’activité est comparativement moins bonne que 2024.</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Le quota </a:t>
            </a:r>
            <a:r>
              <a:rPr kumimoji="0" lang="fr-FR" sz="2400" b="0" i="0" u="none" strike="noStrike" kern="1200" cap="none" spc="0" normalizeH="0" baseline="0" noProof="0" dirty="0" err="1">
                <a:ln>
                  <a:noFill/>
                </a:ln>
                <a:solidFill>
                  <a:srgbClr val="000000"/>
                </a:solidFill>
                <a:effectLst/>
                <a:uLnTx/>
                <a:uFillTx/>
                <a:latin typeface="Gill Sans MT" pitchFamily="34" charset="0"/>
                <a:ea typeface="+mn-ea"/>
                <a:cs typeface="+mn-cs"/>
              </a:rPr>
              <a:t>cp</a:t>
            </a: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 Eliotis s’est épuisé rapidement (mai) – bien qu’il existe (et subsiste) des problèmes embarquements au Brésil =&gt; activité des industriels plus stable que le négoce</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L’activité et les expéditions de Chine réagissent au gré des décisions des USA =&gt; les taux de fret remontent et l’espace disponible pour l’Europe diminue, taux de change RMB/$ est défavorable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En Europe de l’Est les usines de </a:t>
            </a:r>
            <a:r>
              <a:rPr kumimoji="0" lang="fr-FR" sz="2400" b="0" i="0" u="none" strike="noStrike" kern="1200" cap="none" spc="0" normalizeH="0" baseline="0" noProof="0" dirty="0" err="1">
                <a:ln>
                  <a:noFill/>
                </a:ln>
                <a:solidFill>
                  <a:srgbClr val="000000"/>
                </a:solidFill>
                <a:effectLst/>
                <a:uLnTx/>
                <a:uFillTx/>
                <a:latin typeface="Gill Sans MT" pitchFamily="34" charset="0"/>
                <a:ea typeface="+mn-ea"/>
                <a:cs typeface="+mn-cs"/>
              </a:rPr>
              <a:t>cp</a:t>
            </a: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 bouleau connaissent une bonne activité (grèves UPM, contrôles plus strictes et réguliers des imports </a:t>
            </a:r>
            <a:r>
              <a:rPr kumimoji="0" lang="fr-FR" sz="2400" b="0" i="0" u="none" strike="noStrike" kern="1200" cap="none" spc="0" normalizeH="0" baseline="0" noProof="0" dirty="0" err="1">
                <a:ln>
                  <a:noFill/>
                </a:ln>
                <a:solidFill>
                  <a:srgbClr val="000000"/>
                </a:solidFill>
                <a:effectLst/>
                <a:uLnTx/>
                <a:uFillTx/>
                <a:latin typeface="Gill Sans MT" pitchFamily="34" charset="0"/>
                <a:ea typeface="+mn-ea"/>
                <a:cs typeface="+mn-cs"/>
              </a:rPr>
              <a:t>cp</a:t>
            </a: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 russes non autorisés)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FF0000"/>
              </a:solidFill>
              <a:effectLst/>
              <a:uLnTx/>
              <a:uFillTx/>
              <a:latin typeface="Gill Sans MT" pitchFamily="34" charset="0"/>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FF0000"/>
              </a:solidFill>
              <a:effectLst/>
              <a:uLnTx/>
              <a:uFillTx/>
              <a:latin typeface="Gill Sans MT" pitchFamily="34" charset="0"/>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srgbClr val="FF0000"/>
              </a:solidFill>
              <a:effectLst/>
              <a:uLnTx/>
              <a:uFillTx/>
              <a:latin typeface="Gill Sans MT" pitchFamily="34" charset="0"/>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FF0000"/>
              </a:solidFill>
              <a:effectLst/>
              <a:uLnTx/>
              <a:uFillTx/>
              <a:latin typeface="Gill Sans MT" pitchFamily="34" charset="0"/>
              <a:ea typeface="+mn-ea"/>
              <a:cs typeface="+mn-cs"/>
            </a:endParaRPr>
          </a:p>
          <a:p>
            <a:pPr marL="1257300" marR="0" lvl="2" indent="-342900" algn="l" defTabSz="457200" rtl="0" eaLnBrk="1" fontAlgn="auto" latinLnBrk="0" hangingPunct="1">
              <a:lnSpc>
                <a:spcPct val="100000"/>
              </a:lnSpc>
              <a:spcBef>
                <a:spcPts val="0"/>
              </a:spcBef>
              <a:spcAft>
                <a:spcPts val="0"/>
              </a:spcAft>
              <a:buClrTx/>
              <a:buSzTx/>
              <a:buFontTx/>
              <a:buChar char="-"/>
              <a:tabLst/>
              <a:defRPr/>
            </a:pPr>
            <a:endParaRPr kumimoji="0" lang="fr-FR" sz="2400" b="0" i="0" u="none" strike="noStrike" kern="1200" cap="none" spc="0" normalizeH="0" baseline="0" noProof="0" dirty="0">
              <a:ln>
                <a:noFill/>
              </a:ln>
              <a:solidFill>
                <a:srgbClr val="FF0000"/>
              </a:solidFill>
              <a:effectLst/>
              <a:uLnTx/>
              <a:uFillTx/>
              <a:latin typeface="Gill Sans MT" pitchFamily="34" charset="0"/>
              <a:ea typeface="+mn-ea"/>
              <a:cs typeface="+mn-cs"/>
            </a:endParaRPr>
          </a:p>
        </p:txBody>
      </p:sp>
      <p:sp>
        <p:nvSpPr>
          <p:cNvPr id="6" name="ZoneTexte 5">
            <a:extLst>
              <a:ext uri="{FF2B5EF4-FFF2-40B4-BE49-F238E27FC236}">
                <a16:creationId xmlns:a16="http://schemas.microsoft.com/office/drawing/2014/main" id="{466295CF-B174-0C4E-AC25-6E86871C7FF4}"/>
              </a:ext>
            </a:extLst>
          </p:cNvPr>
          <p:cNvSpPr txBox="1"/>
          <p:nvPr/>
        </p:nvSpPr>
        <p:spPr>
          <a:xfrm>
            <a:off x="530093" y="172835"/>
            <a:ext cx="1090409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Résumé situation marchés panneaux CP</a:t>
            </a:r>
          </a:p>
        </p:txBody>
      </p:sp>
    </p:spTree>
    <p:extLst>
      <p:ext uri="{BB962C8B-B14F-4D97-AF65-F5344CB8AC3E}">
        <p14:creationId xmlns:p14="http://schemas.microsoft.com/office/powerpoint/2010/main" val="182426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5852-6031-2EB0-8256-73FE4ADF8F31}"/>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71AD3292-F3FF-93C5-353A-94413E219F29}"/>
              </a:ext>
            </a:extLst>
          </p:cNvPr>
          <p:cNvSpPr txBox="1"/>
          <p:nvPr/>
        </p:nvSpPr>
        <p:spPr>
          <a:xfrm>
            <a:off x="530093" y="172835"/>
            <a:ext cx="1090409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Chiffres importations UE + UK </a:t>
            </a:r>
            <a:r>
              <a:rPr kumimoji="0" lang="fr-FR" sz="3600" b="0" i="0" u="none" strike="noStrike" kern="1200" cap="none" spc="0" normalizeH="0" baseline="0" noProof="0" dirty="0" err="1">
                <a:ln>
                  <a:noFill/>
                </a:ln>
                <a:solidFill>
                  <a:srgbClr val="8AAF63"/>
                </a:solidFill>
                <a:effectLst/>
                <a:uLnTx/>
                <a:uFillTx/>
                <a:latin typeface="Poppins SemiBold" pitchFamily="2" charset="77"/>
                <a:ea typeface="+mn-ea"/>
                <a:cs typeface="Poppins SemiBold" pitchFamily="2" charset="77"/>
              </a:rPr>
              <a:t>contreplaqués</a:t>
            </a:r>
            <a:r>
              <a:rPr kumimoji="0" lang="fr-FR" sz="36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 </a:t>
            </a:r>
          </a:p>
        </p:txBody>
      </p:sp>
      <p:pic>
        <p:nvPicPr>
          <p:cNvPr id="1026" name="Picture 2">
            <a:extLst>
              <a:ext uri="{FF2B5EF4-FFF2-40B4-BE49-F238E27FC236}">
                <a16:creationId xmlns:a16="http://schemas.microsoft.com/office/drawing/2014/main" id="{F97DE1BB-E6C9-D72B-6D55-580706C8C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713" y="888435"/>
            <a:ext cx="4365997" cy="507793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86A6833-F426-A1E8-0354-C9BB7D1091E0}"/>
              </a:ext>
            </a:extLst>
          </p:cNvPr>
          <p:cNvSpPr txBox="1"/>
          <p:nvPr/>
        </p:nvSpPr>
        <p:spPr>
          <a:xfrm>
            <a:off x="5508702" y="888435"/>
            <a:ext cx="5925490" cy="40626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Chiffres 2024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3,77 millions de m3, +14% par rapport à 2023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1,82 milliard de dollars, +8% par rapport à 2023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Moyenne annuelle période </a:t>
            </a:r>
            <a:r>
              <a:rPr kumimoji="0" lang="fr-FR" sz="2400" b="0" i="0" u="none" strike="noStrike" kern="1200" cap="none" spc="0" normalizeH="0" baseline="0" noProof="0" dirty="0" err="1">
                <a:ln>
                  <a:noFill/>
                </a:ln>
                <a:solidFill>
                  <a:srgbClr val="000000"/>
                </a:solidFill>
                <a:effectLst/>
                <a:uLnTx/>
                <a:uFillTx/>
                <a:latin typeface="Gill Sans MT" pitchFamily="34" charset="0"/>
                <a:ea typeface="+mn-ea"/>
                <a:cs typeface="+mn-cs"/>
              </a:rPr>
              <a:t>pré-pandémie</a:t>
            </a: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 covid 19 :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Gill Sans MT" pitchFamily="34" charset="0"/>
                <a:ea typeface="+mn-ea"/>
                <a:cs typeface="+mn-cs"/>
              </a:rPr>
              <a:t> 4,25 millions de m3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47613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A7CBE-F721-91BF-7599-ADC781E8B59D}"/>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2F7A3D99-B34F-7E3A-D695-C5A2CA981899}"/>
              </a:ext>
            </a:extLst>
          </p:cNvPr>
          <p:cNvSpPr txBox="1"/>
          <p:nvPr/>
        </p:nvSpPr>
        <p:spPr>
          <a:xfrm>
            <a:off x="530093" y="172835"/>
            <a:ext cx="1090409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Chiffres importations UE + UK </a:t>
            </a:r>
            <a:r>
              <a:rPr kumimoji="0" lang="fr-FR" sz="3600" b="0" i="0" u="none" strike="noStrike" kern="1200" cap="none" spc="0" normalizeH="0" baseline="0" noProof="0" dirty="0" err="1">
                <a:ln>
                  <a:noFill/>
                </a:ln>
                <a:solidFill>
                  <a:srgbClr val="8AAF63"/>
                </a:solidFill>
                <a:effectLst/>
                <a:uLnTx/>
                <a:uFillTx/>
                <a:latin typeface="Poppins SemiBold" pitchFamily="2" charset="77"/>
                <a:ea typeface="+mn-ea"/>
                <a:cs typeface="Poppins SemiBold" pitchFamily="2" charset="77"/>
              </a:rPr>
              <a:t>contreplaqués</a:t>
            </a:r>
            <a:r>
              <a:rPr kumimoji="0" lang="fr-FR" sz="36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 </a:t>
            </a:r>
          </a:p>
        </p:txBody>
      </p:sp>
      <p:sp>
        <p:nvSpPr>
          <p:cNvPr id="4" name="ZoneTexte 3">
            <a:extLst>
              <a:ext uri="{FF2B5EF4-FFF2-40B4-BE49-F238E27FC236}">
                <a16:creationId xmlns:a16="http://schemas.microsoft.com/office/drawing/2014/main" id="{1C98B83E-76D6-F42B-8698-751355946DC9}"/>
              </a:ext>
            </a:extLst>
          </p:cNvPr>
          <p:cNvSpPr txBox="1"/>
          <p:nvPr/>
        </p:nvSpPr>
        <p:spPr>
          <a:xfrm>
            <a:off x="5508702" y="888435"/>
            <a:ext cx="5925490" cy="563231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Gill Sans MT" panose="020B0502020104020203"/>
                <a:ea typeface="+mn-ea"/>
                <a:cs typeface="+mn-cs"/>
              </a:rPr>
              <a:t>La part du contreplaqué de feuillus tempéré en provenance de Chine dans la</a:t>
            </a:r>
            <a:br>
              <a:rPr kumimoji="0" lang="fr-FR" sz="2400" b="0" i="0" u="none" strike="noStrike" kern="1200" cap="none" spc="0" normalizeH="0" baseline="0" noProof="0" dirty="0">
                <a:ln>
                  <a:noFill/>
                </a:ln>
                <a:solidFill>
                  <a:srgbClr val="000000"/>
                </a:solidFill>
                <a:effectLst/>
                <a:uLnTx/>
                <a:uFillTx/>
                <a:latin typeface="Gill Sans MT" panose="020B0502020104020203"/>
                <a:ea typeface="+mn-ea"/>
                <a:cs typeface="+mn-cs"/>
              </a:rPr>
            </a:br>
            <a:r>
              <a:rPr kumimoji="0" lang="fr-FR" sz="2400" b="0" i="0" u="none" strike="noStrike" kern="1200" cap="none" spc="0" normalizeH="0" baseline="0" noProof="0" dirty="0">
                <a:ln>
                  <a:noFill/>
                </a:ln>
                <a:solidFill>
                  <a:srgbClr val="000000"/>
                </a:solidFill>
                <a:effectLst/>
                <a:uLnTx/>
                <a:uFillTx/>
                <a:latin typeface="Gill Sans MT" panose="020B0502020104020203"/>
                <a:ea typeface="+mn-ea"/>
                <a:cs typeface="+mn-cs"/>
              </a:rPr>
              <a:t>quantité totale importée par l’</a:t>
            </a:r>
            <a:r>
              <a:rPr kumimoji="0" lang="fr-FR" sz="2400" b="0" i="0" u="none" strike="noStrike" kern="1200" cap="none" spc="0" normalizeH="0" baseline="0" noProof="0" dirty="0" err="1">
                <a:ln>
                  <a:noFill/>
                </a:ln>
                <a:solidFill>
                  <a:srgbClr val="000000"/>
                </a:solidFill>
                <a:effectLst/>
                <a:uLnTx/>
                <a:uFillTx/>
                <a:latin typeface="Gill Sans MT" panose="020B0502020104020203"/>
                <a:ea typeface="+mn-ea"/>
                <a:cs typeface="+mn-cs"/>
              </a:rPr>
              <a:t>UE+Royaume-Uni</a:t>
            </a:r>
            <a:r>
              <a:rPr kumimoji="0" lang="fr-FR" sz="2400" b="0" i="0" u="none" strike="noStrike" kern="1200" cap="none" spc="0" normalizeH="0" baseline="0" noProof="0" dirty="0">
                <a:ln>
                  <a:noFill/>
                </a:ln>
                <a:solidFill>
                  <a:srgbClr val="000000"/>
                </a:solidFill>
                <a:effectLst/>
                <a:uLnTx/>
                <a:uFillTx/>
                <a:latin typeface="Gill Sans MT" panose="020B0502020104020203"/>
                <a:ea typeface="+mn-ea"/>
                <a:cs typeface="+mn-cs"/>
              </a:rPr>
              <a:t> est passée de 38,1 % en</a:t>
            </a:r>
            <a:br>
              <a:rPr kumimoji="0" lang="fr-FR" sz="2400" b="0" i="0" u="none" strike="noStrike" kern="1200" cap="none" spc="0" normalizeH="0" baseline="0" noProof="0" dirty="0">
                <a:ln>
                  <a:noFill/>
                </a:ln>
                <a:solidFill>
                  <a:srgbClr val="000000"/>
                </a:solidFill>
                <a:effectLst/>
                <a:uLnTx/>
                <a:uFillTx/>
                <a:latin typeface="Gill Sans MT" panose="020B0502020104020203"/>
                <a:ea typeface="+mn-ea"/>
                <a:cs typeface="+mn-cs"/>
              </a:rPr>
            </a:br>
            <a:r>
              <a:rPr kumimoji="0" lang="fr-FR" sz="2400" b="0" i="0" u="none" strike="noStrike" kern="1200" cap="none" spc="0" normalizeH="0" baseline="0" noProof="0" dirty="0">
                <a:ln>
                  <a:noFill/>
                </a:ln>
                <a:solidFill>
                  <a:srgbClr val="000000"/>
                </a:solidFill>
                <a:effectLst/>
                <a:uLnTx/>
                <a:uFillTx/>
                <a:latin typeface="Gill Sans MT" panose="020B0502020104020203"/>
                <a:ea typeface="+mn-ea"/>
                <a:cs typeface="+mn-cs"/>
              </a:rPr>
              <a:t>2023 à 42,6 % en 2024.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Gill Sans MT" panose="020B0502020104020203"/>
                <a:ea typeface="+mn-ea"/>
                <a:cs typeface="+mn-cs"/>
              </a:rPr>
              <a:t>La part des importations de contreplaqués de feuillus tempérés en provenance d’autres pays est passée de 13,2 % en 2023 à 10,9 % en 2024, une forte tendance à la baisse qui a commencé en 2022 avec le durcissement progressif des sanctions européennes contre les produits du bois originaires de Russie et de Biélorussie.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3" name="Image 2">
            <a:extLst>
              <a:ext uri="{FF2B5EF4-FFF2-40B4-BE49-F238E27FC236}">
                <a16:creationId xmlns:a16="http://schemas.microsoft.com/office/drawing/2014/main" id="{CDD52BA0-DD08-D3C8-23D5-576A3C9A24FF}"/>
              </a:ext>
            </a:extLst>
          </p:cNvPr>
          <p:cNvPicPr>
            <a:picLocks noChangeAspect="1"/>
          </p:cNvPicPr>
          <p:nvPr/>
        </p:nvPicPr>
        <p:blipFill>
          <a:blip r:embed="rId3"/>
          <a:stretch>
            <a:fillRect/>
          </a:stretch>
        </p:blipFill>
        <p:spPr>
          <a:xfrm>
            <a:off x="530093" y="819166"/>
            <a:ext cx="4667250" cy="5562600"/>
          </a:xfrm>
          <a:prstGeom prst="rect">
            <a:avLst/>
          </a:prstGeom>
        </p:spPr>
      </p:pic>
    </p:spTree>
    <p:extLst>
      <p:ext uri="{BB962C8B-B14F-4D97-AF65-F5344CB8AC3E}">
        <p14:creationId xmlns:p14="http://schemas.microsoft.com/office/powerpoint/2010/main" val="502927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3957923" y="2891545"/>
            <a:ext cx="6226137" cy="1369606"/>
          </a:xfrm>
          <a:prstGeom prst="rect">
            <a:avLst/>
          </a:prstGeom>
          <a:noFill/>
        </p:spPr>
        <p:txBody>
          <a:bodyPr wrap="square" rtlCol="0">
            <a:spAutoFit/>
          </a:bodyPr>
          <a:lstStyle/>
          <a:p>
            <a:pPr lvl="0"/>
            <a:r>
              <a:rPr lang="fr-FR" sz="3200" b="0" i="0" u="none" strike="noStrike" baseline="0" dirty="0">
                <a:solidFill>
                  <a:srgbClr val="255851"/>
                </a:solidFill>
                <a:latin typeface="Poppins" panose="00000500000000000000" pitchFamily="2" charset="0"/>
                <a:cs typeface="Poppins" panose="00000500000000000000" pitchFamily="2" charset="0"/>
              </a:rPr>
              <a:t>Rapport Moral</a:t>
            </a:r>
            <a:endParaRPr lang="fr-FR" sz="1800" b="0" i="0" u="none" strike="noStrike" baseline="0" dirty="0">
              <a:solidFill>
                <a:srgbClr val="000000"/>
              </a:solidFill>
              <a:latin typeface="Calibri" panose="020F0502020204030204" pitchFamily="34" charset="0"/>
            </a:endParaRPr>
          </a:p>
          <a:p>
            <a:r>
              <a:rPr lang="fr-FR" sz="1800" b="0" i="0" u="none" strike="noStrike" baseline="0" dirty="0">
                <a:solidFill>
                  <a:srgbClr val="000000"/>
                </a:solidFill>
                <a:latin typeface="Calibri" panose="020F0502020204030204" pitchFamily="34" charset="0"/>
              </a:rPr>
              <a:t>par </a:t>
            </a:r>
            <a:r>
              <a:rPr lang="fr-FR" dirty="0">
                <a:solidFill>
                  <a:srgbClr val="000000"/>
                </a:solidFill>
                <a:latin typeface="Calibri" panose="020F0502020204030204" pitchFamily="34" charset="0"/>
              </a:rPr>
              <a:t>François LARESCHE</a:t>
            </a:r>
            <a:r>
              <a:rPr lang="fr-FR" sz="1800" b="0" i="0" u="none" strike="noStrike" baseline="0" dirty="0">
                <a:solidFill>
                  <a:srgbClr val="000000"/>
                </a:solidFill>
                <a:latin typeface="Calibri" panose="020F0502020204030204" pitchFamily="34" charset="0"/>
              </a:rPr>
              <a:t>, Président </a:t>
            </a:r>
          </a:p>
          <a:p>
            <a:pPr lvl="0"/>
            <a:endParaRPr lang="fr-FR" sz="1800" b="0" i="0" u="none" strike="noStrike" baseline="0" dirty="0">
              <a:solidFill>
                <a:srgbClr val="000000"/>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B4B1FDF5-8CEE-2DD2-93F0-20337DFD38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2376" y="188225"/>
            <a:ext cx="681710" cy="681710"/>
          </a:xfrm>
          <a:prstGeom prst="rect">
            <a:avLst/>
          </a:prstGeom>
        </p:spPr>
      </p:pic>
    </p:spTree>
    <p:extLst>
      <p:ext uri="{BB962C8B-B14F-4D97-AF65-F5344CB8AC3E}">
        <p14:creationId xmlns:p14="http://schemas.microsoft.com/office/powerpoint/2010/main" val="625058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875F1-63DD-C15D-69D0-50E52F89EC28}"/>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968494EE-4739-8468-2053-C771DAD5785D}"/>
              </a:ext>
            </a:extLst>
          </p:cNvPr>
          <p:cNvSpPr txBox="1"/>
          <p:nvPr/>
        </p:nvSpPr>
        <p:spPr>
          <a:xfrm>
            <a:off x="530093" y="172835"/>
            <a:ext cx="1090409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Chiffres importations UE + UK </a:t>
            </a:r>
            <a:r>
              <a:rPr kumimoji="0" lang="fr-FR" sz="3600" b="0" i="0" u="none" strike="noStrike" kern="1200" cap="none" spc="0" normalizeH="0" baseline="0" noProof="0" dirty="0" err="1">
                <a:ln>
                  <a:noFill/>
                </a:ln>
                <a:solidFill>
                  <a:srgbClr val="8AAF63"/>
                </a:solidFill>
                <a:effectLst/>
                <a:uLnTx/>
                <a:uFillTx/>
                <a:latin typeface="Poppins SemiBold" pitchFamily="2" charset="77"/>
                <a:ea typeface="+mn-ea"/>
                <a:cs typeface="Poppins SemiBold" pitchFamily="2" charset="77"/>
              </a:rPr>
              <a:t>contreplaqués</a:t>
            </a:r>
            <a:r>
              <a:rPr kumimoji="0" lang="fr-FR" sz="36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 </a:t>
            </a:r>
          </a:p>
        </p:txBody>
      </p:sp>
      <p:pic>
        <p:nvPicPr>
          <p:cNvPr id="8" name="Image 7">
            <a:extLst>
              <a:ext uri="{FF2B5EF4-FFF2-40B4-BE49-F238E27FC236}">
                <a16:creationId xmlns:a16="http://schemas.microsoft.com/office/drawing/2014/main" id="{C34CC107-2D33-EB62-3893-6F6FCEFCFD27}"/>
              </a:ext>
            </a:extLst>
          </p:cNvPr>
          <p:cNvPicPr>
            <a:picLocks noChangeAspect="1"/>
          </p:cNvPicPr>
          <p:nvPr/>
        </p:nvPicPr>
        <p:blipFill>
          <a:blip r:embed="rId3"/>
          <a:stretch>
            <a:fillRect/>
          </a:stretch>
        </p:blipFill>
        <p:spPr>
          <a:xfrm>
            <a:off x="3359310" y="819166"/>
            <a:ext cx="4686300" cy="5905500"/>
          </a:xfrm>
          <a:prstGeom prst="rect">
            <a:avLst/>
          </a:prstGeom>
        </p:spPr>
      </p:pic>
    </p:spTree>
    <p:extLst>
      <p:ext uri="{BB962C8B-B14F-4D97-AF65-F5344CB8AC3E}">
        <p14:creationId xmlns:p14="http://schemas.microsoft.com/office/powerpoint/2010/main" val="3969591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CB4F1-0A22-A499-E1D1-BC26B70ACFB1}"/>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C261B8B7-EC18-F28D-5F71-623F010EF340}"/>
              </a:ext>
            </a:extLst>
          </p:cNvPr>
          <p:cNvSpPr txBox="1"/>
          <p:nvPr/>
        </p:nvSpPr>
        <p:spPr>
          <a:xfrm>
            <a:off x="1090663" y="1142332"/>
            <a:ext cx="10238597" cy="63094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0" i="0" u="none" strike="noStrike" kern="1200" cap="none" spc="0" normalizeH="0" baseline="0" noProof="0" dirty="0">
              <a:ln>
                <a:noFill/>
              </a:ln>
              <a:solidFill>
                <a:prstClr val="black"/>
              </a:solidFill>
              <a:effectLst/>
              <a:uLnTx/>
              <a:uFillTx/>
              <a:latin typeface="Poppins"/>
              <a:ea typeface="+mn-ea"/>
              <a:cs typeface="+mn-cs"/>
            </a:endParaRP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Focus 2024/2025 </a:t>
            </a:r>
            <a:r>
              <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 2 enquêtes antidumping  lancées par l’UE</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Antidumping contre la CHINE</a:t>
            </a: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11 </a:t>
            </a:r>
            <a:r>
              <a:rPr lang="fr-FR" sz="2000" dirty="0">
                <a:solidFill>
                  <a:srgbClr val="000000"/>
                </a:solidFill>
                <a:latin typeface="Poppins" panose="00000500000000000000" pitchFamily="2" charset="0"/>
                <a:cs typeface="Poppins" panose="00000500000000000000" pitchFamily="2" charset="0"/>
              </a:rPr>
              <a:t>o</a:t>
            </a:r>
            <a:r>
              <a:rPr kumimoji="0" lang="fr-FR" sz="2000" b="0" i="0" u="none" strike="noStrike" kern="1200" cap="none" spc="0" normalizeH="0" baseline="0" noProof="0" dirty="0" err="1">
                <a:ln>
                  <a:noFill/>
                </a:ln>
                <a:solidFill>
                  <a:srgbClr val="000000"/>
                </a:solidFill>
                <a:effectLst/>
                <a:uLnTx/>
                <a:uFillTx/>
                <a:latin typeface="Poppins" panose="00000500000000000000" pitchFamily="2" charset="0"/>
                <a:ea typeface="+mn-ea"/>
                <a:cs typeface="Poppins" panose="00000500000000000000" pitchFamily="2" charset="0"/>
              </a:rPr>
              <a:t>ctobre</a:t>
            </a:r>
            <a:r>
              <a:rPr kumimoji="0" lang="fr-FR" sz="20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 2024 : annonce d’une enquête antidumping visant les contreplaqués de Chine </a:t>
            </a:r>
            <a:r>
              <a:rPr kumimoji="0" lang="fr-FR" sz="2000" b="0" i="0" u="sng"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à face bois dur</a:t>
            </a:r>
            <a:r>
              <a:rPr kumimoji="0" lang="fr-FR" sz="20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 (</a:t>
            </a:r>
            <a:r>
              <a:rPr kumimoji="0" lang="fr-FR" sz="2000" b="0" i="0" u="none" strike="noStrike" kern="1200" cap="none" spc="0" normalizeH="0" baseline="0" noProof="0" dirty="0" err="1">
                <a:ln>
                  <a:noFill/>
                </a:ln>
                <a:solidFill>
                  <a:srgbClr val="000000"/>
                </a:solidFill>
                <a:effectLst/>
                <a:uLnTx/>
                <a:uFillTx/>
                <a:latin typeface="Poppins" panose="00000500000000000000" pitchFamily="2" charset="0"/>
                <a:ea typeface="+mn-ea"/>
                <a:cs typeface="Poppins" panose="00000500000000000000" pitchFamily="2" charset="0"/>
              </a:rPr>
              <a:t>ie</a:t>
            </a:r>
            <a:r>
              <a:rPr kumimoji="0" lang="fr-FR" sz="20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 faces en peuplier, en eucalyptus, en Sapelli, en </a:t>
            </a:r>
            <a:r>
              <a:rPr kumimoji="0" lang="fr-FR" sz="2000" b="0" i="0" u="none" strike="noStrike" kern="1200" cap="none" spc="0" normalizeH="0" baseline="0" noProof="0" dirty="0" err="1">
                <a:ln>
                  <a:noFill/>
                </a:ln>
                <a:solidFill>
                  <a:srgbClr val="000000"/>
                </a:solidFill>
                <a:effectLst/>
                <a:uLnTx/>
                <a:uFillTx/>
                <a:latin typeface="Poppins" panose="00000500000000000000" pitchFamily="2" charset="0"/>
                <a:ea typeface="+mn-ea"/>
                <a:cs typeface="Poppins" panose="00000500000000000000" pitchFamily="2" charset="0"/>
              </a:rPr>
              <a:t>bintangor</a:t>
            </a:r>
            <a:r>
              <a:rPr kumimoji="0" lang="fr-FR" sz="20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 en </a:t>
            </a:r>
            <a:r>
              <a:rPr kumimoji="0" lang="fr-FR" sz="2000" b="0" i="0" u="none" strike="noStrike" kern="1200" cap="none" spc="0" normalizeH="0" baseline="0" noProof="0" dirty="0" err="1">
                <a:ln>
                  <a:noFill/>
                </a:ln>
                <a:solidFill>
                  <a:srgbClr val="000000"/>
                </a:solidFill>
                <a:effectLst/>
                <a:uLnTx/>
                <a:uFillTx/>
                <a:latin typeface="Poppins" panose="00000500000000000000" pitchFamily="2" charset="0"/>
                <a:ea typeface="+mn-ea"/>
                <a:cs typeface="Poppins" panose="00000500000000000000" pitchFamily="2" charset="0"/>
              </a:rPr>
              <a:t>pencil</a:t>
            </a:r>
            <a:r>
              <a:rPr kumimoji="0" lang="fr-FR" sz="20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 </a:t>
            </a:r>
            <a:r>
              <a:rPr kumimoji="0" lang="fr-FR" sz="2000" b="0" i="0" u="none" strike="noStrike" kern="1200" cap="none" spc="0" normalizeH="0" baseline="0" noProof="0" dirty="0" err="1">
                <a:ln>
                  <a:noFill/>
                </a:ln>
                <a:solidFill>
                  <a:srgbClr val="000000"/>
                </a:solidFill>
                <a:effectLst/>
                <a:uLnTx/>
                <a:uFillTx/>
                <a:latin typeface="Poppins" panose="00000500000000000000" pitchFamily="2" charset="0"/>
                <a:ea typeface="+mn-ea"/>
                <a:cs typeface="Poppins" panose="00000500000000000000" pitchFamily="2" charset="0"/>
              </a:rPr>
              <a:t>cedar</a:t>
            </a:r>
            <a:r>
              <a:rPr kumimoji="0" lang="fr-FR" sz="20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 en hêtre, en bouleau etc..)</a:t>
            </a: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endParaRPr kumimoji="0" lang="fr-FR" sz="20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endParaRP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12 </a:t>
            </a:r>
            <a:r>
              <a:rPr lang="fr-FR" sz="2000" dirty="0">
                <a:solidFill>
                  <a:srgbClr val="000000"/>
                </a:solidFill>
                <a:latin typeface="Poppins" panose="00000500000000000000" pitchFamily="2" charset="0"/>
                <a:cs typeface="Poppins" panose="00000500000000000000" pitchFamily="2" charset="0"/>
              </a:rPr>
              <a:t>m</a:t>
            </a:r>
            <a:r>
              <a:rPr kumimoji="0" lang="fr-FR" sz="20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ai 2025 : annonce de la décision provisoire d’application d’une taxe de 62.4% (sauf une usine à 25.1% - celle qui a accepté de collaborer) =&gt; effet rétroactif 3 mois</a:t>
            </a: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endParaRPr kumimoji="0" lang="fr-FR" sz="20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endParaRP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10 juin 2025 : Parution au JO de cette décision et annonce de la mise en place d’un monitoring des importations à face bois résineux (2 nouveaux codes douaniers sont créés à cet occasion)</a:t>
            </a: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La taxe définitive sera connue au plus tard le 8 novembre 2025</a:t>
            </a:r>
          </a:p>
          <a:p>
            <a:pPr marL="457200" marR="0" lvl="1"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endParaRP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endParaRPr kumimoji="0" lang="fr-FR" sz="2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endParaRP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endParaRPr kumimoji="0" lang="fr-FR" sz="2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endParaRPr>
          </a:p>
        </p:txBody>
      </p:sp>
      <p:sp>
        <p:nvSpPr>
          <p:cNvPr id="7" name="ZoneTexte 6">
            <a:extLst>
              <a:ext uri="{FF2B5EF4-FFF2-40B4-BE49-F238E27FC236}">
                <a16:creationId xmlns:a16="http://schemas.microsoft.com/office/drawing/2014/main" id="{C3657928-3BB9-1564-C65A-097CC4CC8027}"/>
              </a:ext>
            </a:extLst>
          </p:cNvPr>
          <p:cNvSpPr txBox="1"/>
          <p:nvPr/>
        </p:nvSpPr>
        <p:spPr>
          <a:xfrm>
            <a:off x="3747910" y="188225"/>
            <a:ext cx="698332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Commission Panneaux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Poppins Light" pitchFamily="2" charset="77"/>
                <a:ea typeface="+mn-ea"/>
                <a:cs typeface="+mn-cs"/>
              </a:rPr>
              <a:t>Par Aline BERTOCCHI</a:t>
            </a:r>
          </a:p>
        </p:txBody>
      </p:sp>
    </p:spTree>
    <p:extLst>
      <p:ext uri="{BB962C8B-B14F-4D97-AF65-F5344CB8AC3E}">
        <p14:creationId xmlns:p14="http://schemas.microsoft.com/office/powerpoint/2010/main" val="2092832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C9F43-F894-D80C-43A5-0CB39C52F321}"/>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BC3F0017-3C94-06D7-8718-FC99D2D6B8C2}"/>
              </a:ext>
            </a:extLst>
          </p:cNvPr>
          <p:cNvSpPr txBox="1"/>
          <p:nvPr/>
        </p:nvSpPr>
        <p:spPr>
          <a:xfrm>
            <a:off x="1385137" y="1272401"/>
            <a:ext cx="10010672" cy="34163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0" i="0" u="none" strike="noStrike" kern="1200" cap="none" spc="0" normalizeH="0" baseline="0" noProof="0" dirty="0">
              <a:ln>
                <a:noFill/>
              </a:ln>
              <a:solidFill>
                <a:prstClr val="black"/>
              </a:solidFill>
              <a:effectLst/>
              <a:uLnTx/>
              <a:uFillTx/>
              <a:latin typeface="Poppins"/>
              <a:ea typeface="+mn-ea"/>
              <a:cs typeface="+mn-cs"/>
            </a:endParaRPr>
          </a:p>
          <a:p>
            <a:pPr marL="457200" marR="0" lvl="1"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endParaRP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Quid de la suite ? A quoi peut mener la suspicion de contournement ? Il faut se préparer à un élargissement du périmètre mais difficile de dire sous quel délai légal cela sera applicable.</a:t>
            </a:r>
          </a:p>
          <a:p>
            <a:pPr marL="457200" marR="0" lvl="1"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endParaRP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endParaRPr kumimoji="0" lang="fr-FR" sz="2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endParaRP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endParaRPr kumimoji="0" lang="fr-FR" sz="2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endParaRPr>
          </a:p>
        </p:txBody>
      </p:sp>
      <p:sp>
        <p:nvSpPr>
          <p:cNvPr id="7" name="ZoneTexte 6">
            <a:extLst>
              <a:ext uri="{FF2B5EF4-FFF2-40B4-BE49-F238E27FC236}">
                <a16:creationId xmlns:a16="http://schemas.microsoft.com/office/drawing/2014/main" id="{AFD406DC-E59C-FDE6-EE34-21BC342CA5FD}"/>
              </a:ext>
            </a:extLst>
          </p:cNvPr>
          <p:cNvSpPr txBox="1"/>
          <p:nvPr/>
        </p:nvSpPr>
        <p:spPr>
          <a:xfrm>
            <a:off x="3747910" y="188225"/>
            <a:ext cx="698332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Commission Panneaux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Poppins Light" pitchFamily="2" charset="77"/>
                <a:ea typeface="+mn-ea"/>
                <a:cs typeface="+mn-cs"/>
              </a:rPr>
              <a:t>Par Aline BERTOCCHI</a:t>
            </a:r>
          </a:p>
        </p:txBody>
      </p:sp>
    </p:spTree>
    <p:extLst>
      <p:ext uri="{BB962C8B-B14F-4D97-AF65-F5344CB8AC3E}">
        <p14:creationId xmlns:p14="http://schemas.microsoft.com/office/powerpoint/2010/main" val="2147637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DE746-DA25-BCC7-5A91-031AE3854AED}"/>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EBDD7E1B-8B0D-1D0A-36A3-508E97FF55DD}"/>
              </a:ext>
            </a:extLst>
          </p:cNvPr>
          <p:cNvSpPr txBox="1"/>
          <p:nvPr/>
        </p:nvSpPr>
        <p:spPr>
          <a:xfrm>
            <a:off x="2014314" y="1046933"/>
            <a:ext cx="10010672"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1"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
                <a:srgbClr val="8AAF63"/>
              </a:buClr>
              <a:buSzTx/>
              <a:buFontTx/>
              <a:buNone/>
              <a:tabLst/>
              <a:defRPr/>
            </a:pPr>
            <a:r>
              <a:rPr kumimoji="0" lang="fr-FR" sz="2400" b="1"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Antidumping contre le Brésil </a:t>
            </a:r>
          </a:p>
          <a:p>
            <a:pPr marL="0" marR="0" lvl="0"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1"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endParaRP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6 mars 2025 : annonce d’une enquête antidumping visant les contreplaqués résineux en provenance du Brésil</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Le timing prévu des différentes étapes :</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-&gt; mesures provisoires dans les 7 à 8 mois qui suivent (octobre/novembre 2025)</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-&gt; mesures définitives sous 14 mois : mai 2026</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endParaRPr kumimoji="0" lang="fr-FR" sz="2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endParaRPr>
          </a:p>
        </p:txBody>
      </p:sp>
      <p:sp>
        <p:nvSpPr>
          <p:cNvPr id="7" name="ZoneTexte 6">
            <a:extLst>
              <a:ext uri="{FF2B5EF4-FFF2-40B4-BE49-F238E27FC236}">
                <a16:creationId xmlns:a16="http://schemas.microsoft.com/office/drawing/2014/main" id="{5D909040-931B-4CCB-3A45-FC7CA8BFC547}"/>
              </a:ext>
            </a:extLst>
          </p:cNvPr>
          <p:cNvSpPr txBox="1"/>
          <p:nvPr/>
        </p:nvSpPr>
        <p:spPr>
          <a:xfrm>
            <a:off x="3747910" y="188225"/>
            <a:ext cx="698332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Commission Panneaux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Poppins Light" pitchFamily="2" charset="77"/>
                <a:ea typeface="+mn-ea"/>
                <a:cs typeface="+mn-cs"/>
              </a:rPr>
              <a:t>Par Aline BERTOCCHI</a:t>
            </a:r>
          </a:p>
        </p:txBody>
      </p:sp>
    </p:spTree>
    <p:extLst>
      <p:ext uri="{BB962C8B-B14F-4D97-AF65-F5344CB8AC3E}">
        <p14:creationId xmlns:p14="http://schemas.microsoft.com/office/powerpoint/2010/main" val="37225962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9259A-DEA1-310B-A401-7D944E308C9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54474F41-58D3-F0AF-5366-4E45F3F42D5C}"/>
              </a:ext>
            </a:extLst>
          </p:cNvPr>
          <p:cNvSpPr txBox="1"/>
          <p:nvPr/>
        </p:nvSpPr>
        <p:spPr>
          <a:xfrm>
            <a:off x="1751268" y="1046933"/>
            <a:ext cx="10010672" cy="48936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0" i="0" u="none" strike="noStrike" kern="1200" cap="none" spc="0" normalizeH="0" baseline="0" noProof="0" dirty="0">
              <a:ln>
                <a:noFill/>
              </a:ln>
              <a:solidFill>
                <a:prstClr val="black"/>
              </a:solidFill>
              <a:effectLst/>
              <a:uLnTx/>
              <a:uFillTx/>
              <a:latin typeface="Poppins"/>
              <a:ea typeface="+mn-ea"/>
              <a:cs typeface="+mn-cs"/>
            </a:endParaRP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Focus 2024/2025 </a:t>
            </a:r>
            <a:r>
              <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 autres sujets</a:t>
            </a:r>
            <a:endParaRPr kumimoji="0" lang="fr-FR" sz="2400" b="0" i="0" u="none" strike="noStrike" kern="1200" cap="none" spc="0" normalizeH="0" baseline="0" noProof="0" dirty="0">
              <a:ln>
                <a:noFill/>
              </a:ln>
              <a:solidFill>
                <a:srgbClr val="FF0000"/>
              </a:solidFill>
              <a:effectLst/>
              <a:uLnTx/>
              <a:uFillTx/>
              <a:latin typeface="Poppins" panose="00000500000000000000" pitchFamily="2" charset="0"/>
              <a:ea typeface="+mn-ea"/>
              <a:cs typeface="Poppins" panose="00000500000000000000" pitchFamily="2" charset="0"/>
            </a:endParaRP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RBUE =&gt; RDUE</a:t>
            </a:r>
            <a:r>
              <a:rPr kumimoji="0" lang="fr-FR" sz="2400" b="0" i="0" u="none" strike="noStrike" kern="1200" cap="none" spc="0" normalizeH="0" baseline="0" noProof="0" dirty="0">
                <a:ln>
                  <a:noFill/>
                </a:ln>
                <a:solidFill>
                  <a:srgbClr val="000000"/>
                </a:solidFill>
                <a:effectLst/>
                <a:uLnTx/>
                <a:uFillTx/>
                <a:latin typeface="Gill Sans MT" pitchFamily="34" charset="0"/>
                <a:ea typeface="Cambria Math" panose="02040503050406030204" pitchFamily="18" charset="0"/>
                <a:cs typeface="+mn-cs"/>
              </a:rPr>
              <a:t> : </a:t>
            </a:r>
            <a:r>
              <a:rPr kumimoji="0" lang="fr-FR" sz="2400" b="0" i="0" u="none" strike="noStrike" kern="1200" cap="none" spc="0" normalizeH="0" baseline="0" noProof="0" dirty="0">
                <a:ln>
                  <a:noFill/>
                </a:ln>
                <a:solidFill>
                  <a:srgbClr val="000000"/>
                </a:solidFill>
                <a:effectLst/>
                <a:uLnTx/>
                <a:uFillTx/>
                <a:latin typeface="Poppins" panose="00000500000000000000" pitchFamily="2" charset="0"/>
                <a:ea typeface="Cambria Math" panose="02040503050406030204" pitchFamily="18" charset="0"/>
                <a:cs typeface="Poppins" panose="00000500000000000000" pitchFamily="2" charset="0"/>
              </a:rPr>
              <a:t>le report d’un an a permis à l’équipe de poursuivre et approfondir les différentes thématiques au travers de plusieurs webinaires (encore quelques dates à venir d’ici décembre) + (collaboration avec l’ATIBT)</a:t>
            </a: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panose="00000500000000000000" pitchFamily="2" charset="0"/>
                <a:ea typeface="Cambria Math" panose="02040503050406030204" pitchFamily="18" charset="0"/>
                <a:cs typeface="Poppins" panose="00000500000000000000" pitchFamily="2" charset="0"/>
              </a:rPr>
              <a:t>Procédure LCB RDUE disponible en juillet 2025</a:t>
            </a:r>
            <a:endParaRPr kumimoji="0" lang="fr-FR"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endParaRP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REP PMCB : une longue négociation a permis de ne pas bouger les taux cette année (alors que les matériaux non bois ont subi une augmentation)</a:t>
            </a:r>
            <a:endParaRPr kumimoji="0" lang="fr-FR" sz="12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endParaRP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Communication, nouvelle </a:t>
            </a:r>
            <a:r>
              <a:rPr kumimoji="0" lang="fr-FR" sz="2400" b="0" i="0" u="none" strike="noStrike" kern="1200" cap="none" spc="0" normalizeH="0" baseline="0" noProof="0" dirty="0" err="1">
                <a:ln>
                  <a:noFill/>
                </a:ln>
                <a:solidFill>
                  <a:prstClr val="black"/>
                </a:solidFill>
                <a:effectLst/>
                <a:uLnTx/>
                <a:uFillTx/>
                <a:latin typeface="Poppins"/>
                <a:ea typeface="Cambria Math" panose="02040503050406030204" pitchFamily="18" charset="0"/>
                <a:cs typeface="+mn-cs"/>
              </a:rPr>
              <a:t>campagn</a:t>
            </a:r>
            <a:r>
              <a:rPr lang="fr-FR" sz="2400" dirty="0">
                <a:solidFill>
                  <a:prstClr val="black"/>
                </a:solidFill>
                <a:latin typeface="Poppins"/>
                <a:ea typeface="Cambria Math" panose="02040503050406030204" pitchFamily="18" charset="0"/>
              </a:rPr>
              <a:t>e </a:t>
            </a:r>
            <a:r>
              <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à mettre en place (réseaux sociaux ou autres)</a:t>
            </a:r>
          </a:p>
          <a:p>
            <a:pPr marL="800100" marR="0" lvl="1"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Formation (deux modules en ligne panneaux de </a:t>
            </a:r>
            <a:r>
              <a:rPr kumimoji="0" lang="fr-FR" sz="2400" b="0" i="0" u="none" strike="noStrike" kern="1200" cap="none" spc="0" normalizeH="0" baseline="0" noProof="0" dirty="0" err="1">
                <a:ln>
                  <a:noFill/>
                </a:ln>
                <a:solidFill>
                  <a:prstClr val="black"/>
                </a:solidFill>
                <a:effectLst/>
                <a:uLnTx/>
                <a:uFillTx/>
                <a:latin typeface="Poppins"/>
                <a:ea typeface="Cambria Math" panose="02040503050406030204" pitchFamily="18" charset="0"/>
                <a:cs typeface="+mn-cs"/>
              </a:rPr>
              <a:t>cp</a:t>
            </a:r>
            <a:r>
              <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 et pp)</a:t>
            </a:r>
          </a:p>
        </p:txBody>
      </p:sp>
      <p:sp>
        <p:nvSpPr>
          <p:cNvPr id="7" name="ZoneTexte 6">
            <a:extLst>
              <a:ext uri="{FF2B5EF4-FFF2-40B4-BE49-F238E27FC236}">
                <a16:creationId xmlns:a16="http://schemas.microsoft.com/office/drawing/2014/main" id="{C71153BC-77A0-5E22-C27D-E2C1C9670C53}"/>
              </a:ext>
            </a:extLst>
          </p:cNvPr>
          <p:cNvSpPr txBox="1"/>
          <p:nvPr/>
        </p:nvSpPr>
        <p:spPr>
          <a:xfrm>
            <a:off x="3747910" y="188225"/>
            <a:ext cx="698332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Commission Panneaux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Poppins Light" pitchFamily="2" charset="77"/>
                <a:ea typeface="+mn-ea"/>
                <a:cs typeface="+mn-cs"/>
              </a:rPr>
              <a:t>Par Aline BERTOCCHI</a:t>
            </a:r>
          </a:p>
        </p:txBody>
      </p:sp>
    </p:spTree>
    <p:extLst>
      <p:ext uri="{BB962C8B-B14F-4D97-AF65-F5344CB8AC3E}">
        <p14:creationId xmlns:p14="http://schemas.microsoft.com/office/powerpoint/2010/main" val="9635279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3245486" y="1557885"/>
            <a:ext cx="5321016" cy="861774"/>
          </a:xfrm>
          <a:prstGeom prst="rect">
            <a:avLst/>
          </a:prstGeom>
          <a:noFill/>
        </p:spPr>
        <p:txBody>
          <a:bodyPr wrap="square" rtlCol="0">
            <a:spAutoFit/>
          </a:bodyPr>
          <a:lstStyle/>
          <a:p>
            <a:r>
              <a:rPr lang="fr-FR" sz="3200" dirty="0">
                <a:solidFill>
                  <a:srgbClr val="255851"/>
                </a:solidFill>
                <a:latin typeface="Poppins" panose="00000500000000000000" pitchFamily="2" charset="0"/>
                <a:cs typeface="Poppins" panose="00000500000000000000" pitchFamily="2" charset="0"/>
              </a:rPr>
              <a:t>Dominik MOHR </a:t>
            </a:r>
          </a:p>
          <a:p>
            <a:pPr lvl="0"/>
            <a:r>
              <a:rPr lang="fr-FR" dirty="0">
                <a:solidFill>
                  <a:srgbClr val="000000"/>
                </a:solidFill>
                <a:latin typeface="Calibri" panose="020F0502020204030204" pitchFamily="34" charset="0"/>
              </a:rPr>
              <a:t>BOIS TROPICAUX</a:t>
            </a:r>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38A70CE0-0191-183D-D62A-E02FA92A70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52725" y="188225"/>
            <a:ext cx="704525" cy="704525"/>
          </a:xfrm>
          <a:prstGeom prst="rect">
            <a:avLst/>
          </a:prstGeom>
        </p:spPr>
      </p:pic>
      <p:pic>
        <p:nvPicPr>
          <p:cNvPr id="4" name="Image 3" descr="Une image contenant reptile, plante&#10;&#10;Description générée automatiquement">
            <a:extLst>
              <a:ext uri="{FF2B5EF4-FFF2-40B4-BE49-F238E27FC236}">
                <a16:creationId xmlns:a16="http://schemas.microsoft.com/office/drawing/2014/main" id="{395DE421-AC58-8044-D3A4-AE5460190D34}"/>
              </a:ext>
            </a:extLst>
          </p:cNvPr>
          <p:cNvPicPr>
            <a:picLocks noChangeAspect="1"/>
          </p:cNvPicPr>
          <p:nvPr/>
        </p:nvPicPr>
        <p:blipFill rotWithShape="1">
          <a:blip r:embed="rId5"/>
          <a:srcRect t="54505" b="3297"/>
          <a:stretch/>
        </p:blipFill>
        <p:spPr>
          <a:xfrm>
            <a:off x="3357974" y="2512087"/>
            <a:ext cx="5195129" cy="3282546"/>
          </a:xfrm>
          <a:custGeom>
            <a:avLst/>
            <a:gdLst>
              <a:gd name="connsiteX0" fmla="*/ 0 w 5195129"/>
              <a:gd name="connsiteY0" fmla="*/ 0 h 3282546"/>
              <a:gd name="connsiteX1" fmla="*/ 681139 w 5195129"/>
              <a:gd name="connsiteY1" fmla="*/ 0 h 3282546"/>
              <a:gd name="connsiteX2" fmla="*/ 1154473 w 5195129"/>
              <a:gd name="connsiteY2" fmla="*/ 0 h 3282546"/>
              <a:gd name="connsiteX3" fmla="*/ 1679758 w 5195129"/>
              <a:gd name="connsiteY3" fmla="*/ 0 h 3282546"/>
              <a:gd name="connsiteX4" fmla="*/ 2205044 w 5195129"/>
              <a:gd name="connsiteY4" fmla="*/ 0 h 3282546"/>
              <a:gd name="connsiteX5" fmla="*/ 2886183 w 5195129"/>
              <a:gd name="connsiteY5" fmla="*/ 0 h 3282546"/>
              <a:gd name="connsiteX6" fmla="*/ 3515371 w 5195129"/>
              <a:gd name="connsiteY6" fmla="*/ 0 h 3282546"/>
              <a:gd name="connsiteX7" fmla="*/ 3988705 w 5195129"/>
              <a:gd name="connsiteY7" fmla="*/ 0 h 3282546"/>
              <a:gd name="connsiteX8" fmla="*/ 4462039 w 5195129"/>
              <a:gd name="connsiteY8" fmla="*/ 0 h 3282546"/>
              <a:gd name="connsiteX9" fmla="*/ 5195129 w 5195129"/>
              <a:gd name="connsiteY9" fmla="*/ 0 h 3282546"/>
              <a:gd name="connsiteX10" fmla="*/ 5195129 w 5195129"/>
              <a:gd name="connsiteY10" fmla="*/ 514266 h 3282546"/>
              <a:gd name="connsiteX11" fmla="*/ 5195129 w 5195129"/>
              <a:gd name="connsiteY11" fmla="*/ 1094182 h 3282546"/>
              <a:gd name="connsiteX12" fmla="*/ 5195129 w 5195129"/>
              <a:gd name="connsiteY12" fmla="*/ 1674098 h 3282546"/>
              <a:gd name="connsiteX13" fmla="*/ 5195129 w 5195129"/>
              <a:gd name="connsiteY13" fmla="*/ 2221189 h 3282546"/>
              <a:gd name="connsiteX14" fmla="*/ 5195129 w 5195129"/>
              <a:gd name="connsiteY14" fmla="*/ 2669804 h 3282546"/>
              <a:gd name="connsiteX15" fmla="*/ 5195129 w 5195129"/>
              <a:gd name="connsiteY15" fmla="*/ 3282546 h 3282546"/>
              <a:gd name="connsiteX16" fmla="*/ 4721795 w 5195129"/>
              <a:gd name="connsiteY16" fmla="*/ 3282546 h 3282546"/>
              <a:gd name="connsiteX17" fmla="*/ 4196510 w 5195129"/>
              <a:gd name="connsiteY17" fmla="*/ 3282546 h 3282546"/>
              <a:gd name="connsiteX18" fmla="*/ 3723176 w 5195129"/>
              <a:gd name="connsiteY18" fmla="*/ 3282546 h 3282546"/>
              <a:gd name="connsiteX19" fmla="*/ 3145939 w 5195129"/>
              <a:gd name="connsiteY19" fmla="*/ 3282546 h 3282546"/>
              <a:gd name="connsiteX20" fmla="*/ 2568703 w 5195129"/>
              <a:gd name="connsiteY20" fmla="*/ 3282546 h 3282546"/>
              <a:gd name="connsiteX21" fmla="*/ 2043417 w 5195129"/>
              <a:gd name="connsiteY21" fmla="*/ 3282546 h 3282546"/>
              <a:gd name="connsiteX22" fmla="*/ 1570083 w 5195129"/>
              <a:gd name="connsiteY22" fmla="*/ 3282546 h 3282546"/>
              <a:gd name="connsiteX23" fmla="*/ 1148701 w 5195129"/>
              <a:gd name="connsiteY23" fmla="*/ 3282546 h 3282546"/>
              <a:gd name="connsiteX24" fmla="*/ 727318 w 5195129"/>
              <a:gd name="connsiteY24" fmla="*/ 3282546 h 3282546"/>
              <a:gd name="connsiteX25" fmla="*/ 0 w 5195129"/>
              <a:gd name="connsiteY25" fmla="*/ 3282546 h 3282546"/>
              <a:gd name="connsiteX26" fmla="*/ 0 w 5195129"/>
              <a:gd name="connsiteY26" fmla="*/ 2833931 h 3282546"/>
              <a:gd name="connsiteX27" fmla="*/ 0 w 5195129"/>
              <a:gd name="connsiteY27" fmla="*/ 2221189 h 3282546"/>
              <a:gd name="connsiteX28" fmla="*/ 0 w 5195129"/>
              <a:gd name="connsiteY28" fmla="*/ 1608448 h 3282546"/>
              <a:gd name="connsiteX29" fmla="*/ 0 w 5195129"/>
              <a:gd name="connsiteY29" fmla="*/ 1061357 h 3282546"/>
              <a:gd name="connsiteX30" fmla="*/ 0 w 5195129"/>
              <a:gd name="connsiteY30" fmla="*/ 612742 h 3282546"/>
              <a:gd name="connsiteX31" fmla="*/ 0 w 5195129"/>
              <a:gd name="connsiteY31" fmla="*/ 0 h 328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5129" h="3282546" fill="none" extrusionOk="0">
                <a:moveTo>
                  <a:pt x="0" y="0"/>
                </a:moveTo>
                <a:cubicBezTo>
                  <a:pt x="196286" y="-23897"/>
                  <a:pt x="381125" y="15841"/>
                  <a:pt x="681139" y="0"/>
                </a:cubicBezTo>
                <a:cubicBezTo>
                  <a:pt x="981153" y="-15841"/>
                  <a:pt x="1047143" y="39809"/>
                  <a:pt x="1154473" y="0"/>
                </a:cubicBezTo>
                <a:cubicBezTo>
                  <a:pt x="1261803" y="-39809"/>
                  <a:pt x="1539181" y="44738"/>
                  <a:pt x="1679758" y="0"/>
                </a:cubicBezTo>
                <a:cubicBezTo>
                  <a:pt x="1820335" y="-44738"/>
                  <a:pt x="2028121" y="53051"/>
                  <a:pt x="2205044" y="0"/>
                </a:cubicBezTo>
                <a:cubicBezTo>
                  <a:pt x="2381967" y="-53051"/>
                  <a:pt x="2741843" y="44037"/>
                  <a:pt x="2886183" y="0"/>
                </a:cubicBezTo>
                <a:cubicBezTo>
                  <a:pt x="3030523" y="-44037"/>
                  <a:pt x="3324678" y="39797"/>
                  <a:pt x="3515371" y="0"/>
                </a:cubicBezTo>
                <a:cubicBezTo>
                  <a:pt x="3706064" y="-39797"/>
                  <a:pt x="3789714" y="43937"/>
                  <a:pt x="3988705" y="0"/>
                </a:cubicBezTo>
                <a:cubicBezTo>
                  <a:pt x="4187696" y="-43937"/>
                  <a:pt x="4324928" y="11369"/>
                  <a:pt x="4462039" y="0"/>
                </a:cubicBezTo>
                <a:cubicBezTo>
                  <a:pt x="4599150" y="-11369"/>
                  <a:pt x="4872083" y="43635"/>
                  <a:pt x="5195129" y="0"/>
                </a:cubicBezTo>
                <a:cubicBezTo>
                  <a:pt x="5235190" y="197115"/>
                  <a:pt x="5175323" y="347399"/>
                  <a:pt x="5195129" y="514266"/>
                </a:cubicBezTo>
                <a:cubicBezTo>
                  <a:pt x="5214935" y="681133"/>
                  <a:pt x="5153150" y="974406"/>
                  <a:pt x="5195129" y="1094182"/>
                </a:cubicBezTo>
                <a:cubicBezTo>
                  <a:pt x="5237108" y="1213958"/>
                  <a:pt x="5167547" y="1412892"/>
                  <a:pt x="5195129" y="1674098"/>
                </a:cubicBezTo>
                <a:cubicBezTo>
                  <a:pt x="5222711" y="1935304"/>
                  <a:pt x="5157639" y="1948778"/>
                  <a:pt x="5195129" y="2221189"/>
                </a:cubicBezTo>
                <a:cubicBezTo>
                  <a:pt x="5232619" y="2493600"/>
                  <a:pt x="5157466" y="2524128"/>
                  <a:pt x="5195129" y="2669804"/>
                </a:cubicBezTo>
                <a:cubicBezTo>
                  <a:pt x="5232792" y="2815480"/>
                  <a:pt x="5168706" y="3139956"/>
                  <a:pt x="5195129" y="3282546"/>
                </a:cubicBezTo>
                <a:cubicBezTo>
                  <a:pt x="4971972" y="3289941"/>
                  <a:pt x="4958240" y="3266993"/>
                  <a:pt x="4721795" y="3282546"/>
                </a:cubicBezTo>
                <a:cubicBezTo>
                  <a:pt x="4485350" y="3298099"/>
                  <a:pt x="4325042" y="3225275"/>
                  <a:pt x="4196510" y="3282546"/>
                </a:cubicBezTo>
                <a:cubicBezTo>
                  <a:pt x="4067979" y="3339817"/>
                  <a:pt x="3837190" y="3261119"/>
                  <a:pt x="3723176" y="3282546"/>
                </a:cubicBezTo>
                <a:cubicBezTo>
                  <a:pt x="3609162" y="3303973"/>
                  <a:pt x="3418801" y="3218107"/>
                  <a:pt x="3145939" y="3282546"/>
                </a:cubicBezTo>
                <a:cubicBezTo>
                  <a:pt x="2873077" y="3346985"/>
                  <a:pt x="2842140" y="3278706"/>
                  <a:pt x="2568703" y="3282546"/>
                </a:cubicBezTo>
                <a:cubicBezTo>
                  <a:pt x="2295266" y="3286386"/>
                  <a:pt x="2298538" y="3225320"/>
                  <a:pt x="2043417" y="3282546"/>
                </a:cubicBezTo>
                <a:cubicBezTo>
                  <a:pt x="1788296" y="3339772"/>
                  <a:pt x="1696100" y="3237456"/>
                  <a:pt x="1570083" y="3282546"/>
                </a:cubicBezTo>
                <a:cubicBezTo>
                  <a:pt x="1444066" y="3327636"/>
                  <a:pt x="1320157" y="3236653"/>
                  <a:pt x="1148701" y="3282546"/>
                </a:cubicBezTo>
                <a:cubicBezTo>
                  <a:pt x="977245" y="3328439"/>
                  <a:pt x="821748" y="3267448"/>
                  <a:pt x="727318" y="3282546"/>
                </a:cubicBezTo>
                <a:cubicBezTo>
                  <a:pt x="632888" y="3297644"/>
                  <a:pt x="173448" y="3240102"/>
                  <a:pt x="0" y="3282546"/>
                </a:cubicBezTo>
                <a:cubicBezTo>
                  <a:pt x="-29464" y="3183886"/>
                  <a:pt x="6997" y="3006304"/>
                  <a:pt x="0" y="2833931"/>
                </a:cubicBezTo>
                <a:cubicBezTo>
                  <a:pt x="-6997" y="2661558"/>
                  <a:pt x="30923" y="2492383"/>
                  <a:pt x="0" y="2221189"/>
                </a:cubicBezTo>
                <a:cubicBezTo>
                  <a:pt x="-30923" y="1949995"/>
                  <a:pt x="18413" y="1899745"/>
                  <a:pt x="0" y="1608448"/>
                </a:cubicBezTo>
                <a:cubicBezTo>
                  <a:pt x="-18413" y="1317151"/>
                  <a:pt x="17237" y="1307556"/>
                  <a:pt x="0" y="1061357"/>
                </a:cubicBezTo>
                <a:cubicBezTo>
                  <a:pt x="-17237" y="815158"/>
                  <a:pt x="9900" y="705672"/>
                  <a:pt x="0" y="612742"/>
                </a:cubicBezTo>
                <a:cubicBezTo>
                  <a:pt x="-9900" y="519813"/>
                  <a:pt x="57433" y="148836"/>
                  <a:pt x="0" y="0"/>
                </a:cubicBezTo>
                <a:close/>
              </a:path>
              <a:path w="5195129" h="3282546" stroke="0" extrusionOk="0">
                <a:moveTo>
                  <a:pt x="0" y="0"/>
                </a:moveTo>
                <a:cubicBezTo>
                  <a:pt x="166861" y="-53864"/>
                  <a:pt x="420158" y="23637"/>
                  <a:pt x="525285" y="0"/>
                </a:cubicBezTo>
                <a:cubicBezTo>
                  <a:pt x="630412" y="-23637"/>
                  <a:pt x="947482" y="56667"/>
                  <a:pt x="1154473" y="0"/>
                </a:cubicBezTo>
                <a:cubicBezTo>
                  <a:pt x="1361464" y="-56667"/>
                  <a:pt x="1567248" y="37638"/>
                  <a:pt x="1835612" y="0"/>
                </a:cubicBezTo>
                <a:cubicBezTo>
                  <a:pt x="2103976" y="-37638"/>
                  <a:pt x="2173987" y="53757"/>
                  <a:pt x="2360898" y="0"/>
                </a:cubicBezTo>
                <a:cubicBezTo>
                  <a:pt x="2547809" y="-53757"/>
                  <a:pt x="2718359" y="46047"/>
                  <a:pt x="3042037" y="0"/>
                </a:cubicBezTo>
                <a:cubicBezTo>
                  <a:pt x="3365715" y="-46047"/>
                  <a:pt x="3405710" y="15138"/>
                  <a:pt x="3619273" y="0"/>
                </a:cubicBezTo>
                <a:cubicBezTo>
                  <a:pt x="3832836" y="-15138"/>
                  <a:pt x="3962458" y="47389"/>
                  <a:pt x="4300412" y="0"/>
                </a:cubicBezTo>
                <a:cubicBezTo>
                  <a:pt x="4638366" y="-47389"/>
                  <a:pt x="5002866" y="10901"/>
                  <a:pt x="5195129" y="0"/>
                </a:cubicBezTo>
                <a:cubicBezTo>
                  <a:pt x="5260408" y="139322"/>
                  <a:pt x="5142201" y="455784"/>
                  <a:pt x="5195129" y="579916"/>
                </a:cubicBezTo>
                <a:cubicBezTo>
                  <a:pt x="5248057" y="704048"/>
                  <a:pt x="5136307" y="903408"/>
                  <a:pt x="5195129" y="1159833"/>
                </a:cubicBezTo>
                <a:cubicBezTo>
                  <a:pt x="5253951" y="1416258"/>
                  <a:pt x="5170594" y="1540579"/>
                  <a:pt x="5195129" y="1641273"/>
                </a:cubicBezTo>
                <a:cubicBezTo>
                  <a:pt x="5219664" y="1741967"/>
                  <a:pt x="5167481" y="1959985"/>
                  <a:pt x="5195129" y="2122713"/>
                </a:cubicBezTo>
                <a:cubicBezTo>
                  <a:pt x="5222777" y="2285441"/>
                  <a:pt x="5144037" y="2488029"/>
                  <a:pt x="5195129" y="2604153"/>
                </a:cubicBezTo>
                <a:cubicBezTo>
                  <a:pt x="5246221" y="2720277"/>
                  <a:pt x="5173823" y="2974236"/>
                  <a:pt x="5195129" y="3282546"/>
                </a:cubicBezTo>
                <a:cubicBezTo>
                  <a:pt x="5073438" y="3285396"/>
                  <a:pt x="4851762" y="3259175"/>
                  <a:pt x="4669844" y="3282546"/>
                </a:cubicBezTo>
                <a:cubicBezTo>
                  <a:pt x="4487926" y="3305917"/>
                  <a:pt x="4272110" y="3212860"/>
                  <a:pt x="4040656" y="3282546"/>
                </a:cubicBezTo>
                <a:cubicBezTo>
                  <a:pt x="3809202" y="3352232"/>
                  <a:pt x="3734952" y="3264691"/>
                  <a:pt x="3567322" y="3282546"/>
                </a:cubicBezTo>
                <a:cubicBezTo>
                  <a:pt x="3399692" y="3300401"/>
                  <a:pt x="3123271" y="3242955"/>
                  <a:pt x="2990085" y="3282546"/>
                </a:cubicBezTo>
                <a:cubicBezTo>
                  <a:pt x="2856899" y="3322137"/>
                  <a:pt x="2745910" y="3252849"/>
                  <a:pt x="2568703" y="3282546"/>
                </a:cubicBezTo>
                <a:cubicBezTo>
                  <a:pt x="2391496" y="3312243"/>
                  <a:pt x="2276826" y="3261746"/>
                  <a:pt x="2043417" y="3282546"/>
                </a:cubicBezTo>
                <a:cubicBezTo>
                  <a:pt x="1810008" y="3303346"/>
                  <a:pt x="1692103" y="3222001"/>
                  <a:pt x="1518132" y="3282546"/>
                </a:cubicBezTo>
                <a:cubicBezTo>
                  <a:pt x="1344161" y="3343091"/>
                  <a:pt x="1198997" y="3261333"/>
                  <a:pt x="888944" y="3282546"/>
                </a:cubicBezTo>
                <a:cubicBezTo>
                  <a:pt x="578891" y="3303759"/>
                  <a:pt x="400153" y="3195220"/>
                  <a:pt x="0" y="3282546"/>
                </a:cubicBezTo>
                <a:cubicBezTo>
                  <a:pt x="-68719" y="3124820"/>
                  <a:pt x="29153" y="2927224"/>
                  <a:pt x="0" y="2669804"/>
                </a:cubicBezTo>
                <a:cubicBezTo>
                  <a:pt x="-29153" y="2412384"/>
                  <a:pt x="31624" y="2337735"/>
                  <a:pt x="0" y="2122713"/>
                </a:cubicBezTo>
                <a:cubicBezTo>
                  <a:pt x="-31624" y="1907691"/>
                  <a:pt x="14092" y="1763615"/>
                  <a:pt x="0" y="1575622"/>
                </a:cubicBezTo>
                <a:cubicBezTo>
                  <a:pt x="-14092" y="1387629"/>
                  <a:pt x="12365" y="1256196"/>
                  <a:pt x="0" y="1028531"/>
                </a:cubicBezTo>
                <a:cubicBezTo>
                  <a:pt x="-12365" y="800866"/>
                  <a:pt x="49554" y="729008"/>
                  <a:pt x="0" y="514266"/>
                </a:cubicBezTo>
                <a:cubicBezTo>
                  <a:pt x="-49554" y="299524"/>
                  <a:pt x="2983" y="205580"/>
                  <a:pt x="0" y="0"/>
                </a:cubicBezTo>
                <a:close/>
              </a:path>
            </a:pathLst>
          </a:custGeom>
          <a:ln>
            <a:solidFill>
              <a:schemeClr val="tx1"/>
            </a:solidFill>
            <a:extLst>
              <a:ext uri="{C807C97D-BFC1-408E-A445-0C87EB9F89A2}">
                <ask:lineSketchStyleProps xmlns:ask="http://schemas.microsoft.com/office/drawing/2018/sketchyshapes" sd="1979994649">
                  <a:prstGeom prst="rect">
                    <a:avLst/>
                  </a:prstGeom>
                  <ask:type>
                    <ask:lineSketchScribble/>
                  </ask:type>
                </ask:lineSketchStyleProps>
              </a:ext>
            </a:extLst>
          </a:ln>
        </p:spPr>
      </p:pic>
    </p:spTree>
    <p:extLst>
      <p:ext uri="{BB962C8B-B14F-4D97-AF65-F5344CB8AC3E}">
        <p14:creationId xmlns:p14="http://schemas.microsoft.com/office/powerpoint/2010/main" val="2141341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6F57E0C-3E5A-B442-9BD4-910BF4AD3146}"/>
              </a:ext>
            </a:extLst>
          </p:cNvPr>
          <p:cNvSpPr txBox="1"/>
          <p:nvPr/>
        </p:nvSpPr>
        <p:spPr>
          <a:xfrm>
            <a:off x="1011992" y="416689"/>
            <a:ext cx="10875208" cy="5386090"/>
          </a:xfrm>
          <a:prstGeom prst="rect">
            <a:avLst/>
          </a:prstGeom>
          <a:noFill/>
        </p:spPr>
        <p:txBody>
          <a:bodyPr wrap="square">
            <a:spAutoFit/>
          </a:bodyPr>
          <a:lstStyle/>
          <a:p>
            <a:pPr>
              <a:buClr>
                <a:srgbClr val="8AAF63"/>
              </a:buClr>
            </a:pPr>
            <a:endParaRPr lang="fr-FR" sz="2400" cap="none" dirty="0">
              <a:solidFill>
                <a:prstClr val="black"/>
              </a:solidFill>
              <a:latin typeface="Poppins"/>
            </a:endParaRPr>
          </a:p>
          <a:p>
            <a:pPr marL="342900" indent="-342900">
              <a:buClr>
                <a:srgbClr val="8AAF63"/>
              </a:buClr>
              <a:buFont typeface="Wingdings" panose="05000000000000000000" pitchFamily="2" charset="2"/>
              <a:buChar char="§"/>
            </a:pPr>
            <a:r>
              <a:rPr lang="fr-FR" sz="2400" b="1" cap="none" dirty="0">
                <a:solidFill>
                  <a:prstClr val="black"/>
                </a:solidFill>
                <a:latin typeface="Poppins"/>
                <a:ea typeface="Cambria Math" panose="02040503050406030204" pitchFamily="18" charset="0"/>
              </a:rPr>
              <a:t>Composition de la commission : </a:t>
            </a:r>
            <a:r>
              <a:rPr lang="fr-FR" sz="2400" dirty="0">
                <a:latin typeface="Gill Sans MT" pitchFamily="34" charset="0"/>
              </a:rPr>
              <a:t>importateurs, négociants, logisticiens </a:t>
            </a:r>
          </a:p>
          <a:p>
            <a:pPr marL="342900" indent="-342900">
              <a:buClr>
                <a:srgbClr val="8AAF63"/>
              </a:buClr>
              <a:buFont typeface="Wingdings" panose="05000000000000000000" pitchFamily="2" charset="2"/>
              <a:buChar char="§"/>
            </a:pPr>
            <a:endParaRPr lang="fr-FR" sz="200" dirty="0">
              <a:latin typeface="Gill Sans MT" pitchFamily="34" charset="0"/>
            </a:endParaRPr>
          </a:p>
          <a:p>
            <a:pPr marL="342900" indent="-342900">
              <a:buClr>
                <a:srgbClr val="8AAF63"/>
              </a:buClr>
              <a:buFont typeface="Wingdings" panose="05000000000000000000" pitchFamily="2" charset="2"/>
              <a:buChar char="§"/>
            </a:pPr>
            <a:r>
              <a:rPr lang="fr-FR" sz="2400" b="1" dirty="0">
                <a:solidFill>
                  <a:prstClr val="black"/>
                </a:solidFill>
                <a:latin typeface="Poppins"/>
                <a:ea typeface="Cambria Math" panose="02040503050406030204" pitchFamily="18" charset="0"/>
              </a:rPr>
              <a:t>3 réunions par an  + groupes de travail</a:t>
            </a:r>
          </a:p>
          <a:p>
            <a:pPr marL="342900" indent="-342900">
              <a:buClr>
                <a:srgbClr val="8AAF63"/>
              </a:buClr>
              <a:buFont typeface="Wingdings" panose="05000000000000000000" pitchFamily="2" charset="2"/>
              <a:buChar char="§"/>
            </a:pPr>
            <a:endParaRPr lang="fr-FR" sz="200" b="1" dirty="0">
              <a:solidFill>
                <a:prstClr val="black"/>
              </a:solidFill>
              <a:latin typeface="Poppins"/>
              <a:ea typeface="Cambria Math" panose="02040503050406030204" pitchFamily="18" charset="0"/>
            </a:endParaRPr>
          </a:p>
          <a:p>
            <a:pPr marL="342900" indent="-342900">
              <a:buClr>
                <a:srgbClr val="8AAF63"/>
              </a:buClr>
              <a:buFont typeface="Wingdings" panose="05000000000000000000" pitchFamily="2" charset="2"/>
              <a:buChar char="§"/>
            </a:pPr>
            <a:r>
              <a:rPr lang="fr-FR" sz="2400" b="1" dirty="0">
                <a:solidFill>
                  <a:prstClr val="black"/>
                </a:solidFill>
                <a:latin typeface="Poppins"/>
                <a:ea typeface="Cambria Math" panose="02040503050406030204" pitchFamily="18" charset="0"/>
              </a:rPr>
              <a:t>Principaux sujets 2024/2025 : </a:t>
            </a:r>
          </a:p>
          <a:p>
            <a:pPr marL="800100" lvl="1"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Statistiques importations, situation marchés mondiaux </a:t>
            </a:r>
          </a:p>
          <a:p>
            <a:pPr marL="800100" lvl="1"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Plaquette&gt;RDUE</a:t>
            </a:r>
          </a:p>
          <a:p>
            <a:pPr marL="800100" lvl="1"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Promotion des bois tropicaux certifiés, projet ASP Cameroun</a:t>
            </a:r>
          </a:p>
          <a:p>
            <a:pPr marL="800100" lvl="1"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Suivi des approvisionnements certifiés (projet Thémis),</a:t>
            </a:r>
          </a:p>
          <a:p>
            <a:pPr marL="800100" lvl="1"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Projet CITES suite au classement de nouvelles essences</a:t>
            </a:r>
          </a:p>
          <a:p>
            <a:pPr marL="800100" lvl="1"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Appui aux membres sur le classement des lames de terrasses</a:t>
            </a:r>
          </a:p>
          <a:p>
            <a:pPr marL="800100" lvl="1" indent="-342900">
              <a:buClr>
                <a:srgbClr val="8AAF63"/>
              </a:buClr>
              <a:buFont typeface="Wingdings" panose="05000000000000000000" pitchFamily="2" charset="2"/>
              <a:buChar char="§"/>
            </a:pPr>
            <a:endParaRPr lang="fr-FR" sz="2400" dirty="0">
              <a:solidFill>
                <a:prstClr val="black"/>
              </a:solidFill>
              <a:latin typeface="Poppins"/>
              <a:ea typeface="Cambria Math" panose="02040503050406030204" pitchFamily="18" charset="0"/>
            </a:endParaRPr>
          </a:p>
          <a:p>
            <a:pPr marL="800100" lvl="1" indent="-342900">
              <a:buClr>
                <a:srgbClr val="8AAF63"/>
              </a:buClr>
              <a:buFont typeface="Wingdings" panose="05000000000000000000" pitchFamily="2" charset="2"/>
              <a:buChar char="§"/>
            </a:pPr>
            <a:endParaRPr lang="fr-FR" sz="200" dirty="0">
              <a:solidFill>
                <a:prstClr val="black"/>
              </a:solidFill>
              <a:latin typeface="Poppins"/>
              <a:ea typeface="Cambria Math" panose="02040503050406030204" pitchFamily="18" charset="0"/>
            </a:endParaRPr>
          </a:p>
          <a:p>
            <a:pPr>
              <a:buClr>
                <a:srgbClr val="8AAF63"/>
              </a:buClr>
            </a:pPr>
            <a:r>
              <a:rPr lang="fr-FR" sz="2400" i="1" dirty="0">
                <a:latin typeface="Poppins"/>
                <a:ea typeface="Cambria Math" panose="02040503050406030204" pitchFamily="18" charset="0"/>
              </a:rPr>
              <a:t>« Une commission active animée par la volonté d’accompagner les projets en lien avec la gestion durable des forêts tropicales »</a:t>
            </a:r>
          </a:p>
          <a:p>
            <a:pPr>
              <a:buClr>
                <a:srgbClr val="8AAF63"/>
              </a:buClr>
            </a:pPr>
            <a:endParaRPr lang="fr-FR" sz="200" i="1" dirty="0">
              <a:latin typeface="Poppins"/>
              <a:ea typeface="Cambria Math" panose="02040503050406030204" pitchFamily="18" charset="0"/>
            </a:endParaRPr>
          </a:p>
          <a:p>
            <a:pPr>
              <a:buClr>
                <a:srgbClr val="8AAF63"/>
              </a:buClr>
            </a:pPr>
            <a:r>
              <a:rPr lang="fr-FR" sz="2400" b="1" i="1" dirty="0">
                <a:latin typeface="Poppins"/>
                <a:ea typeface="Cambria Math" panose="02040503050406030204" pitchFamily="18" charset="0"/>
              </a:rPr>
              <a:t>Un partenariat fructueux avec l’ATIBT (marketing, R&amp;D...)</a:t>
            </a:r>
          </a:p>
        </p:txBody>
      </p:sp>
      <p:sp>
        <p:nvSpPr>
          <p:cNvPr id="4" name="ZoneTexte 3">
            <a:extLst>
              <a:ext uri="{FF2B5EF4-FFF2-40B4-BE49-F238E27FC236}">
                <a16:creationId xmlns:a16="http://schemas.microsoft.com/office/drawing/2014/main" id="{5550D156-1369-A443-9D6E-7958EAAA8FA5}"/>
              </a:ext>
            </a:extLst>
          </p:cNvPr>
          <p:cNvSpPr txBox="1"/>
          <p:nvPr/>
        </p:nvSpPr>
        <p:spPr>
          <a:xfrm>
            <a:off x="3747910" y="188225"/>
            <a:ext cx="6983325" cy="646331"/>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Bois Tropicaux</a:t>
            </a:r>
          </a:p>
        </p:txBody>
      </p:sp>
      <p:pic>
        <p:nvPicPr>
          <p:cNvPr id="5" name="Picture 4" descr="Open2Europe va faire la promotion de Fair &amp; Precious - Image - CB News">
            <a:extLst>
              <a:ext uri="{FF2B5EF4-FFF2-40B4-BE49-F238E27FC236}">
                <a16:creationId xmlns:a16="http://schemas.microsoft.com/office/drawing/2014/main" id="{5F0D7925-21C5-B14D-A26F-CCF9DE363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7856" y="5966651"/>
            <a:ext cx="1473288" cy="81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779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4" name="ZoneTexte 3">
            <a:extLst>
              <a:ext uri="{FF2B5EF4-FFF2-40B4-BE49-F238E27FC236}">
                <a16:creationId xmlns:a16="http://schemas.microsoft.com/office/drawing/2014/main" id="{A3C203AC-3B8B-1E44-972C-7C36BF85879A}"/>
              </a:ext>
            </a:extLst>
          </p:cNvPr>
          <p:cNvSpPr txBox="1"/>
          <p:nvPr/>
        </p:nvSpPr>
        <p:spPr>
          <a:xfrm>
            <a:off x="7686437" y="-159306"/>
            <a:ext cx="4505563" cy="69865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0" i="0" u="none" strike="noStrike" kern="1200" cap="none" spc="0" normalizeH="0" baseline="0" noProof="0" dirty="0">
              <a:ln>
                <a:noFill/>
              </a:ln>
              <a:solidFill>
                <a:srgbClr val="000000"/>
              </a:solidFill>
              <a:effectLst/>
              <a:uLnTx/>
              <a:uFillTx/>
              <a:latin typeface="Poppins"/>
              <a:ea typeface="+mn-ea"/>
              <a:cs typeface="+mn-cs"/>
            </a:endParaRP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Bilan importations 2024</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94 759 m3 de sciages</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-2 % / 2023 et -34 % / 2022</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Afrique représente 60 %</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Principaux fournisseurs</a:t>
            </a:r>
            <a:endPar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endParaRP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Cameroun (-36 %)</a:t>
            </a:r>
          </a:p>
          <a:p>
            <a:pPr marL="1257300" lvl="2" indent="-342900">
              <a:buClr>
                <a:srgbClr val="8AAF63"/>
              </a:buClr>
              <a:buFont typeface="Wingdings" panose="05000000000000000000" pitchFamily="2" charset="2"/>
              <a:buChar char="§"/>
              <a:defRPr/>
            </a:pPr>
            <a:r>
              <a:rPr lang="fr-FR" sz="2400" dirty="0">
                <a:solidFill>
                  <a:schemeClr val="bg1">
                    <a:lumMod val="65000"/>
                  </a:schemeClr>
                </a:solidFill>
                <a:latin typeface="Poppins"/>
                <a:ea typeface="Cambria Math" panose="02040503050406030204" pitchFamily="18" charset="0"/>
              </a:rPr>
              <a:t>Benelux (-39 %)</a:t>
            </a: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Congo </a:t>
            </a:r>
            <a:r>
              <a:rPr lang="fr-FR" sz="1600" dirty="0">
                <a:solidFill>
                  <a:srgbClr val="000000"/>
                </a:solidFill>
                <a:latin typeface="Poppins"/>
                <a:ea typeface="Cambria Math" panose="02040503050406030204" pitchFamily="18" charset="0"/>
              </a:rPr>
              <a:t>Brazza</a:t>
            </a:r>
            <a:r>
              <a:rPr lang="fr-FR" sz="2000" dirty="0">
                <a:solidFill>
                  <a:srgbClr val="000000"/>
                </a:solidFill>
                <a:latin typeface="Poppins"/>
                <a:ea typeface="Cambria Math" panose="02040503050406030204" pitchFamily="18" charset="0"/>
              </a:rPr>
              <a:t> </a:t>
            </a:r>
            <a:r>
              <a:rPr lang="fr-FR" sz="2400" dirty="0">
                <a:solidFill>
                  <a:srgbClr val="000000"/>
                </a:solidFill>
                <a:latin typeface="Poppins"/>
                <a:ea typeface="Cambria Math" panose="02040503050406030204" pitchFamily="18" charset="0"/>
              </a:rPr>
              <a:t>(-7 %)</a:t>
            </a: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Gabon (-19%)</a:t>
            </a: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Brésil (+25%)</a:t>
            </a: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Malaisie (-91%)</a:t>
            </a:r>
          </a:p>
          <a:p>
            <a:pPr marR="0" lvl="0" algn="l" defTabSz="457200" rtl="0" eaLnBrk="1" fontAlgn="auto" latinLnBrk="0" hangingPunct="1">
              <a:lnSpc>
                <a:spcPct val="100000"/>
              </a:lnSpc>
              <a:spcBef>
                <a:spcPts val="0"/>
              </a:spcBef>
              <a:spcAft>
                <a:spcPts val="0"/>
              </a:spcAft>
              <a:buClr>
                <a:srgbClr val="8AAF63"/>
              </a:buClr>
              <a:buSzTx/>
              <a:tabLst/>
              <a:defRPr/>
            </a:pPr>
            <a:endParaRPr lang="fr-FR" sz="400" b="1" dirty="0">
              <a:solidFill>
                <a:srgbClr val="000000"/>
              </a:solidFill>
              <a:latin typeface="Poppins"/>
              <a:ea typeface="Cambria Math" panose="02040503050406030204" pitchFamily="18" charset="0"/>
            </a:endParaRPr>
          </a:p>
          <a:p>
            <a:pPr marR="0" lvl="0" algn="l" defTabSz="457200" rtl="0" eaLnBrk="1" fontAlgn="auto" latinLnBrk="0" hangingPunct="1">
              <a:lnSpc>
                <a:spcPct val="100000"/>
              </a:lnSpc>
              <a:spcBef>
                <a:spcPts val="0"/>
              </a:spcBef>
              <a:spcAft>
                <a:spcPts val="0"/>
              </a:spcAft>
              <a:buClr>
                <a:srgbClr val="8AAF63"/>
              </a:buClr>
              <a:buSzTx/>
              <a:tabLst/>
              <a:defRPr/>
            </a:pPr>
            <a:r>
              <a:rPr lang="fr-FR" i="1" dirty="0">
                <a:solidFill>
                  <a:srgbClr val="000000"/>
                </a:solidFill>
                <a:latin typeface="Poppins"/>
                <a:ea typeface="Cambria Math" panose="02040503050406030204" pitchFamily="18" charset="0"/>
              </a:rPr>
              <a:t>Note méthodologique : les platelages ne sont pas comptabilisés car fondus dans une rubrique </a:t>
            </a:r>
            <a:r>
              <a:rPr lang="fr-FR" i="1" dirty="0">
                <a:latin typeface="Poppins"/>
                <a:ea typeface="Cambria Math" panose="02040503050406030204" pitchFamily="18" charset="0"/>
              </a:rPr>
              <a:t>plus large (4409 = produits profilés). Estimation platelages BT vendus en FR en 2024 environ 50.000 m3 (étude Mornas)</a:t>
            </a:r>
            <a:endParaRPr lang="fr-FR" sz="2400" i="1" dirty="0">
              <a:latin typeface="Poppins"/>
              <a:ea typeface="Cambria Math" panose="02040503050406030204" pitchFamily="18" charset="0"/>
            </a:endParaRPr>
          </a:p>
          <a:p>
            <a:pPr marL="1257300" lvl="2" indent="-342900">
              <a:buClr>
                <a:srgbClr val="8AAF63"/>
              </a:buClr>
              <a:buFont typeface="Wingdings" panose="05000000000000000000" pitchFamily="2" charset="2"/>
              <a:buChar char="§"/>
              <a:defRPr/>
            </a:pPr>
            <a:endParaRPr lang="fr-FR" sz="2400" dirty="0">
              <a:solidFill>
                <a:srgbClr val="000000"/>
              </a:solidFill>
              <a:latin typeface="Poppins"/>
              <a:ea typeface="Cambria Math" panose="02040503050406030204" pitchFamily="18" charset="0"/>
            </a:endParaRPr>
          </a:p>
        </p:txBody>
      </p:sp>
      <p:sp>
        <p:nvSpPr>
          <p:cNvPr id="2" name="ZoneTexte 1">
            <a:extLst>
              <a:ext uri="{FF2B5EF4-FFF2-40B4-BE49-F238E27FC236}">
                <a16:creationId xmlns:a16="http://schemas.microsoft.com/office/drawing/2014/main" id="{33736470-9D1B-E038-3E5A-F66A0F0D3392}"/>
              </a:ext>
            </a:extLst>
          </p:cNvPr>
          <p:cNvSpPr txBox="1"/>
          <p:nvPr/>
        </p:nvSpPr>
        <p:spPr>
          <a:xfrm>
            <a:off x="497725" y="0"/>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bois tropicaux</a:t>
            </a:r>
          </a:p>
          <a:p>
            <a:r>
              <a:rPr lang="fr-FR" sz="2000" dirty="0">
                <a:latin typeface="Poppins Light" pitchFamily="2" charset="77"/>
              </a:rPr>
              <a:t>Par </a:t>
            </a:r>
            <a:r>
              <a:rPr lang="fr-FR" sz="2000" dirty="0" err="1">
                <a:latin typeface="Poppins Light" pitchFamily="2" charset="77"/>
              </a:rPr>
              <a:t>Dominik</a:t>
            </a:r>
            <a:r>
              <a:rPr lang="fr-FR" sz="2000" dirty="0">
                <a:latin typeface="Poppins Light" pitchFamily="2" charset="77"/>
              </a:rPr>
              <a:t> MOHR</a:t>
            </a:r>
          </a:p>
        </p:txBody>
      </p:sp>
      <p:pic>
        <p:nvPicPr>
          <p:cNvPr id="3" name="Image 2" descr="Une image contenant texte, nombre, capture d’écran, Parallèle&#10;&#10;Le contenu généré par l’IA peut être incorrect.">
            <a:extLst>
              <a:ext uri="{FF2B5EF4-FFF2-40B4-BE49-F238E27FC236}">
                <a16:creationId xmlns:a16="http://schemas.microsoft.com/office/drawing/2014/main" id="{EB4F1DD8-C844-9D3C-11CB-69FFB3C65523}"/>
              </a:ext>
            </a:extLst>
          </p:cNvPr>
          <p:cNvPicPr>
            <a:picLocks noChangeAspect="1"/>
          </p:cNvPicPr>
          <p:nvPr/>
        </p:nvPicPr>
        <p:blipFill>
          <a:blip r:embed="rId3"/>
          <a:stretch>
            <a:fillRect/>
          </a:stretch>
        </p:blipFill>
        <p:spPr>
          <a:xfrm>
            <a:off x="335280" y="1188783"/>
            <a:ext cx="7176930" cy="4974273"/>
          </a:xfrm>
          <a:prstGeom prst="rect">
            <a:avLst/>
          </a:prstGeom>
        </p:spPr>
      </p:pic>
    </p:spTree>
    <p:extLst>
      <p:ext uri="{BB962C8B-B14F-4D97-AF65-F5344CB8AC3E}">
        <p14:creationId xmlns:p14="http://schemas.microsoft.com/office/powerpoint/2010/main" val="18342397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4" name="ZoneTexte 3">
            <a:extLst>
              <a:ext uri="{FF2B5EF4-FFF2-40B4-BE49-F238E27FC236}">
                <a16:creationId xmlns:a16="http://schemas.microsoft.com/office/drawing/2014/main" id="{A3C203AC-3B8B-1E44-972C-7C36BF85879A}"/>
              </a:ext>
            </a:extLst>
          </p:cNvPr>
          <p:cNvSpPr txBox="1"/>
          <p:nvPr/>
        </p:nvSpPr>
        <p:spPr>
          <a:xfrm>
            <a:off x="7511735" y="954107"/>
            <a:ext cx="4680265" cy="41549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0" i="0" u="none" strike="noStrike" kern="1200" cap="none" spc="0" normalizeH="0" baseline="0" noProof="0" dirty="0">
              <a:ln>
                <a:noFill/>
              </a:ln>
              <a:solidFill>
                <a:srgbClr val="000000"/>
              </a:solidFill>
              <a:effectLst/>
              <a:uLnTx/>
              <a:uFillTx/>
              <a:latin typeface="Poppins"/>
              <a:ea typeface="+mn-ea"/>
              <a:cs typeface="+mn-cs"/>
            </a:endParaRP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Bilan importations 2024</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4 600 m3 de grumes</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-86 % / 2023 </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Afrique représente 100 %</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lang="fr-FR" sz="2400" dirty="0">
                <a:solidFill>
                  <a:srgbClr val="000000"/>
                </a:solidFill>
                <a:latin typeface="Poppins"/>
                <a:ea typeface="Cambria Math" panose="02040503050406030204" pitchFamily="18" charset="0"/>
              </a:rPr>
              <a:t>Principaux fournisseurs</a:t>
            </a:r>
            <a:endPar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endParaRP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RCA (-83 %)</a:t>
            </a: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Congo </a:t>
            </a:r>
            <a:r>
              <a:rPr lang="fr-FR" sz="1600" dirty="0">
                <a:solidFill>
                  <a:srgbClr val="000000"/>
                </a:solidFill>
                <a:latin typeface="Poppins"/>
                <a:ea typeface="Cambria Math" panose="02040503050406030204" pitchFamily="18" charset="0"/>
              </a:rPr>
              <a:t>Brazza</a:t>
            </a:r>
            <a:r>
              <a:rPr lang="fr-FR" sz="2000" dirty="0">
                <a:solidFill>
                  <a:srgbClr val="000000"/>
                </a:solidFill>
                <a:latin typeface="Poppins"/>
                <a:ea typeface="Cambria Math" panose="02040503050406030204" pitchFamily="18" charset="0"/>
              </a:rPr>
              <a:t> </a:t>
            </a:r>
            <a:r>
              <a:rPr lang="fr-FR" sz="2400" dirty="0">
                <a:solidFill>
                  <a:srgbClr val="000000"/>
                </a:solidFill>
                <a:latin typeface="Poppins"/>
                <a:ea typeface="Cambria Math" panose="02040503050406030204" pitchFamily="18" charset="0"/>
              </a:rPr>
              <a:t>(-90 %)</a:t>
            </a:r>
          </a:p>
          <a:p>
            <a:pPr marL="1257300" lvl="2" indent="-342900">
              <a:buClr>
                <a:srgbClr val="8AAF63"/>
              </a:buClr>
              <a:buFont typeface="Wingdings" panose="05000000000000000000" pitchFamily="2" charset="2"/>
              <a:buChar char="§"/>
              <a:defRPr/>
            </a:pPr>
            <a:r>
              <a:rPr lang="fr-FR" sz="2400" dirty="0">
                <a:solidFill>
                  <a:srgbClr val="000000"/>
                </a:solidFill>
                <a:latin typeface="Poppins"/>
                <a:ea typeface="Cambria Math" panose="02040503050406030204" pitchFamily="18" charset="0"/>
              </a:rPr>
              <a:t>Congo </a:t>
            </a:r>
            <a:r>
              <a:rPr lang="fr-FR" sz="1600" dirty="0">
                <a:solidFill>
                  <a:srgbClr val="000000"/>
                </a:solidFill>
                <a:latin typeface="Poppins"/>
                <a:ea typeface="Cambria Math" panose="02040503050406030204" pitchFamily="18" charset="0"/>
              </a:rPr>
              <a:t>Kinshasa </a:t>
            </a:r>
            <a:r>
              <a:rPr lang="fr-FR" sz="2400" dirty="0">
                <a:solidFill>
                  <a:srgbClr val="000000"/>
                </a:solidFill>
                <a:latin typeface="Poppins"/>
                <a:ea typeface="Cambria Math" panose="02040503050406030204" pitchFamily="18" charset="0"/>
              </a:rPr>
              <a:t>(-86%)</a:t>
            </a:r>
          </a:p>
          <a:p>
            <a:pPr marR="0" lvl="0" algn="l" defTabSz="457200" rtl="0" eaLnBrk="1" fontAlgn="auto" latinLnBrk="0" hangingPunct="1">
              <a:lnSpc>
                <a:spcPct val="100000"/>
              </a:lnSpc>
              <a:spcBef>
                <a:spcPts val="0"/>
              </a:spcBef>
              <a:spcAft>
                <a:spcPts val="0"/>
              </a:spcAft>
              <a:buClr>
                <a:srgbClr val="8AAF63"/>
              </a:buClr>
              <a:buSzTx/>
              <a:tabLst/>
              <a:defRPr/>
            </a:pPr>
            <a:endParaRPr lang="fr-FR" sz="2400" b="1" dirty="0">
              <a:solidFill>
                <a:srgbClr val="000000"/>
              </a:solidFill>
              <a:latin typeface="Poppins"/>
              <a:ea typeface="Cambria Math" panose="02040503050406030204" pitchFamily="18" charset="0"/>
            </a:endParaRPr>
          </a:p>
          <a:p>
            <a:pPr lvl="2">
              <a:buClr>
                <a:srgbClr val="8AAF63"/>
              </a:buClr>
              <a:defRPr/>
            </a:pPr>
            <a:endParaRPr lang="fr-FR" sz="2400" dirty="0">
              <a:solidFill>
                <a:srgbClr val="000000"/>
              </a:solidFill>
              <a:latin typeface="Poppins"/>
              <a:ea typeface="Cambria Math" panose="02040503050406030204" pitchFamily="18" charset="0"/>
            </a:endParaRPr>
          </a:p>
        </p:txBody>
      </p:sp>
      <p:sp>
        <p:nvSpPr>
          <p:cNvPr id="2" name="ZoneTexte 1">
            <a:extLst>
              <a:ext uri="{FF2B5EF4-FFF2-40B4-BE49-F238E27FC236}">
                <a16:creationId xmlns:a16="http://schemas.microsoft.com/office/drawing/2014/main" id="{33736470-9D1B-E038-3E5A-F66A0F0D3392}"/>
              </a:ext>
            </a:extLst>
          </p:cNvPr>
          <p:cNvSpPr txBox="1"/>
          <p:nvPr/>
        </p:nvSpPr>
        <p:spPr>
          <a:xfrm>
            <a:off x="497725" y="0"/>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bois tropicaux</a:t>
            </a:r>
          </a:p>
          <a:p>
            <a:r>
              <a:rPr lang="fr-FR" sz="2000" dirty="0">
                <a:latin typeface="Poppins Light" pitchFamily="2" charset="77"/>
              </a:rPr>
              <a:t>Par </a:t>
            </a:r>
            <a:r>
              <a:rPr lang="fr-FR" sz="2000" dirty="0" err="1">
                <a:latin typeface="Poppins Light" pitchFamily="2" charset="77"/>
              </a:rPr>
              <a:t>Dominik</a:t>
            </a:r>
            <a:r>
              <a:rPr lang="fr-FR" sz="2000" dirty="0">
                <a:latin typeface="Poppins Light" pitchFamily="2" charset="77"/>
              </a:rPr>
              <a:t> MOHR</a:t>
            </a:r>
          </a:p>
        </p:txBody>
      </p:sp>
      <p:pic>
        <p:nvPicPr>
          <p:cNvPr id="1026" name="Picture 2" descr="Evolution différenciée du commerce du bois tropical en 2019 – COMMODAFRICA  | Fair&amp;Precious">
            <a:extLst>
              <a:ext uri="{FF2B5EF4-FFF2-40B4-BE49-F238E27FC236}">
                <a16:creationId xmlns:a16="http://schemas.microsoft.com/office/drawing/2014/main" id="{79811337-7548-FBCB-632C-FAC4F26D8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125" y="4282069"/>
            <a:ext cx="2869534" cy="20402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e production et des importations de grumes tropicales en baisse en 2020:  l'OIBT publie sa dernière édition de la Revue de la situation mondiale des  bois | ITTO | The International Tropical">
            <a:extLst>
              <a:ext uri="{FF2B5EF4-FFF2-40B4-BE49-F238E27FC236}">
                <a16:creationId xmlns:a16="http://schemas.microsoft.com/office/drawing/2014/main" id="{717DA7D7-2496-DE95-23B4-BC6F74C39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621" y="4282068"/>
            <a:ext cx="2869534" cy="204022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texte, capture d’écran, nombre, Police&#10;&#10;Le contenu généré par l’IA peut être incorrect.">
            <a:extLst>
              <a:ext uri="{FF2B5EF4-FFF2-40B4-BE49-F238E27FC236}">
                <a16:creationId xmlns:a16="http://schemas.microsoft.com/office/drawing/2014/main" id="{664CEA2A-823F-886B-4C1A-94AE6F96611E}"/>
              </a:ext>
            </a:extLst>
          </p:cNvPr>
          <p:cNvPicPr>
            <a:picLocks noChangeAspect="1"/>
          </p:cNvPicPr>
          <p:nvPr/>
        </p:nvPicPr>
        <p:blipFill>
          <a:blip r:embed="rId5"/>
          <a:stretch>
            <a:fillRect/>
          </a:stretch>
        </p:blipFill>
        <p:spPr>
          <a:xfrm>
            <a:off x="431193" y="1074801"/>
            <a:ext cx="6554932" cy="3002259"/>
          </a:xfrm>
          <a:prstGeom prst="rect">
            <a:avLst/>
          </a:prstGeom>
        </p:spPr>
      </p:pic>
    </p:spTree>
    <p:extLst>
      <p:ext uri="{BB962C8B-B14F-4D97-AF65-F5344CB8AC3E}">
        <p14:creationId xmlns:p14="http://schemas.microsoft.com/office/powerpoint/2010/main" val="4069287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76A6-C687-B5CB-3928-DF2680044600}"/>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DF657F82-D912-BDB4-B5D7-B6A35AEFF514}"/>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4" name="ZoneTexte 3">
            <a:extLst>
              <a:ext uri="{FF2B5EF4-FFF2-40B4-BE49-F238E27FC236}">
                <a16:creationId xmlns:a16="http://schemas.microsoft.com/office/drawing/2014/main" id="{8D8832B7-E053-62D9-BD0E-4D6981625D70}"/>
              </a:ext>
            </a:extLst>
          </p:cNvPr>
          <p:cNvSpPr txBox="1"/>
          <p:nvPr/>
        </p:nvSpPr>
        <p:spPr>
          <a:xfrm>
            <a:off x="93741" y="1702160"/>
            <a:ext cx="11726552" cy="5139869"/>
          </a:xfrm>
          <a:prstGeom prst="rect">
            <a:avLst/>
          </a:prstGeom>
          <a:noFill/>
        </p:spPr>
        <p:txBody>
          <a:bodyPr wrap="square">
            <a:spAutoFit/>
          </a:bodyPr>
          <a:lstStyle/>
          <a:p>
            <a:pPr lvl="2">
              <a:buClr>
                <a:srgbClr val="8AAF63"/>
              </a:buClr>
              <a:defRPr/>
            </a:pPr>
            <a:r>
              <a:rPr lang="fr-FR" sz="2000" b="1" dirty="0">
                <a:solidFill>
                  <a:srgbClr val="000000"/>
                </a:solidFill>
                <a:latin typeface="Poppins"/>
                <a:ea typeface="Cambria Math" panose="02040503050406030204" pitchFamily="18" charset="0"/>
              </a:rPr>
              <a:t>COP CITES Panama, 25 novembre 2022</a:t>
            </a:r>
          </a:p>
          <a:p>
            <a:pPr marL="1257300" lvl="2" indent="-342900">
              <a:buClr>
                <a:srgbClr val="8AAF63"/>
              </a:buClr>
              <a:buFont typeface="Arial" panose="020B0604020202020204" pitchFamily="34" charset="0"/>
              <a:buChar char="•"/>
              <a:defRPr/>
            </a:pPr>
            <a:r>
              <a:rPr lang="fr-FR" sz="2000" dirty="0" err="1">
                <a:solidFill>
                  <a:srgbClr val="000000"/>
                </a:solidFill>
                <a:latin typeface="Poppins"/>
                <a:ea typeface="Cambria Math" panose="02040503050406030204" pitchFamily="18" charset="0"/>
              </a:rPr>
              <a:t>doussié</a:t>
            </a:r>
            <a:r>
              <a:rPr lang="fr-FR" sz="2000" dirty="0">
                <a:solidFill>
                  <a:srgbClr val="000000"/>
                </a:solidFill>
                <a:latin typeface="Poppins"/>
                <a:ea typeface="Cambria Math" panose="02040503050406030204" pitchFamily="18" charset="0"/>
              </a:rPr>
              <a:t>, </a:t>
            </a:r>
            <a:r>
              <a:rPr lang="fr-FR" sz="2000" dirty="0" err="1">
                <a:solidFill>
                  <a:srgbClr val="000000"/>
                </a:solidFill>
                <a:latin typeface="Poppins"/>
                <a:ea typeface="Cambria Math" panose="02040503050406030204" pitchFamily="18" charset="0"/>
              </a:rPr>
              <a:t>padouk</a:t>
            </a:r>
            <a:r>
              <a:rPr lang="fr-FR" sz="2000" dirty="0">
                <a:solidFill>
                  <a:srgbClr val="000000"/>
                </a:solidFill>
                <a:latin typeface="Poppins"/>
                <a:ea typeface="Cambria Math" panose="02040503050406030204" pitchFamily="18" charset="0"/>
              </a:rPr>
              <a:t> et acajou d’Afrique : 23/02/2023</a:t>
            </a:r>
          </a:p>
          <a:p>
            <a:pPr marL="1257300" lvl="2" indent="-342900">
              <a:buClr>
                <a:srgbClr val="8AAF63"/>
              </a:buClr>
              <a:buFont typeface="Arial" panose="020B0604020202020204" pitchFamily="34" charset="0"/>
              <a:buChar char="•"/>
              <a:defRPr/>
            </a:pPr>
            <a:r>
              <a:rPr lang="fr-FR" sz="2000" dirty="0">
                <a:solidFill>
                  <a:srgbClr val="000000"/>
                </a:solidFill>
                <a:latin typeface="Poppins"/>
                <a:ea typeface="Cambria Math" panose="02040503050406030204" pitchFamily="18" charset="0"/>
              </a:rPr>
              <a:t>ipé et </a:t>
            </a:r>
            <a:r>
              <a:rPr lang="fr-FR" sz="2000" dirty="0" err="1">
                <a:solidFill>
                  <a:srgbClr val="000000"/>
                </a:solidFill>
                <a:latin typeface="Poppins"/>
                <a:ea typeface="Cambria Math" panose="02040503050406030204" pitchFamily="18" charset="0"/>
              </a:rPr>
              <a:t>cumaru</a:t>
            </a:r>
            <a:r>
              <a:rPr lang="fr-FR" sz="2000" dirty="0">
                <a:solidFill>
                  <a:srgbClr val="000000"/>
                </a:solidFill>
                <a:latin typeface="Poppins"/>
                <a:ea typeface="Cambria Math" panose="02040503050406030204" pitchFamily="18" charset="0"/>
              </a:rPr>
              <a:t> : 25/11/2024</a:t>
            </a:r>
          </a:p>
          <a:p>
            <a:pPr lvl="2">
              <a:buClr>
                <a:srgbClr val="8AAF63"/>
              </a:buClr>
              <a:defRPr/>
            </a:pPr>
            <a:endParaRPr lang="fr-FR" sz="2000" dirty="0">
              <a:solidFill>
                <a:srgbClr val="000000"/>
              </a:solidFill>
              <a:latin typeface="Poppins"/>
              <a:ea typeface="Cambria Math" panose="02040503050406030204" pitchFamily="18" charset="0"/>
            </a:endParaRPr>
          </a:p>
          <a:p>
            <a:pPr marL="1257300" lvl="2" indent="-342900">
              <a:buClr>
                <a:srgbClr val="8AAF63"/>
              </a:buClr>
              <a:buFont typeface="Wingdings" panose="05000000000000000000" pitchFamily="2" charset="2"/>
              <a:buChar char="è"/>
              <a:defRPr/>
            </a:pPr>
            <a:r>
              <a:rPr lang="fr-FR" sz="2000" dirty="0" err="1">
                <a:solidFill>
                  <a:srgbClr val="000000"/>
                </a:solidFill>
                <a:latin typeface="Poppins"/>
                <a:ea typeface="Cambria Math" panose="02040503050406030204" pitchFamily="18" charset="0"/>
                <a:sym typeface="Wingdings" panose="05000000000000000000" pitchFamily="2" charset="2"/>
              </a:rPr>
              <a:t>Padouk</a:t>
            </a:r>
            <a:r>
              <a:rPr lang="fr-FR" sz="2000" dirty="0">
                <a:solidFill>
                  <a:srgbClr val="000000"/>
                </a:solidFill>
                <a:latin typeface="Poppins"/>
                <a:ea typeface="Cambria Math" panose="02040503050406030204" pitchFamily="18" charset="0"/>
                <a:sym typeface="Wingdings" panose="05000000000000000000" pitchFamily="2" charset="2"/>
              </a:rPr>
              <a:t>, blocage important post-convention la situation s’améliore un peu </a:t>
            </a:r>
          </a:p>
          <a:p>
            <a:pPr marL="1257300" lvl="2" indent="-342900">
              <a:buClr>
                <a:srgbClr val="8AAF63"/>
              </a:buClr>
              <a:buFont typeface="Wingdings" panose="05000000000000000000" pitchFamily="2" charset="2"/>
              <a:buChar char="è"/>
              <a:defRPr/>
            </a:pPr>
            <a:r>
              <a:rPr lang="fr-FR" sz="2000" dirty="0" err="1">
                <a:solidFill>
                  <a:srgbClr val="000000"/>
                </a:solidFill>
                <a:latin typeface="Poppins"/>
                <a:ea typeface="Cambria Math" panose="02040503050406030204" pitchFamily="18" charset="0"/>
                <a:sym typeface="Wingdings" panose="05000000000000000000" pitchFamily="2" charset="2"/>
              </a:rPr>
              <a:t>Ipe</a:t>
            </a:r>
            <a:r>
              <a:rPr lang="fr-FR" sz="2000" dirty="0">
                <a:solidFill>
                  <a:srgbClr val="000000"/>
                </a:solidFill>
                <a:latin typeface="Poppins"/>
                <a:ea typeface="Cambria Math" panose="02040503050406030204" pitchFamily="18" charset="0"/>
                <a:sym typeface="Wingdings" panose="05000000000000000000" pitchFamily="2" charset="2"/>
              </a:rPr>
              <a:t>, </a:t>
            </a:r>
            <a:r>
              <a:rPr lang="fr-FR" sz="2000" dirty="0" err="1">
                <a:solidFill>
                  <a:srgbClr val="000000"/>
                </a:solidFill>
                <a:latin typeface="Poppins"/>
                <a:ea typeface="Cambria Math" panose="02040503050406030204" pitchFamily="18" charset="0"/>
                <a:sym typeface="Wingdings" panose="05000000000000000000" pitchFamily="2" charset="2"/>
              </a:rPr>
              <a:t>cumaru</a:t>
            </a:r>
            <a:r>
              <a:rPr lang="fr-FR" sz="2000" dirty="0">
                <a:solidFill>
                  <a:srgbClr val="000000"/>
                </a:solidFill>
                <a:latin typeface="Poppins"/>
                <a:ea typeface="Cambria Math" panose="02040503050406030204" pitchFamily="18" charset="0"/>
                <a:sym typeface="Wingdings" panose="05000000000000000000" pitchFamily="2" charset="2"/>
              </a:rPr>
              <a:t> encore en pré-convention /            au post-convention</a:t>
            </a:r>
            <a:endParaRPr lang="fr-FR" sz="2000" dirty="0">
              <a:solidFill>
                <a:srgbClr val="000000"/>
              </a:solidFill>
              <a:latin typeface="Poppins"/>
              <a:ea typeface="Cambria Math" panose="02040503050406030204" pitchFamily="18" charset="0"/>
            </a:endParaRPr>
          </a:p>
          <a:p>
            <a:pPr marL="1257300" lvl="2" indent="-342900">
              <a:buClr>
                <a:srgbClr val="8AAF63"/>
              </a:buClr>
              <a:buFont typeface="Arial" panose="020B0604020202020204" pitchFamily="34" charset="0"/>
              <a:buChar char="•"/>
              <a:defRPr/>
            </a:pPr>
            <a:endParaRPr lang="fr-FR" sz="2000" dirty="0">
              <a:solidFill>
                <a:srgbClr val="000000"/>
              </a:solidFill>
              <a:latin typeface="Poppins"/>
              <a:ea typeface="Cambria Math" panose="02040503050406030204" pitchFamily="18" charset="0"/>
            </a:endParaRPr>
          </a:p>
          <a:p>
            <a:pPr lvl="2">
              <a:buClr>
                <a:srgbClr val="8AAF63"/>
              </a:buClr>
              <a:defRPr/>
            </a:pPr>
            <a:r>
              <a:rPr lang="fr-FR" sz="2000" dirty="0">
                <a:solidFill>
                  <a:srgbClr val="000000"/>
                </a:solidFill>
                <a:latin typeface="Poppins"/>
                <a:ea typeface="Cambria Math" panose="02040503050406030204" pitchFamily="18" charset="0"/>
              </a:rPr>
              <a:t>Proposition d’inscription des espèces de </a:t>
            </a:r>
            <a:r>
              <a:rPr lang="fr-FR" sz="2000" dirty="0" err="1">
                <a:solidFill>
                  <a:srgbClr val="000000"/>
                </a:solidFill>
                <a:latin typeface="Poppins"/>
                <a:ea typeface="Cambria Math" panose="02040503050406030204" pitchFamily="18" charset="0"/>
              </a:rPr>
              <a:t>meranti</a:t>
            </a:r>
            <a:r>
              <a:rPr lang="fr-FR" sz="2000" dirty="0">
                <a:solidFill>
                  <a:srgbClr val="000000"/>
                </a:solidFill>
                <a:latin typeface="Poppins"/>
                <a:ea typeface="Cambria Math" panose="02040503050406030204" pitchFamily="18" charset="0"/>
              </a:rPr>
              <a:t> (</a:t>
            </a:r>
            <a:r>
              <a:rPr lang="fr-FR" sz="2000" dirty="0" err="1">
                <a:solidFill>
                  <a:srgbClr val="000000"/>
                </a:solidFill>
                <a:latin typeface="Poppins"/>
                <a:ea typeface="Cambria Math" panose="02040503050406030204" pitchFamily="18" charset="0"/>
              </a:rPr>
              <a:t>Anthoshorea</a:t>
            </a:r>
            <a:r>
              <a:rPr lang="fr-FR" sz="2000" dirty="0">
                <a:solidFill>
                  <a:srgbClr val="000000"/>
                </a:solidFill>
                <a:latin typeface="Poppins"/>
                <a:ea typeface="Cambria Math" panose="02040503050406030204" pitchFamily="18" charset="0"/>
              </a:rPr>
              <a:t>, </a:t>
            </a:r>
            <a:r>
              <a:rPr lang="fr-FR" sz="2000" dirty="0" err="1">
                <a:solidFill>
                  <a:srgbClr val="000000"/>
                </a:solidFill>
                <a:latin typeface="Poppins"/>
                <a:ea typeface="Cambria Math" panose="02040503050406030204" pitchFamily="18" charset="0"/>
              </a:rPr>
              <a:t>Rubroshorea</a:t>
            </a:r>
            <a:r>
              <a:rPr lang="fr-FR" sz="2000" dirty="0">
                <a:solidFill>
                  <a:srgbClr val="000000"/>
                </a:solidFill>
                <a:latin typeface="Poppins"/>
                <a:ea typeface="Cambria Math" panose="02040503050406030204" pitchFamily="18" charset="0"/>
              </a:rPr>
              <a:t> et </a:t>
            </a:r>
            <a:r>
              <a:rPr lang="fr-FR" sz="2000" dirty="0" err="1">
                <a:solidFill>
                  <a:srgbClr val="000000"/>
                </a:solidFill>
                <a:latin typeface="Poppins"/>
                <a:ea typeface="Cambria Math" panose="02040503050406030204" pitchFamily="18" charset="0"/>
              </a:rPr>
              <a:t>Shorea</a:t>
            </a:r>
            <a:r>
              <a:rPr lang="fr-FR" sz="2000" dirty="0">
                <a:solidFill>
                  <a:srgbClr val="000000"/>
                </a:solidFill>
                <a:latin typeface="Poppins"/>
                <a:ea typeface="Cambria Math" panose="02040503050406030204" pitchFamily="18" charset="0"/>
              </a:rPr>
              <a:t>) + sapelli et Okoumé, retirée de la table, mais la situation doit être surveillée</a:t>
            </a:r>
          </a:p>
          <a:p>
            <a:pPr lvl="2">
              <a:buClr>
                <a:srgbClr val="8AAF63"/>
              </a:buClr>
              <a:defRPr/>
            </a:pPr>
            <a:endParaRPr lang="fr-FR" sz="2000" dirty="0">
              <a:solidFill>
                <a:srgbClr val="000000"/>
              </a:solidFill>
              <a:latin typeface="Poppins"/>
              <a:ea typeface="Cambria Math" panose="02040503050406030204" pitchFamily="18" charset="0"/>
            </a:endParaRPr>
          </a:p>
          <a:p>
            <a:pPr lvl="2">
              <a:buClr>
                <a:srgbClr val="8AAF63"/>
              </a:buClr>
              <a:defRPr/>
            </a:pPr>
            <a:r>
              <a:rPr lang="fr-FR" sz="2000" dirty="0">
                <a:solidFill>
                  <a:srgbClr val="000000"/>
                </a:solidFill>
                <a:latin typeface="Poppins"/>
                <a:ea typeface="Cambria Math" panose="02040503050406030204" pitchFamily="18" charset="0"/>
              </a:rPr>
              <a:t>Consultez les derniers documents de la </a:t>
            </a:r>
            <a:r>
              <a:rPr lang="fr-FR" sz="2000" dirty="0" err="1">
                <a:solidFill>
                  <a:srgbClr val="000000"/>
                </a:solidFill>
                <a:latin typeface="Poppins"/>
                <a:ea typeface="Cambria Math" panose="02040503050406030204" pitchFamily="18" charset="0"/>
              </a:rPr>
              <a:t>CoP</a:t>
            </a:r>
            <a:r>
              <a:rPr lang="fr-FR" sz="2000" dirty="0">
                <a:solidFill>
                  <a:srgbClr val="000000"/>
                </a:solidFill>
                <a:latin typeface="Poppins"/>
                <a:ea typeface="Cambria Math" panose="02040503050406030204" pitchFamily="18" charset="0"/>
              </a:rPr>
              <a:t> CITES qui seront mis à jour </a:t>
            </a:r>
            <a:r>
              <a:rPr lang="fr-FR" sz="2000" dirty="0">
                <a:solidFill>
                  <a:srgbClr val="000000"/>
                </a:solidFill>
                <a:latin typeface="Poppins"/>
                <a:ea typeface="Cambria Math" panose="02040503050406030204" pitchFamily="18" charset="0"/>
                <a:hlinkClick r:id="rId3"/>
              </a:rPr>
              <a:t>ici</a:t>
            </a:r>
            <a:endParaRPr lang="fr-FR" sz="2000" dirty="0">
              <a:solidFill>
                <a:srgbClr val="000000"/>
              </a:solidFill>
              <a:latin typeface="Poppins"/>
              <a:ea typeface="Cambria Math" panose="02040503050406030204" pitchFamily="18" charset="0"/>
            </a:endParaRPr>
          </a:p>
          <a:p>
            <a:pPr lvl="2">
              <a:buClr>
                <a:srgbClr val="8AAF63"/>
              </a:buClr>
              <a:defRPr/>
            </a:pPr>
            <a:br>
              <a:rPr lang="fr-FR" sz="2000" dirty="0">
                <a:solidFill>
                  <a:srgbClr val="000000"/>
                </a:solidFill>
                <a:latin typeface="Poppins"/>
                <a:ea typeface="Cambria Math" panose="02040503050406030204" pitchFamily="18" charset="0"/>
              </a:rPr>
            </a:br>
            <a:r>
              <a:rPr lang="fr-FR" sz="2000" dirty="0" err="1">
                <a:solidFill>
                  <a:srgbClr val="000000"/>
                </a:solidFill>
                <a:latin typeface="Poppins"/>
                <a:ea typeface="Cambria Math" panose="02040503050406030204" pitchFamily="18" charset="0"/>
              </a:rPr>
              <a:t>CoP</a:t>
            </a:r>
            <a:r>
              <a:rPr lang="fr-FR" sz="2000" dirty="0">
                <a:solidFill>
                  <a:srgbClr val="000000"/>
                </a:solidFill>
                <a:latin typeface="Poppins"/>
                <a:ea typeface="Cambria Math" panose="02040503050406030204" pitchFamily="18" charset="0"/>
              </a:rPr>
              <a:t> à Samarcande, Ouzbékistan, du 24 novembre au 5 décembre 2025</a:t>
            </a:r>
          </a:p>
          <a:p>
            <a:pPr lvl="2">
              <a:buClr>
                <a:srgbClr val="8AAF63"/>
              </a:buClr>
              <a:defRPr/>
            </a:pPr>
            <a:r>
              <a:rPr lang="fr-FR" sz="2000" dirty="0">
                <a:solidFill>
                  <a:srgbClr val="000000"/>
                </a:solidFill>
                <a:latin typeface="Poppins"/>
                <a:ea typeface="Cambria Math" panose="02040503050406030204" pitchFamily="18" charset="0"/>
              </a:rPr>
              <a:t>Information si nouvelles espèces inscrites vers fin novembre 2025</a:t>
            </a:r>
          </a:p>
          <a:p>
            <a:endParaRPr lang="fr-FR" sz="2400" dirty="0">
              <a:solidFill>
                <a:srgbClr val="000000"/>
              </a:solidFill>
              <a:latin typeface="Arial" panose="020B0604020202020204" pitchFamily="34" charset="0"/>
            </a:endParaRPr>
          </a:p>
          <a:p>
            <a:pPr lvl="2">
              <a:buClr>
                <a:srgbClr val="8AAF63"/>
              </a:buClr>
              <a:defRPr/>
            </a:pPr>
            <a:endParaRPr lang="fr-FR" sz="2400" dirty="0">
              <a:solidFill>
                <a:srgbClr val="000000"/>
              </a:solidFill>
              <a:latin typeface="Poppins"/>
              <a:ea typeface="Cambria Math" panose="02040503050406030204" pitchFamily="18" charset="0"/>
            </a:endParaRPr>
          </a:p>
        </p:txBody>
      </p:sp>
      <p:sp>
        <p:nvSpPr>
          <p:cNvPr id="2" name="ZoneTexte 1">
            <a:extLst>
              <a:ext uri="{FF2B5EF4-FFF2-40B4-BE49-F238E27FC236}">
                <a16:creationId xmlns:a16="http://schemas.microsoft.com/office/drawing/2014/main" id="{702DEC76-5D2A-39AE-EB59-20EDE408048F}"/>
              </a:ext>
            </a:extLst>
          </p:cNvPr>
          <p:cNvSpPr txBox="1"/>
          <p:nvPr/>
        </p:nvSpPr>
        <p:spPr>
          <a:xfrm>
            <a:off x="497725" y="0"/>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bois tropicaux</a:t>
            </a:r>
          </a:p>
          <a:p>
            <a:r>
              <a:rPr lang="fr-FR" sz="2000" dirty="0">
                <a:latin typeface="Poppins Light" pitchFamily="2" charset="77"/>
              </a:rPr>
              <a:t>Par </a:t>
            </a:r>
            <a:r>
              <a:rPr lang="fr-FR" sz="2000" dirty="0" err="1">
                <a:latin typeface="Poppins Light" pitchFamily="2" charset="77"/>
              </a:rPr>
              <a:t>Dominik</a:t>
            </a:r>
            <a:r>
              <a:rPr lang="fr-FR" sz="2000" dirty="0">
                <a:latin typeface="Poppins Light" pitchFamily="2" charset="77"/>
              </a:rPr>
              <a:t> MOHR</a:t>
            </a:r>
          </a:p>
        </p:txBody>
      </p:sp>
      <p:sp>
        <p:nvSpPr>
          <p:cNvPr id="5" name="ZoneTexte 4">
            <a:extLst>
              <a:ext uri="{FF2B5EF4-FFF2-40B4-BE49-F238E27FC236}">
                <a16:creationId xmlns:a16="http://schemas.microsoft.com/office/drawing/2014/main" id="{7563A8AF-2477-DD99-4062-AD1F5531A293}"/>
              </a:ext>
            </a:extLst>
          </p:cNvPr>
          <p:cNvSpPr txBox="1"/>
          <p:nvPr/>
        </p:nvSpPr>
        <p:spPr>
          <a:xfrm>
            <a:off x="497725" y="1097301"/>
            <a:ext cx="9735015" cy="461665"/>
          </a:xfrm>
          <a:prstGeom prst="rect">
            <a:avLst/>
          </a:prstGeom>
          <a:noFill/>
        </p:spPr>
        <p:txBody>
          <a:bodyPr wrap="square" rtlCol="0">
            <a:spAutoFit/>
          </a:bodyPr>
          <a:lstStyle/>
          <a:p>
            <a:r>
              <a:rPr lang="fr-FR" sz="2400" b="1" dirty="0"/>
              <a:t>CITES</a:t>
            </a:r>
            <a:r>
              <a:rPr lang="fr-FR" dirty="0"/>
              <a:t> </a:t>
            </a:r>
          </a:p>
        </p:txBody>
      </p:sp>
      <p:pic>
        <p:nvPicPr>
          <p:cNvPr id="7" name="Image 6">
            <a:extLst>
              <a:ext uri="{FF2B5EF4-FFF2-40B4-BE49-F238E27FC236}">
                <a16:creationId xmlns:a16="http://schemas.microsoft.com/office/drawing/2014/main" id="{308A9113-4B37-A8D0-8665-BBC708D45F74}"/>
              </a:ext>
            </a:extLst>
          </p:cNvPr>
          <p:cNvPicPr>
            <a:picLocks noChangeAspect="1"/>
          </p:cNvPicPr>
          <p:nvPr/>
        </p:nvPicPr>
        <p:blipFill>
          <a:blip r:embed="rId4"/>
          <a:stretch>
            <a:fillRect/>
          </a:stretch>
        </p:blipFill>
        <p:spPr>
          <a:xfrm>
            <a:off x="9472103" y="399445"/>
            <a:ext cx="1990725" cy="1857375"/>
          </a:xfrm>
          <a:prstGeom prst="rect">
            <a:avLst/>
          </a:prstGeom>
        </p:spPr>
      </p:pic>
      <p:pic>
        <p:nvPicPr>
          <p:cNvPr id="9" name="Graphique 8" descr="Avertissement contour">
            <a:extLst>
              <a:ext uri="{FF2B5EF4-FFF2-40B4-BE49-F238E27FC236}">
                <a16:creationId xmlns:a16="http://schemas.microsoft.com/office/drawing/2014/main" id="{F91EFB53-8763-0FC8-9C2C-208D4442D6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08955" y="3097251"/>
            <a:ext cx="663498" cy="663498"/>
          </a:xfrm>
          <a:prstGeom prst="rect">
            <a:avLst/>
          </a:prstGeom>
        </p:spPr>
      </p:pic>
    </p:spTree>
    <p:extLst>
      <p:ext uri="{BB962C8B-B14F-4D97-AF65-F5344CB8AC3E}">
        <p14:creationId xmlns:p14="http://schemas.microsoft.com/office/powerpoint/2010/main" val="2586763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981607" y="3007865"/>
            <a:ext cx="9030983" cy="1585049"/>
          </a:xfrm>
          <a:prstGeom prst="rect">
            <a:avLst/>
          </a:prstGeom>
          <a:noFill/>
        </p:spPr>
        <p:txBody>
          <a:bodyPr wrap="square" rtlCol="0">
            <a:spAutoFit/>
          </a:bodyPr>
          <a:lstStyle/>
          <a:p>
            <a:r>
              <a:rPr lang="fr-FR" sz="1800" b="0" i="0" u="none" strike="noStrike" baseline="0" dirty="0">
                <a:solidFill>
                  <a:srgbClr val="000000"/>
                </a:solidFill>
                <a:latin typeface="Calibri" panose="020F0502020204030204" pitchFamily="34" charset="0"/>
              </a:rPr>
              <a:t> </a:t>
            </a:r>
            <a:r>
              <a:rPr lang="fr-FR" sz="3200" dirty="0">
                <a:solidFill>
                  <a:srgbClr val="255851"/>
                </a:solidFill>
                <a:latin typeface="Poppins" panose="00000500000000000000" pitchFamily="2" charset="0"/>
                <a:cs typeface="Poppins" panose="00000500000000000000" pitchFamily="2" charset="0"/>
              </a:rPr>
              <a:t>Rapport des Président(e)s de commission </a:t>
            </a:r>
          </a:p>
          <a:p>
            <a:endParaRPr lang="fr-FR" sz="3200" dirty="0">
              <a:solidFill>
                <a:srgbClr val="255851"/>
              </a:solidFill>
              <a:latin typeface="Poppins" panose="00000500000000000000" pitchFamily="2" charset="0"/>
              <a:cs typeface="Poppins" panose="00000500000000000000" pitchFamily="2" charset="0"/>
            </a:endParaRPr>
          </a:p>
          <a:p>
            <a:pPr lvl="0"/>
            <a:endParaRPr lang="fr-FR" sz="1800" b="0" i="0" u="none" strike="noStrike" baseline="0" dirty="0">
              <a:solidFill>
                <a:srgbClr val="000000"/>
              </a:solidFill>
              <a:latin typeface="Calibri" panose="020F0502020204030204" pitchFamily="34" charset="0"/>
            </a:endParaRPr>
          </a:p>
          <a:p>
            <a:pPr lvl="0"/>
            <a:r>
              <a:rPr lang="fr-FR" sz="1500" i="1" dirty="0">
                <a:effectLst/>
                <a:latin typeface="Poppins" panose="00000500000000000000" pitchFamily="2" charset="0"/>
                <a:ea typeface="Calibri" panose="020F0502020204030204" pitchFamily="34" charset="0"/>
                <a:cs typeface="Poppins" panose="00000500000000000000" pitchFamily="2" charset="0"/>
              </a:rPr>
              <a:t> </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B3CAC215-7FF0-B355-73C8-2A3DC4F770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45761" y="188225"/>
            <a:ext cx="704526" cy="704526"/>
          </a:xfrm>
          <a:prstGeom prst="rect">
            <a:avLst/>
          </a:prstGeom>
        </p:spPr>
      </p:pic>
    </p:spTree>
    <p:extLst>
      <p:ext uri="{BB962C8B-B14F-4D97-AF65-F5344CB8AC3E}">
        <p14:creationId xmlns:p14="http://schemas.microsoft.com/office/powerpoint/2010/main" val="167405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42A1A5-E8AF-8549-882D-F004891FBF25}"/>
              </a:ext>
            </a:extLst>
          </p:cNvPr>
          <p:cNvPicPr>
            <a:picLocks noChangeAspect="1"/>
          </p:cNvPicPr>
          <p:nvPr/>
        </p:nvPicPr>
        <p:blipFill>
          <a:blip r:embed="rId3"/>
          <a:stretch>
            <a:fillRect/>
          </a:stretch>
        </p:blipFill>
        <p:spPr>
          <a:xfrm>
            <a:off x="0" y="0"/>
            <a:ext cx="12192000" cy="6858000"/>
          </a:xfrm>
          <a:prstGeom prst="rect">
            <a:avLst/>
          </a:prstGeom>
        </p:spPr>
      </p:pic>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4"/>
          <a:stretch>
            <a:fillRect/>
          </a:stretch>
        </p:blipFill>
        <p:spPr>
          <a:xfrm>
            <a:off x="10731236" y="188225"/>
            <a:ext cx="1324772" cy="793907"/>
          </a:xfrm>
          <a:prstGeom prst="rect">
            <a:avLst/>
          </a:prstGeom>
        </p:spPr>
      </p:pic>
      <p:sp>
        <p:nvSpPr>
          <p:cNvPr id="17" name="ZoneTexte 16">
            <a:extLst>
              <a:ext uri="{FF2B5EF4-FFF2-40B4-BE49-F238E27FC236}">
                <a16:creationId xmlns:a16="http://schemas.microsoft.com/office/drawing/2014/main" id="{5A0E230D-342C-B94D-B852-B56FFC23F4FD}"/>
              </a:ext>
            </a:extLst>
          </p:cNvPr>
          <p:cNvSpPr txBox="1"/>
          <p:nvPr/>
        </p:nvSpPr>
        <p:spPr>
          <a:xfrm>
            <a:off x="1097159" y="442140"/>
            <a:ext cx="11720211" cy="1015663"/>
          </a:xfrm>
          <a:prstGeom prst="rect">
            <a:avLst/>
          </a:prstGeom>
          <a:noFill/>
        </p:spPr>
        <p:txBody>
          <a:bodyPr wrap="square" rtlCol="0">
            <a:spAutoFit/>
          </a:bodyPr>
          <a:lstStyle/>
          <a:p>
            <a:pPr algn="just"/>
            <a:endParaRPr lang="fr-FR" sz="800" b="1" dirty="0">
              <a:solidFill>
                <a:srgbClr val="8AAF63"/>
              </a:solidFill>
              <a:latin typeface="Poppins SemiBold" pitchFamily="2" charset="77"/>
              <a:cs typeface="Poppins SemiBold" pitchFamily="2" charset="77"/>
            </a:endParaRPr>
          </a:p>
          <a:p>
            <a:pPr algn="just"/>
            <a:endParaRPr lang="fr-FR" sz="800" b="1" dirty="0">
              <a:solidFill>
                <a:srgbClr val="8AAF63"/>
              </a:solidFill>
              <a:latin typeface="Poppins SemiBold" pitchFamily="2" charset="77"/>
              <a:cs typeface="Poppins SemiBold" pitchFamily="2" charset="77"/>
            </a:endParaRPr>
          </a:p>
          <a:p>
            <a:pPr algn="just"/>
            <a:endParaRPr lang="fr-FR" sz="800" b="1" dirty="0">
              <a:solidFill>
                <a:srgbClr val="8AAF63"/>
              </a:solidFill>
              <a:latin typeface="Poppins SemiBold" pitchFamily="2" charset="77"/>
              <a:cs typeface="Poppins SemiBold" pitchFamily="2" charset="77"/>
            </a:endParaRPr>
          </a:p>
          <a:p>
            <a:pPr algn="just"/>
            <a:r>
              <a:rPr lang="fr-FR" sz="3600" b="1" dirty="0">
                <a:solidFill>
                  <a:srgbClr val="8AAF63"/>
                </a:solidFill>
                <a:latin typeface="Poppins SemiBold" pitchFamily="2" charset="77"/>
                <a:cs typeface="Poppins SemiBold" pitchFamily="2" charset="77"/>
              </a:rPr>
              <a:t> </a:t>
            </a:r>
            <a:endParaRPr lang="fr-FR" sz="3600" b="1" dirty="0">
              <a:solidFill>
                <a:srgbClr val="8AAF63"/>
              </a:solidFill>
              <a:effectLst/>
              <a:latin typeface="Poppins SemiBold" pitchFamily="2" charset="77"/>
              <a:ea typeface="Times New Roman" panose="02020603050405020304" pitchFamily="18" charset="0"/>
              <a:cs typeface="Poppins SemiBold" pitchFamily="2" charset="77"/>
            </a:endParaRPr>
          </a:p>
        </p:txBody>
      </p:sp>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pic>
        <p:nvPicPr>
          <p:cNvPr id="9" name="Image 8">
            <a:extLst>
              <a:ext uri="{FF2B5EF4-FFF2-40B4-BE49-F238E27FC236}">
                <a16:creationId xmlns:a16="http://schemas.microsoft.com/office/drawing/2014/main" id="{4C49D529-CCD7-4E7A-85E9-6E9E7947869C}"/>
              </a:ext>
            </a:extLst>
          </p:cNvPr>
          <p:cNvPicPr>
            <a:picLocks noChangeAspect="1"/>
          </p:cNvPicPr>
          <p:nvPr/>
        </p:nvPicPr>
        <p:blipFill>
          <a:blip r:embed="rId5"/>
          <a:stretch>
            <a:fillRect/>
          </a:stretch>
        </p:blipFill>
        <p:spPr>
          <a:xfrm>
            <a:off x="135992" y="124532"/>
            <a:ext cx="825175" cy="825175"/>
          </a:xfrm>
          <a:prstGeom prst="rect">
            <a:avLst/>
          </a:prstGeom>
        </p:spPr>
      </p:pic>
      <p:sp>
        <p:nvSpPr>
          <p:cNvPr id="4" name="ZoneTexte 3">
            <a:extLst>
              <a:ext uri="{FF2B5EF4-FFF2-40B4-BE49-F238E27FC236}">
                <a16:creationId xmlns:a16="http://schemas.microsoft.com/office/drawing/2014/main" id="{3B65B9FE-7856-4007-9248-D9ADDAD0CB3B}"/>
              </a:ext>
            </a:extLst>
          </p:cNvPr>
          <p:cNvSpPr txBox="1"/>
          <p:nvPr/>
        </p:nvSpPr>
        <p:spPr>
          <a:xfrm>
            <a:off x="935236" y="107901"/>
            <a:ext cx="9505057" cy="523220"/>
          </a:xfrm>
          <a:prstGeom prst="rect">
            <a:avLst/>
          </a:prstGeom>
          <a:noFill/>
        </p:spPr>
        <p:txBody>
          <a:bodyPr wrap="square" rtlCol="0">
            <a:spAutoFit/>
          </a:bodyPr>
          <a:lstStyle/>
          <a:p>
            <a:pPr>
              <a:tabLst>
                <a:tab pos="99613" algn="l"/>
              </a:tabLst>
              <a:defRPr/>
            </a:pPr>
            <a:r>
              <a:rPr lang="fr-FR" sz="2800" b="1" dirty="0">
                <a:latin typeface="Century Gothic" panose="020B0502020202020204" pitchFamily="34" charset="0"/>
              </a:rPr>
              <a:t>Synthèse réalisations CITES, action pilotée / ATIBT</a:t>
            </a:r>
            <a:endParaRPr lang="es-ES" sz="2800" dirty="0">
              <a:latin typeface="Century Gothic" panose="020B0502020202020204" pitchFamily="34" charset="0"/>
            </a:endParaRPr>
          </a:p>
        </p:txBody>
      </p:sp>
      <p:pic>
        <p:nvPicPr>
          <p:cNvPr id="6" name="Image 5">
            <a:extLst>
              <a:ext uri="{FF2B5EF4-FFF2-40B4-BE49-F238E27FC236}">
                <a16:creationId xmlns:a16="http://schemas.microsoft.com/office/drawing/2014/main" id="{825D6454-ECC0-3BDF-BC7A-54FEB65135F6}"/>
              </a:ext>
            </a:extLst>
          </p:cNvPr>
          <p:cNvPicPr>
            <a:picLocks noChangeAspect="1"/>
          </p:cNvPicPr>
          <p:nvPr/>
        </p:nvPicPr>
        <p:blipFill>
          <a:blip r:embed="rId6"/>
          <a:stretch>
            <a:fillRect/>
          </a:stretch>
        </p:blipFill>
        <p:spPr>
          <a:xfrm>
            <a:off x="800092" y="949707"/>
            <a:ext cx="10883957" cy="5363460"/>
          </a:xfrm>
          <a:prstGeom prst="rect">
            <a:avLst/>
          </a:prstGeom>
        </p:spPr>
      </p:pic>
    </p:spTree>
    <p:extLst>
      <p:ext uri="{BB962C8B-B14F-4D97-AF65-F5344CB8AC3E}">
        <p14:creationId xmlns:p14="http://schemas.microsoft.com/office/powerpoint/2010/main" val="3883202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42A1A5-E8AF-8549-882D-F004891FBF25}"/>
              </a:ext>
            </a:extLst>
          </p:cNvPr>
          <p:cNvPicPr>
            <a:picLocks noChangeAspect="1"/>
          </p:cNvPicPr>
          <p:nvPr/>
        </p:nvPicPr>
        <p:blipFill>
          <a:blip r:embed="rId3"/>
          <a:stretch>
            <a:fillRect/>
          </a:stretch>
        </p:blipFill>
        <p:spPr>
          <a:xfrm>
            <a:off x="-347547" y="-301083"/>
            <a:ext cx="12192000" cy="6858000"/>
          </a:xfrm>
          <a:prstGeom prst="rect">
            <a:avLst/>
          </a:prstGeom>
        </p:spPr>
      </p:pic>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4"/>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2" name="ZoneTexte 1">
            <a:extLst>
              <a:ext uri="{FF2B5EF4-FFF2-40B4-BE49-F238E27FC236}">
                <a16:creationId xmlns:a16="http://schemas.microsoft.com/office/drawing/2014/main" id="{EB2C289E-1A5B-0207-42BD-A973F8D4AB71}"/>
              </a:ext>
            </a:extLst>
          </p:cNvPr>
          <p:cNvSpPr txBox="1"/>
          <p:nvPr/>
        </p:nvSpPr>
        <p:spPr>
          <a:xfrm>
            <a:off x="497725" y="0"/>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bois tropicaux</a:t>
            </a:r>
          </a:p>
          <a:p>
            <a:r>
              <a:rPr lang="fr-FR" sz="2000" dirty="0">
                <a:latin typeface="Poppins Light" pitchFamily="2" charset="77"/>
              </a:rPr>
              <a:t>Par </a:t>
            </a:r>
            <a:r>
              <a:rPr lang="fr-FR" sz="2000" dirty="0" err="1">
                <a:latin typeface="Poppins Light" pitchFamily="2" charset="77"/>
              </a:rPr>
              <a:t>Dominik</a:t>
            </a:r>
            <a:r>
              <a:rPr lang="fr-FR" sz="2000" dirty="0">
                <a:latin typeface="Poppins Light" pitchFamily="2" charset="77"/>
              </a:rPr>
              <a:t> MOHR</a:t>
            </a:r>
          </a:p>
        </p:txBody>
      </p:sp>
      <p:sp>
        <p:nvSpPr>
          <p:cNvPr id="4" name="ZoneTexte 3">
            <a:extLst>
              <a:ext uri="{FF2B5EF4-FFF2-40B4-BE49-F238E27FC236}">
                <a16:creationId xmlns:a16="http://schemas.microsoft.com/office/drawing/2014/main" id="{2539923C-07A3-63C2-8B9B-D72195720458}"/>
              </a:ext>
            </a:extLst>
          </p:cNvPr>
          <p:cNvSpPr txBox="1"/>
          <p:nvPr/>
        </p:nvSpPr>
        <p:spPr>
          <a:xfrm>
            <a:off x="850279" y="1081668"/>
            <a:ext cx="10994173" cy="4985980"/>
          </a:xfrm>
          <a:prstGeom prst="rect">
            <a:avLst/>
          </a:prstGeom>
          <a:noFill/>
        </p:spPr>
        <p:txBody>
          <a:bodyPr wrap="square">
            <a:spAutoFit/>
          </a:bodyPr>
          <a:lstStyle/>
          <a:p>
            <a:r>
              <a:rPr lang="fr-FR" sz="2400" b="1" dirty="0"/>
              <a:t>Position taxes douanières des lames de terrasse</a:t>
            </a:r>
          </a:p>
          <a:p>
            <a:r>
              <a:rPr lang="fr-FR" sz="2400" b="1" dirty="0"/>
              <a:t>Résumé conclusif (cabinet avocat)</a:t>
            </a:r>
          </a:p>
          <a:p>
            <a:pPr marL="514350" indent="-514350">
              <a:buFont typeface="+mj-lt"/>
              <a:buAutoNum type="arabicPeriod"/>
            </a:pPr>
            <a:r>
              <a:rPr lang="fr-FR" dirty="0"/>
              <a:t>Pour transformer des lames de bois en </a:t>
            </a:r>
            <a:r>
              <a:rPr lang="fr-FR" b="1" dirty="0"/>
              <a:t>lames de platelage pour terrasse extérieure </a:t>
            </a:r>
            <a:r>
              <a:rPr lang="fr-FR" dirty="0"/>
              <a:t>l’application d’un profil est indispensable sur toutes les surfaces et les angles  selon la technique S4S-E4E.</a:t>
            </a:r>
            <a:endParaRPr lang="fr-FR" i="1" dirty="0"/>
          </a:p>
          <a:p>
            <a:pPr marL="514350" indent="-514350">
              <a:buFont typeface="+mj-lt"/>
              <a:buAutoNum type="arabicPeriod"/>
            </a:pPr>
            <a:r>
              <a:rPr lang="fr-FR" dirty="0"/>
              <a:t>Le </a:t>
            </a:r>
            <a:r>
              <a:rPr lang="fr-FR" b="1" dirty="0"/>
              <a:t>classement douanier dans le chapitre 44 </a:t>
            </a:r>
            <a:r>
              <a:rPr lang="fr-FR" dirty="0"/>
              <a:t>sur les bois va du bois brut à du bois de plus en plus transformé. Un bois profilé  pour du platelage ne peut pas relever de la position </a:t>
            </a:r>
            <a:r>
              <a:rPr lang="fr-FR" b="1" dirty="0"/>
              <a:t>4407 qui exclut le profilage </a:t>
            </a:r>
            <a:endParaRPr lang="fr-FR" dirty="0"/>
          </a:p>
          <a:p>
            <a:pPr marL="514350" indent="-514350">
              <a:buFont typeface="+mj-lt"/>
              <a:buAutoNum type="arabicPeriod"/>
            </a:pPr>
            <a:r>
              <a:rPr lang="fr-FR" dirty="0"/>
              <a:t>La CJUE dénature la 1</a:t>
            </a:r>
            <a:r>
              <a:rPr lang="fr-FR" baseline="30000" dirty="0"/>
              <a:t>ère</a:t>
            </a:r>
            <a:r>
              <a:rPr lang="fr-FR" dirty="0"/>
              <a:t> question préjudicielle en interprétation de la société VOGEL IMPORT EXPORT et ses contradictions soulignent son incompréhension sur le profilage. </a:t>
            </a:r>
          </a:p>
          <a:p>
            <a:pPr marL="514350" indent="-514350">
              <a:buFont typeface="+mj-lt"/>
              <a:buAutoNum type="arabicPeriod"/>
            </a:pPr>
            <a:r>
              <a:rPr lang="fr-FR" dirty="0"/>
              <a:t>Les exportateurs revendiquent l’application d’une forte valeur ajoutée industrielle dans les lames de platelage et, en cohérence, exportent sous le SH 4409. Le classement au SH étant harmonisé au niveau mondial, les  importateurs utilisent ce classement. Leurs instances représentatives professionnelles défendent ce même classement. </a:t>
            </a:r>
          </a:p>
          <a:p>
            <a:pPr marL="514350" indent="-514350">
              <a:buFont typeface="+mj-lt"/>
              <a:buAutoNum type="arabicPeriod"/>
            </a:pPr>
            <a:r>
              <a:rPr lang="fr-FR" dirty="0"/>
              <a:t>L’arrêt « VOGEL » est appliqué par de rares Douanes dans l’UE</a:t>
            </a:r>
          </a:p>
          <a:p>
            <a:pPr marL="514350" indent="-514350">
              <a:buFont typeface="Arial" panose="020B0604020202020204" pitchFamily="34" charset="0"/>
              <a:buAutoNum type="arabicPeriod" startAt="7"/>
            </a:pPr>
            <a:r>
              <a:rPr lang="fr-FR" dirty="0"/>
              <a:t>La 1</a:t>
            </a:r>
            <a:r>
              <a:rPr lang="fr-FR" baseline="30000" dirty="0"/>
              <a:t>ère</a:t>
            </a:r>
            <a:r>
              <a:rPr lang="fr-FR" dirty="0"/>
              <a:t> piste de réflexion : diligenter des expertises techniques sous contrôle d’huissier sur plusieurs sociétés </a:t>
            </a:r>
          </a:p>
          <a:p>
            <a:pPr marL="514350" indent="-514350">
              <a:buAutoNum type="arabicPeriod" startAt="7"/>
            </a:pPr>
            <a:r>
              <a:rPr lang="fr-FR" dirty="0"/>
              <a:t>Les pistes de réflexion juridiques :  transmettre les expertises techniques aux Douanes BE et FR, rencontrer les Douanes belges avec un ou des experts, faire un CR contradictoire à envoyer à la Douane centrale FR, solliciter l’appui des autres autorités douanières et demander la saisine du Comité du classement à Bruxelles. </a:t>
            </a:r>
          </a:p>
        </p:txBody>
      </p:sp>
    </p:spTree>
    <p:extLst>
      <p:ext uri="{BB962C8B-B14F-4D97-AF65-F5344CB8AC3E}">
        <p14:creationId xmlns:p14="http://schemas.microsoft.com/office/powerpoint/2010/main" val="4695061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1AB3C-C702-3E25-7DC0-E3EE53602A5C}"/>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2B3E8A03-365C-158D-E587-EA9587B265E3}"/>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4" name="ZoneTexte 3">
            <a:extLst>
              <a:ext uri="{FF2B5EF4-FFF2-40B4-BE49-F238E27FC236}">
                <a16:creationId xmlns:a16="http://schemas.microsoft.com/office/drawing/2014/main" id="{2BE5EB3B-BC4C-D99C-DE26-E07BF04E0E0B}"/>
              </a:ext>
            </a:extLst>
          </p:cNvPr>
          <p:cNvSpPr txBox="1"/>
          <p:nvPr/>
        </p:nvSpPr>
        <p:spPr>
          <a:xfrm>
            <a:off x="93741" y="1702160"/>
            <a:ext cx="11726552" cy="830997"/>
          </a:xfrm>
          <a:prstGeom prst="rect">
            <a:avLst/>
          </a:prstGeom>
          <a:noFill/>
        </p:spPr>
        <p:txBody>
          <a:bodyPr wrap="square">
            <a:spAutoFit/>
          </a:bodyPr>
          <a:lstStyle/>
          <a:p>
            <a:endParaRPr lang="fr-FR" sz="2400" dirty="0">
              <a:solidFill>
                <a:srgbClr val="000000"/>
              </a:solidFill>
              <a:latin typeface="Arial" panose="020B0604020202020204" pitchFamily="34" charset="0"/>
            </a:endParaRPr>
          </a:p>
          <a:p>
            <a:pPr lvl="2">
              <a:buClr>
                <a:srgbClr val="8AAF63"/>
              </a:buClr>
              <a:defRPr/>
            </a:pPr>
            <a:endParaRPr lang="fr-FR" sz="2400" dirty="0">
              <a:solidFill>
                <a:srgbClr val="000000"/>
              </a:solidFill>
              <a:latin typeface="Poppins"/>
              <a:ea typeface="Cambria Math" panose="02040503050406030204" pitchFamily="18" charset="0"/>
            </a:endParaRPr>
          </a:p>
        </p:txBody>
      </p:sp>
      <p:sp>
        <p:nvSpPr>
          <p:cNvPr id="2" name="ZoneTexte 1">
            <a:extLst>
              <a:ext uri="{FF2B5EF4-FFF2-40B4-BE49-F238E27FC236}">
                <a16:creationId xmlns:a16="http://schemas.microsoft.com/office/drawing/2014/main" id="{72DF46E8-7C19-A56C-6A03-DC49ED8CBCE3}"/>
              </a:ext>
            </a:extLst>
          </p:cNvPr>
          <p:cNvSpPr txBox="1"/>
          <p:nvPr/>
        </p:nvSpPr>
        <p:spPr>
          <a:xfrm>
            <a:off x="497725" y="0"/>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bois tropicaux</a:t>
            </a:r>
          </a:p>
          <a:p>
            <a:r>
              <a:rPr lang="fr-FR" sz="2000" dirty="0">
                <a:latin typeface="Poppins Light" pitchFamily="2" charset="77"/>
              </a:rPr>
              <a:t>Par </a:t>
            </a:r>
            <a:r>
              <a:rPr lang="fr-FR" sz="2000" dirty="0" err="1">
                <a:latin typeface="Poppins Light" pitchFamily="2" charset="77"/>
              </a:rPr>
              <a:t>Dominik</a:t>
            </a:r>
            <a:r>
              <a:rPr lang="fr-FR" sz="2000" dirty="0">
                <a:latin typeface="Poppins Light" pitchFamily="2" charset="77"/>
              </a:rPr>
              <a:t> MOHR</a:t>
            </a:r>
          </a:p>
        </p:txBody>
      </p:sp>
      <p:sp>
        <p:nvSpPr>
          <p:cNvPr id="5" name="ZoneTexte 4">
            <a:extLst>
              <a:ext uri="{FF2B5EF4-FFF2-40B4-BE49-F238E27FC236}">
                <a16:creationId xmlns:a16="http://schemas.microsoft.com/office/drawing/2014/main" id="{425E808D-64EB-EF59-AA9B-202BBB1DE38F}"/>
              </a:ext>
            </a:extLst>
          </p:cNvPr>
          <p:cNvSpPr txBox="1"/>
          <p:nvPr/>
        </p:nvSpPr>
        <p:spPr>
          <a:xfrm>
            <a:off x="497725" y="1097301"/>
            <a:ext cx="9735015" cy="461665"/>
          </a:xfrm>
          <a:prstGeom prst="rect">
            <a:avLst/>
          </a:prstGeom>
          <a:noFill/>
        </p:spPr>
        <p:txBody>
          <a:bodyPr wrap="square" rtlCol="0">
            <a:spAutoFit/>
          </a:bodyPr>
          <a:lstStyle/>
          <a:p>
            <a:r>
              <a:rPr lang="fr-FR" sz="2400" b="1" dirty="0"/>
              <a:t>Plaquette RDUE en ligne sur le </a:t>
            </a:r>
            <a:r>
              <a:rPr lang="fr-FR" sz="2400" b="1" dirty="0">
                <a:solidFill>
                  <a:schemeClr val="accent1"/>
                </a:solidFill>
                <a:hlinkClick r:id="rId3">
                  <a:extLst>
                    <a:ext uri="{A12FA001-AC4F-418D-AE19-62706E023703}">
                      <ahyp:hlinkClr xmlns:ahyp="http://schemas.microsoft.com/office/drawing/2018/hyperlinkcolor" val="tx"/>
                    </a:ext>
                  </a:extLst>
                </a:hlinkClick>
              </a:rPr>
              <a:t>site internet </a:t>
            </a:r>
            <a:endParaRPr lang="fr-FR" sz="2400" b="1" dirty="0">
              <a:solidFill>
                <a:schemeClr val="accent1"/>
              </a:solidFill>
            </a:endParaRPr>
          </a:p>
        </p:txBody>
      </p:sp>
      <p:pic>
        <p:nvPicPr>
          <p:cNvPr id="7" name="Image 6">
            <a:extLst>
              <a:ext uri="{FF2B5EF4-FFF2-40B4-BE49-F238E27FC236}">
                <a16:creationId xmlns:a16="http://schemas.microsoft.com/office/drawing/2014/main" id="{97F09D46-F87A-C953-080B-6887D40C3E19}"/>
              </a:ext>
            </a:extLst>
          </p:cNvPr>
          <p:cNvPicPr>
            <a:picLocks noChangeAspect="1"/>
          </p:cNvPicPr>
          <p:nvPr/>
        </p:nvPicPr>
        <p:blipFill>
          <a:blip r:embed="rId4"/>
          <a:stretch>
            <a:fillRect/>
          </a:stretch>
        </p:blipFill>
        <p:spPr>
          <a:xfrm>
            <a:off x="10107534" y="25419"/>
            <a:ext cx="1990725" cy="1857375"/>
          </a:xfrm>
          <a:prstGeom prst="rect">
            <a:avLst/>
          </a:prstGeom>
        </p:spPr>
      </p:pic>
      <p:pic>
        <p:nvPicPr>
          <p:cNvPr id="6" name="Image 5">
            <a:extLst>
              <a:ext uri="{FF2B5EF4-FFF2-40B4-BE49-F238E27FC236}">
                <a16:creationId xmlns:a16="http://schemas.microsoft.com/office/drawing/2014/main" id="{FDC98A02-FABB-2B67-35A1-81A98777CB39}"/>
              </a:ext>
            </a:extLst>
          </p:cNvPr>
          <p:cNvPicPr>
            <a:picLocks noChangeAspect="1"/>
          </p:cNvPicPr>
          <p:nvPr/>
        </p:nvPicPr>
        <p:blipFill>
          <a:blip r:embed="rId5"/>
          <a:stretch>
            <a:fillRect/>
          </a:stretch>
        </p:blipFill>
        <p:spPr>
          <a:xfrm>
            <a:off x="767717" y="1651981"/>
            <a:ext cx="3270375" cy="4659610"/>
          </a:xfrm>
          <a:prstGeom prst="rect">
            <a:avLst/>
          </a:prstGeom>
        </p:spPr>
      </p:pic>
      <p:pic>
        <p:nvPicPr>
          <p:cNvPr id="10" name="Image 9">
            <a:extLst>
              <a:ext uri="{FF2B5EF4-FFF2-40B4-BE49-F238E27FC236}">
                <a16:creationId xmlns:a16="http://schemas.microsoft.com/office/drawing/2014/main" id="{C84905A5-6DA4-8B7B-EA06-37440E26F3CC}"/>
              </a:ext>
            </a:extLst>
          </p:cNvPr>
          <p:cNvPicPr>
            <a:picLocks noChangeAspect="1"/>
          </p:cNvPicPr>
          <p:nvPr/>
        </p:nvPicPr>
        <p:blipFill>
          <a:blip r:embed="rId6"/>
          <a:stretch>
            <a:fillRect/>
          </a:stretch>
        </p:blipFill>
        <p:spPr>
          <a:xfrm>
            <a:off x="4038093" y="1651982"/>
            <a:ext cx="3271986" cy="4659610"/>
          </a:xfrm>
          <a:prstGeom prst="rect">
            <a:avLst/>
          </a:prstGeom>
        </p:spPr>
      </p:pic>
      <p:pic>
        <p:nvPicPr>
          <p:cNvPr id="12" name="Image 11">
            <a:extLst>
              <a:ext uri="{FF2B5EF4-FFF2-40B4-BE49-F238E27FC236}">
                <a16:creationId xmlns:a16="http://schemas.microsoft.com/office/drawing/2014/main" id="{A9D22E15-38CF-65B0-840A-291423FDB2A6}"/>
              </a:ext>
            </a:extLst>
          </p:cNvPr>
          <p:cNvPicPr>
            <a:picLocks noChangeAspect="1"/>
          </p:cNvPicPr>
          <p:nvPr/>
        </p:nvPicPr>
        <p:blipFill>
          <a:blip r:embed="rId7"/>
          <a:stretch>
            <a:fillRect/>
          </a:stretch>
        </p:blipFill>
        <p:spPr>
          <a:xfrm>
            <a:off x="7310079" y="1651979"/>
            <a:ext cx="3333795" cy="4659612"/>
          </a:xfrm>
          <a:prstGeom prst="rect">
            <a:avLst/>
          </a:prstGeom>
        </p:spPr>
      </p:pic>
    </p:spTree>
    <p:extLst>
      <p:ext uri="{BB962C8B-B14F-4D97-AF65-F5344CB8AC3E}">
        <p14:creationId xmlns:p14="http://schemas.microsoft.com/office/powerpoint/2010/main" val="1309758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AE653-75E7-0E50-14FD-2C10D38628E8}"/>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9F76FAB1-DCB3-2CB2-2011-4799D8020F72}"/>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2" name="ZoneTexte 1">
            <a:extLst>
              <a:ext uri="{FF2B5EF4-FFF2-40B4-BE49-F238E27FC236}">
                <a16:creationId xmlns:a16="http://schemas.microsoft.com/office/drawing/2014/main" id="{C46890BD-8D98-E520-07DB-06929115161B}"/>
              </a:ext>
            </a:extLst>
          </p:cNvPr>
          <p:cNvSpPr txBox="1"/>
          <p:nvPr/>
        </p:nvSpPr>
        <p:spPr>
          <a:xfrm>
            <a:off x="497725" y="0"/>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bois tropicaux</a:t>
            </a:r>
          </a:p>
          <a:p>
            <a:r>
              <a:rPr lang="fr-FR" sz="2000" dirty="0">
                <a:latin typeface="Poppins Light" pitchFamily="2" charset="77"/>
              </a:rPr>
              <a:t>Par </a:t>
            </a:r>
            <a:r>
              <a:rPr lang="fr-FR" sz="2000" dirty="0" err="1">
                <a:latin typeface="Poppins Light" pitchFamily="2" charset="77"/>
              </a:rPr>
              <a:t>Dominik</a:t>
            </a:r>
            <a:r>
              <a:rPr lang="fr-FR" sz="2000" dirty="0">
                <a:latin typeface="Poppins Light" pitchFamily="2" charset="77"/>
              </a:rPr>
              <a:t> MOHR</a:t>
            </a:r>
          </a:p>
        </p:txBody>
      </p:sp>
      <p:sp>
        <p:nvSpPr>
          <p:cNvPr id="5" name="ZoneTexte 4">
            <a:extLst>
              <a:ext uri="{FF2B5EF4-FFF2-40B4-BE49-F238E27FC236}">
                <a16:creationId xmlns:a16="http://schemas.microsoft.com/office/drawing/2014/main" id="{A63B0FEF-5B88-13C8-B513-0AE48477EEAA}"/>
              </a:ext>
            </a:extLst>
          </p:cNvPr>
          <p:cNvSpPr txBox="1"/>
          <p:nvPr/>
        </p:nvSpPr>
        <p:spPr>
          <a:xfrm>
            <a:off x="497725" y="1097301"/>
            <a:ext cx="9735015" cy="461665"/>
          </a:xfrm>
          <a:prstGeom prst="rect">
            <a:avLst/>
          </a:prstGeom>
          <a:noFill/>
        </p:spPr>
        <p:txBody>
          <a:bodyPr wrap="square" rtlCol="0">
            <a:spAutoFit/>
          </a:bodyPr>
          <a:lstStyle/>
          <a:p>
            <a:r>
              <a:rPr lang="fr-FR" sz="2400" b="1" dirty="0"/>
              <a:t>Suivi des approvisionnements durables (Thémis) </a:t>
            </a:r>
            <a:r>
              <a:rPr lang="fr-FR" dirty="0"/>
              <a:t> </a:t>
            </a:r>
          </a:p>
        </p:txBody>
      </p:sp>
      <p:pic>
        <p:nvPicPr>
          <p:cNvPr id="6" name="Image 5">
            <a:extLst>
              <a:ext uri="{FF2B5EF4-FFF2-40B4-BE49-F238E27FC236}">
                <a16:creationId xmlns:a16="http://schemas.microsoft.com/office/drawing/2014/main" id="{FC7720E0-88C6-1134-9B71-5B3E9A0F8899}"/>
              </a:ext>
            </a:extLst>
          </p:cNvPr>
          <p:cNvPicPr>
            <a:picLocks noChangeAspect="1"/>
          </p:cNvPicPr>
          <p:nvPr/>
        </p:nvPicPr>
        <p:blipFill>
          <a:blip r:embed="rId3"/>
          <a:stretch>
            <a:fillRect/>
          </a:stretch>
        </p:blipFill>
        <p:spPr>
          <a:xfrm>
            <a:off x="621113" y="1558966"/>
            <a:ext cx="8044669" cy="5149024"/>
          </a:xfrm>
          <a:prstGeom prst="rect">
            <a:avLst/>
          </a:prstGeom>
        </p:spPr>
      </p:pic>
      <p:sp>
        <p:nvSpPr>
          <p:cNvPr id="8" name="Ellipse 7">
            <a:extLst>
              <a:ext uri="{FF2B5EF4-FFF2-40B4-BE49-F238E27FC236}">
                <a16:creationId xmlns:a16="http://schemas.microsoft.com/office/drawing/2014/main" id="{E07B333E-6D68-BD46-C300-B84353C96A9C}"/>
              </a:ext>
            </a:extLst>
          </p:cNvPr>
          <p:cNvSpPr/>
          <p:nvPr/>
        </p:nvSpPr>
        <p:spPr>
          <a:xfrm>
            <a:off x="9288966" y="2386361"/>
            <a:ext cx="2676293" cy="132343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Collecte de données 2024 jusqu’au 15 juillet</a:t>
            </a:r>
          </a:p>
        </p:txBody>
      </p:sp>
    </p:spTree>
    <p:extLst>
      <p:ext uri="{BB962C8B-B14F-4D97-AF65-F5344CB8AC3E}">
        <p14:creationId xmlns:p14="http://schemas.microsoft.com/office/powerpoint/2010/main" val="4905764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C0002-0082-2A66-145E-8553FDA4762B}"/>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9149DC6E-63F3-9A1C-4112-7DE058E2C46E}"/>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2" name="ZoneTexte 1">
            <a:extLst>
              <a:ext uri="{FF2B5EF4-FFF2-40B4-BE49-F238E27FC236}">
                <a16:creationId xmlns:a16="http://schemas.microsoft.com/office/drawing/2014/main" id="{2B1F31B4-5E78-94F2-DF5B-D8B9A6ED4C8D}"/>
              </a:ext>
            </a:extLst>
          </p:cNvPr>
          <p:cNvSpPr txBox="1"/>
          <p:nvPr/>
        </p:nvSpPr>
        <p:spPr>
          <a:xfrm>
            <a:off x="497725" y="0"/>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bois tropicaux</a:t>
            </a:r>
          </a:p>
          <a:p>
            <a:r>
              <a:rPr lang="fr-FR" sz="2000" dirty="0">
                <a:latin typeface="Poppins Light" pitchFamily="2" charset="77"/>
              </a:rPr>
              <a:t>Par </a:t>
            </a:r>
            <a:r>
              <a:rPr lang="fr-FR" sz="2000" dirty="0" err="1">
                <a:latin typeface="Poppins Light" pitchFamily="2" charset="77"/>
              </a:rPr>
              <a:t>Dominik</a:t>
            </a:r>
            <a:r>
              <a:rPr lang="fr-FR" sz="2000" dirty="0">
                <a:latin typeface="Poppins Light" pitchFamily="2" charset="77"/>
              </a:rPr>
              <a:t> MOHR</a:t>
            </a:r>
          </a:p>
        </p:txBody>
      </p:sp>
      <p:sp>
        <p:nvSpPr>
          <p:cNvPr id="5" name="ZoneTexte 4">
            <a:extLst>
              <a:ext uri="{FF2B5EF4-FFF2-40B4-BE49-F238E27FC236}">
                <a16:creationId xmlns:a16="http://schemas.microsoft.com/office/drawing/2014/main" id="{69007367-FC90-8ADF-A9CB-E85772B8CA1C}"/>
              </a:ext>
            </a:extLst>
          </p:cNvPr>
          <p:cNvSpPr txBox="1"/>
          <p:nvPr/>
        </p:nvSpPr>
        <p:spPr>
          <a:xfrm>
            <a:off x="497725" y="1097301"/>
            <a:ext cx="9735015" cy="461665"/>
          </a:xfrm>
          <a:prstGeom prst="rect">
            <a:avLst/>
          </a:prstGeom>
          <a:noFill/>
        </p:spPr>
        <p:txBody>
          <a:bodyPr wrap="square" rtlCol="0">
            <a:spAutoFit/>
          </a:bodyPr>
          <a:lstStyle/>
          <a:p>
            <a:r>
              <a:rPr lang="fr-FR" sz="2400" b="1" dirty="0"/>
              <a:t>Projet ASP Cameroun </a:t>
            </a:r>
            <a:endParaRPr lang="fr-FR" dirty="0"/>
          </a:p>
        </p:txBody>
      </p:sp>
      <p:pic>
        <p:nvPicPr>
          <p:cNvPr id="4" name="Image 3">
            <a:extLst>
              <a:ext uri="{FF2B5EF4-FFF2-40B4-BE49-F238E27FC236}">
                <a16:creationId xmlns:a16="http://schemas.microsoft.com/office/drawing/2014/main" id="{DCC82FDC-8452-598F-281D-394FA00AA7A4}"/>
              </a:ext>
            </a:extLst>
          </p:cNvPr>
          <p:cNvPicPr>
            <a:picLocks noChangeAspect="1"/>
          </p:cNvPicPr>
          <p:nvPr/>
        </p:nvPicPr>
        <p:blipFill>
          <a:blip r:embed="rId3"/>
          <a:stretch>
            <a:fillRect/>
          </a:stretch>
        </p:blipFill>
        <p:spPr>
          <a:xfrm>
            <a:off x="497725" y="1702160"/>
            <a:ext cx="5506901" cy="2680269"/>
          </a:xfrm>
          <a:prstGeom prst="rect">
            <a:avLst/>
          </a:prstGeom>
        </p:spPr>
      </p:pic>
      <p:sp>
        <p:nvSpPr>
          <p:cNvPr id="9" name="ZoneTexte 8">
            <a:extLst>
              <a:ext uri="{FF2B5EF4-FFF2-40B4-BE49-F238E27FC236}">
                <a16:creationId xmlns:a16="http://schemas.microsoft.com/office/drawing/2014/main" id="{0C90745F-826D-7BA8-054A-FFD57EDB6B11}"/>
              </a:ext>
            </a:extLst>
          </p:cNvPr>
          <p:cNvSpPr txBox="1"/>
          <p:nvPr/>
        </p:nvSpPr>
        <p:spPr>
          <a:xfrm>
            <a:off x="6187376" y="889842"/>
            <a:ext cx="5773544" cy="4801314"/>
          </a:xfrm>
          <a:prstGeom prst="rect">
            <a:avLst/>
          </a:prstGeom>
          <a:noFill/>
        </p:spPr>
        <p:txBody>
          <a:bodyPr wrap="square">
            <a:spAutoFit/>
          </a:bodyPr>
          <a:lstStyle/>
          <a:p>
            <a:pPr algn="just">
              <a:buNone/>
            </a:pPr>
            <a:r>
              <a:rPr lang="fr-FR" b="1" i="0" dirty="0">
                <a:solidFill>
                  <a:srgbClr val="262626"/>
                </a:solidFill>
                <a:effectLst/>
                <a:latin typeface="Poppins" panose="00000500000000000000" pitchFamily="2" charset="0"/>
              </a:rPr>
              <a:t>Pourquoi participer ?</a:t>
            </a:r>
            <a:endParaRPr lang="fr-FR" b="0" i="0" dirty="0">
              <a:solidFill>
                <a:srgbClr val="262626"/>
              </a:solidFill>
              <a:effectLst/>
              <a:latin typeface="Poppins" panose="00000500000000000000" pitchFamily="2" charset="0"/>
            </a:endParaRPr>
          </a:p>
          <a:p>
            <a:pPr algn="just">
              <a:buFont typeface="Arial" panose="020B0604020202020204" pitchFamily="34" charset="0"/>
              <a:buChar char="•"/>
            </a:pPr>
            <a:r>
              <a:rPr lang="fr-FR" b="0" i="0" u="sng" dirty="0">
                <a:solidFill>
                  <a:srgbClr val="262626"/>
                </a:solidFill>
                <a:effectLst/>
                <a:latin typeface="Poppins" panose="00000500000000000000" pitchFamily="2" charset="0"/>
              </a:rPr>
              <a:t>Créer des partenariats stratégiques</a:t>
            </a:r>
            <a:r>
              <a:rPr lang="fr-FR" b="0" i="0" dirty="0">
                <a:solidFill>
                  <a:srgbClr val="262626"/>
                </a:solidFill>
                <a:effectLst/>
                <a:latin typeface="Poppins" panose="00000500000000000000" pitchFamily="2" charset="0"/>
              </a:rPr>
              <a:t> : Établir des relations solides avec des entreprises exportatrices camerounaises investies dans le bois durable.</a:t>
            </a:r>
          </a:p>
          <a:p>
            <a:pPr algn="just">
              <a:buFont typeface="Arial" panose="020B0604020202020204" pitchFamily="34" charset="0"/>
              <a:buChar char="•"/>
            </a:pPr>
            <a:r>
              <a:rPr lang="fr-FR" b="0" i="0" u="sng" dirty="0">
                <a:solidFill>
                  <a:srgbClr val="262626"/>
                </a:solidFill>
                <a:effectLst/>
                <a:latin typeface="Poppins" panose="00000500000000000000" pitchFamily="2" charset="0"/>
              </a:rPr>
              <a:t>Contribuer à la durabilité</a:t>
            </a:r>
            <a:r>
              <a:rPr lang="fr-FR" b="0" i="0" dirty="0">
                <a:solidFill>
                  <a:srgbClr val="262626"/>
                </a:solidFill>
                <a:effectLst/>
                <a:latin typeface="Poppins" panose="00000500000000000000" pitchFamily="2" charset="0"/>
              </a:rPr>
              <a:t> : Soutenir des pratiques commerciales vertueuses</a:t>
            </a:r>
          </a:p>
          <a:p>
            <a:pPr algn="just">
              <a:buFont typeface="Arial" panose="020B0604020202020204" pitchFamily="34" charset="0"/>
              <a:buChar char="•"/>
            </a:pPr>
            <a:r>
              <a:rPr lang="fr-FR" b="0" i="0" u="sng" dirty="0">
                <a:solidFill>
                  <a:srgbClr val="262626"/>
                </a:solidFill>
                <a:effectLst/>
                <a:latin typeface="Poppins" panose="00000500000000000000" pitchFamily="2" charset="0"/>
              </a:rPr>
              <a:t>Découvrir un marché dynamique</a:t>
            </a:r>
            <a:r>
              <a:rPr lang="fr-FR" b="0" i="0" dirty="0">
                <a:solidFill>
                  <a:srgbClr val="262626"/>
                </a:solidFill>
                <a:effectLst/>
                <a:latin typeface="Poppins" panose="00000500000000000000" pitchFamily="2" charset="0"/>
              </a:rPr>
              <a:t> : Explorer les opportunités qu’offre le Cameroun en matière de production et d’exportation de bois durable.</a:t>
            </a:r>
          </a:p>
          <a:p>
            <a:pPr algn="just">
              <a:buNone/>
            </a:pPr>
            <a:r>
              <a:rPr lang="fr-FR" b="0" i="0" dirty="0">
                <a:solidFill>
                  <a:srgbClr val="262626"/>
                </a:solidFill>
                <a:effectLst/>
                <a:latin typeface="Poppins" panose="00000500000000000000" pitchFamily="2" charset="0"/>
              </a:rPr>
              <a:t> </a:t>
            </a:r>
          </a:p>
          <a:p>
            <a:pPr algn="just">
              <a:buNone/>
            </a:pPr>
            <a:r>
              <a:rPr lang="fr-FR" b="1" i="0" dirty="0">
                <a:solidFill>
                  <a:srgbClr val="262626"/>
                </a:solidFill>
                <a:effectLst/>
                <a:latin typeface="Poppins" panose="00000500000000000000" pitchFamily="2" charset="0"/>
              </a:rPr>
              <a:t>Comment participer ?</a:t>
            </a:r>
            <a:endParaRPr lang="fr-FR" b="0" i="0" dirty="0">
              <a:solidFill>
                <a:srgbClr val="262626"/>
              </a:solidFill>
              <a:effectLst/>
              <a:latin typeface="Poppins" panose="00000500000000000000" pitchFamily="2" charset="0"/>
            </a:endParaRPr>
          </a:p>
          <a:p>
            <a:pPr algn="just">
              <a:buNone/>
            </a:pPr>
            <a:r>
              <a:rPr lang="fr-FR" b="0" i="0" dirty="0">
                <a:solidFill>
                  <a:srgbClr val="262626"/>
                </a:solidFill>
                <a:effectLst/>
                <a:latin typeface="Poppins" panose="00000500000000000000" pitchFamily="2" charset="0"/>
              </a:rPr>
              <a:t>Les entreprises intéressées sont invitées à prendre contact avec l'ATIBT ou LCB pour toute question ou précision sur les modalités de participation.</a:t>
            </a:r>
          </a:p>
          <a:p>
            <a:pPr algn="just"/>
            <a:r>
              <a:rPr lang="fr-FR" b="0" i="0" dirty="0">
                <a:solidFill>
                  <a:srgbClr val="262626"/>
                </a:solidFill>
                <a:effectLst/>
                <a:latin typeface="Poppins" panose="00000500000000000000" pitchFamily="2" charset="0"/>
              </a:rPr>
              <a:t> </a:t>
            </a:r>
          </a:p>
        </p:txBody>
      </p:sp>
      <p:pic>
        <p:nvPicPr>
          <p:cNvPr id="11" name="Image 10">
            <a:extLst>
              <a:ext uri="{FF2B5EF4-FFF2-40B4-BE49-F238E27FC236}">
                <a16:creationId xmlns:a16="http://schemas.microsoft.com/office/drawing/2014/main" id="{9EA8E26F-B7D7-7D26-ADA5-07BAAE397431}"/>
              </a:ext>
            </a:extLst>
          </p:cNvPr>
          <p:cNvPicPr>
            <a:picLocks noChangeAspect="1"/>
          </p:cNvPicPr>
          <p:nvPr/>
        </p:nvPicPr>
        <p:blipFill>
          <a:blip r:embed="rId4"/>
          <a:stretch>
            <a:fillRect/>
          </a:stretch>
        </p:blipFill>
        <p:spPr>
          <a:xfrm>
            <a:off x="1761401" y="4655799"/>
            <a:ext cx="3162300" cy="1104900"/>
          </a:xfrm>
          <a:prstGeom prst="rect">
            <a:avLst/>
          </a:prstGeom>
        </p:spPr>
      </p:pic>
    </p:spTree>
    <p:extLst>
      <p:ext uri="{BB962C8B-B14F-4D97-AF65-F5344CB8AC3E}">
        <p14:creationId xmlns:p14="http://schemas.microsoft.com/office/powerpoint/2010/main" val="2101446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E8E29-0699-0F5B-9391-2D075497F8C9}"/>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FBD16903-4157-1301-D3E7-D15EEB737A43}"/>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2" name="ZoneTexte 1">
            <a:extLst>
              <a:ext uri="{FF2B5EF4-FFF2-40B4-BE49-F238E27FC236}">
                <a16:creationId xmlns:a16="http://schemas.microsoft.com/office/drawing/2014/main" id="{9F5946A2-B53A-CFCA-FBDA-527A6A969991}"/>
              </a:ext>
            </a:extLst>
          </p:cNvPr>
          <p:cNvSpPr txBox="1"/>
          <p:nvPr/>
        </p:nvSpPr>
        <p:spPr>
          <a:xfrm>
            <a:off x="497725" y="0"/>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bois tropicaux</a:t>
            </a:r>
          </a:p>
          <a:p>
            <a:r>
              <a:rPr lang="fr-FR" sz="2000" dirty="0">
                <a:latin typeface="Poppins Light" pitchFamily="2" charset="77"/>
              </a:rPr>
              <a:t>Par </a:t>
            </a:r>
            <a:r>
              <a:rPr lang="fr-FR" sz="2000" dirty="0" err="1">
                <a:latin typeface="Poppins Light" pitchFamily="2" charset="77"/>
              </a:rPr>
              <a:t>Dominik</a:t>
            </a:r>
            <a:r>
              <a:rPr lang="fr-FR" sz="2000" dirty="0">
                <a:latin typeface="Poppins Light" pitchFamily="2" charset="77"/>
              </a:rPr>
              <a:t> MOHR</a:t>
            </a:r>
          </a:p>
        </p:txBody>
      </p:sp>
      <p:sp>
        <p:nvSpPr>
          <p:cNvPr id="5" name="ZoneTexte 4">
            <a:extLst>
              <a:ext uri="{FF2B5EF4-FFF2-40B4-BE49-F238E27FC236}">
                <a16:creationId xmlns:a16="http://schemas.microsoft.com/office/drawing/2014/main" id="{33D2D7E0-2794-C4A4-9CA5-8B52E69DBEB3}"/>
              </a:ext>
            </a:extLst>
          </p:cNvPr>
          <p:cNvSpPr txBox="1"/>
          <p:nvPr/>
        </p:nvSpPr>
        <p:spPr>
          <a:xfrm>
            <a:off x="497725" y="1097301"/>
            <a:ext cx="9735015" cy="461665"/>
          </a:xfrm>
          <a:prstGeom prst="rect">
            <a:avLst/>
          </a:prstGeom>
          <a:noFill/>
        </p:spPr>
        <p:txBody>
          <a:bodyPr wrap="square" rtlCol="0">
            <a:spAutoFit/>
          </a:bodyPr>
          <a:lstStyle/>
          <a:p>
            <a:r>
              <a:rPr lang="fr-FR" sz="2400" b="1" dirty="0"/>
              <a:t>Projet ASP Cameroun </a:t>
            </a:r>
            <a:endParaRPr lang="fr-FR" dirty="0"/>
          </a:p>
        </p:txBody>
      </p:sp>
      <p:sp>
        <p:nvSpPr>
          <p:cNvPr id="9" name="ZoneTexte 8">
            <a:extLst>
              <a:ext uri="{FF2B5EF4-FFF2-40B4-BE49-F238E27FC236}">
                <a16:creationId xmlns:a16="http://schemas.microsoft.com/office/drawing/2014/main" id="{1FB26512-4F0E-79C6-8CD9-486DFA1DFDAE}"/>
              </a:ext>
            </a:extLst>
          </p:cNvPr>
          <p:cNvSpPr txBox="1"/>
          <p:nvPr/>
        </p:nvSpPr>
        <p:spPr>
          <a:xfrm>
            <a:off x="6187376" y="294466"/>
            <a:ext cx="5864920" cy="6001643"/>
          </a:xfrm>
          <a:prstGeom prst="rect">
            <a:avLst/>
          </a:prstGeom>
          <a:noFill/>
        </p:spPr>
        <p:txBody>
          <a:bodyPr wrap="square">
            <a:spAutoFit/>
          </a:bodyPr>
          <a:lstStyle/>
          <a:p>
            <a:r>
              <a:rPr lang="fr-FR" sz="1600" dirty="0"/>
              <a:t> </a:t>
            </a:r>
            <a:endParaRPr lang="fr-FR" sz="1600" dirty="0">
              <a:solidFill>
                <a:srgbClr val="262626"/>
              </a:solidFill>
              <a:latin typeface="Poppins" panose="00000500000000000000" pitchFamily="2" charset="0"/>
            </a:endParaRPr>
          </a:p>
          <a:p>
            <a:r>
              <a:rPr lang="fr-FR" sz="1600" b="1" dirty="0">
                <a:solidFill>
                  <a:srgbClr val="262626"/>
                </a:solidFill>
                <a:latin typeface="Poppins" panose="00000500000000000000" pitchFamily="2" charset="0"/>
              </a:rPr>
              <a:t>Erwan – Carbon </a:t>
            </a:r>
            <a:r>
              <a:rPr lang="fr-FR" sz="1600" b="1" dirty="0" err="1">
                <a:solidFill>
                  <a:srgbClr val="262626"/>
                </a:solidFill>
                <a:latin typeface="Poppins" panose="00000500000000000000" pitchFamily="2" charset="0"/>
              </a:rPr>
              <a:t>Market</a:t>
            </a:r>
            <a:r>
              <a:rPr lang="fr-FR" sz="1600" b="1" dirty="0">
                <a:solidFill>
                  <a:srgbClr val="262626"/>
                </a:solidFill>
                <a:latin typeface="Poppins" panose="00000500000000000000" pitchFamily="2" charset="0"/>
              </a:rPr>
              <a:t> </a:t>
            </a:r>
            <a:r>
              <a:rPr lang="fr-FR" sz="1600" dirty="0">
                <a:solidFill>
                  <a:srgbClr val="262626"/>
                </a:solidFill>
                <a:latin typeface="Poppins" panose="00000500000000000000" pitchFamily="2" charset="0"/>
              </a:rPr>
              <a:t>:</a:t>
            </a:r>
            <a:br>
              <a:rPr lang="fr-FR" sz="1600" dirty="0">
                <a:solidFill>
                  <a:srgbClr val="262626"/>
                </a:solidFill>
                <a:latin typeface="Poppins" panose="00000500000000000000" pitchFamily="2" charset="0"/>
              </a:rPr>
            </a:br>
            <a:r>
              <a:rPr lang="fr-FR" sz="1600" i="1" dirty="0">
                <a:solidFill>
                  <a:srgbClr val="262626"/>
                </a:solidFill>
                <a:latin typeface="Poppins" panose="00000500000000000000" pitchFamily="2" charset="0"/>
              </a:rPr>
              <a:t>« Cette action permet non seulement des contacts directs entre acheteurs et producteurs mais surtout permet de mettre les deux côtés en confiance »</a:t>
            </a:r>
          </a:p>
          <a:p>
            <a:r>
              <a:rPr lang="fr-FR" sz="1600" dirty="0">
                <a:solidFill>
                  <a:srgbClr val="262626"/>
                </a:solidFill>
                <a:latin typeface="Poppins" panose="00000500000000000000" pitchFamily="2" charset="0"/>
              </a:rPr>
              <a:t>Sur la mise en marché des LKTS</a:t>
            </a:r>
          </a:p>
          <a:p>
            <a:r>
              <a:rPr lang="fr-FR" sz="1600" b="1" dirty="0">
                <a:solidFill>
                  <a:srgbClr val="262626"/>
                </a:solidFill>
                <a:latin typeface="Poppins" panose="00000500000000000000" pitchFamily="2" charset="0"/>
              </a:rPr>
              <a:t>Jasper – Vandecasteele :</a:t>
            </a:r>
            <a:br>
              <a:rPr lang="fr-FR" sz="1600" b="1" dirty="0">
                <a:solidFill>
                  <a:srgbClr val="262626"/>
                </a:solidFill>
                <a:latin typeface="Poppins" panose="00000500000000000000" pitchFamily="2" charset="0"/>
              </a:rPr>
            </a:br>
            <a:r>
              <a:rPr lang="fr-FR" sz="1600" dirty="0">
                <a:solidFill>
                  <a:srgbClr val="262626"/>
                </a:solidFill>
                <a:latin typeface="Poppins" panose="00000500000000000000" pitchFamily="2" charset="0"/>
              </a:rPr>
              <a:t>« Nous essayons toujours de promouvoir les LKTS. [...] C’est du côté de la demande que la promotion est la plus efficace. Il est important de promouvoir les LKTS auprès des architectes. »</a:t>
            </a:r>
          </a:p>
          <a:p>
            <a:r>
              <a:rPr lang="fr-FR" sz="1600" dirty="0">
                <a:solidFill>
                  <a:srgbClr val="262626"/>
                </a:solidFill>
                <a:latin typeface="Poppins" panose="00000500000000000000" pitchFamily="2" charset="0"/>
              </a:rPr>
              <a:t>Sur la qualité des visites</a:t>
            </a:r>
          </a:p>
          <a:p>
            <a:r>
              <a:rPr lang="fr-FR" sz="1600" b="1" dirty="0">
                <a:solidFill>
                  <a:srgbClr val="262626"/>
                </a:solidFill>
                <a:latin typeface="Poppins" panose="00000500000000000000" pitchFamily="2" charset="0"/>
              </a:rPr>
              <a:t>Hicham – Denderwood :</a:t>
            </a:r>
            <a:br>
              <a:rPr lang="fr-FR" sz="1600" b="1" dirty="0">
                <a:solidFill>
                  <a:srgbClr val="262626"/>
                </a:solidFill>
                <a:latin typeface="Poppins" panose="00000500000000000000" pitchFamily="2" charset="0"/>
              </a:rPr>
            </a:br>
            <a:r>
              <a:rPr lang="fr-FR" sz="1600" dirty="0">
                <a:solidFill>
                  <a:srgbClr val="262626"/>
                </a:solidFill>
                <a:latin typeface="Poppins" panose="00000500000000000000" pitchFamily="2" charset="0"/>
              </a:rPr>
              <a:t>« Nos impressions sont globalement très satisfaisantes [...] des partenaires ‘prêts’ pour le RDUE. [...] Des échanges sur les axes de travail en cours, certifications, solutions pour la conformité au RDUE. »</a:t>
            </a:r>
          </a:p>
          <a:p>
            <a:r>
              <a:rPr lang="fr-FR" sz="1600" b="1" dirty="0">
                <a:solidFill>
                  <a:srgbClr val="262626"/>
                </a:solidFill>
                <a:latin typeface="Poppins" panose="00000500000000000000" pitchFamily="2" charset="0"/>
              </a:rPr>
              <a:t>Jasper – Vandecasteele :</a:t>
            </a:r>
            <a:br>
              <a:rPr lang="fr-FR" sz="1600" dirty="0">
                <a:solidFill>
                  <a:srgbClr val="262626"/>
                </a:solidFill>
                <a:latin typeface="Poppins" panose="00000500000000000000" pitchFamily="2" charset="0"/>
              </a:rPr>
            </a:br>
            <a:r>
              <a:rPr lang="fr-FR" sz="1600" dirty="0">
                <a:solidFill>
                  <a:srgbClr val="262626"/>
                </a:solidFill>
                <a:latin typeface="Poppins" panose="00000500000000000000" pitchFamily="2" charset="0"/>
              </a:rPr>
              <a:t>« Voir comment les entreprises sont installées et échanger avec les responsables qualité et production permet de mieux comprendre les possibilités techniques. »</a:t>
            </a:r>
          </a:p>
          <a:p>
            <a:r>
              <a:rPr lang="fr-FR" sz="1600" b="1" dirty="0">
                <a:solidFill>
                  <a:srgbClr val="262626"/>
                </a:solidFill>
                <a:latin typeface="Poppins" panose="00000500000000000000" pitchFamily="2" charset="0"/>
              </a:rPr>
              <a:t>Benoit </a:t>
            </a:r>
            <a:r>
              <a:rPr lang="fr-FR" sz="1600" b="1" dirty="0" err="1">
                <a:solidFill>
                  <a:srgbClr val="262626"/>
                </a:solidFill>
                <a:latin typeface="Poppins" panose="00000500000000000000" pitchFamily="2" charset="0"/>
              </a:rPr>
              <a:t>Gommet</a:t>
            </a:r>
            <a:r>
              <a:rPr lang="fr-FR" sz="1600" b="1" dirty="0">
                <a:solidFill>
                  <a:srgbClr val="262626"/>
                </a:solidFill>
                <a:latin typeface="Poppins" panose="00000500000000000000" pitchFamily="2" charset="0"/>
              </a:rPr>
              <a:t> – France Timber </a:t>
            </a:r>
          </a:p>
          <a:p>
            <a:r>
              <a:rPr lang="fr-FR" sz="1600" dirty="0">
                <a:solidFill>
                  <a:srgbClr val="262626"/>
                </a:solidFill>
                <a:latin typeface="Poppins" panose="00000500000000000000" pitchFamily="2" charset="0"/>
              </a:rPr>
              <a:t>« Ils ont tous la volonté de bien faire les choses… »</a:t>
            </a:r>
          </a:p>
        </p:txBody>
      </p:sp>
      <p:pic>
        <p:nvPicPr>
          <p:cNvPr id="14" name="Image 13">
            <a:extLst>
              <a:ext uri="{FF2B5EF4-FFF2-40B4-BE49-F238E27FC236}">
                <a16:creationId xmlns:a16="http://schemas.microsoft.com/office/drawing/2014/main" id="{84D56E83-8BBA-2BAB-CEFA-926767BC9C65}"/>
              </a:ext>
            </a:extLst>
          </p:cNvPr>
          <p:cNvPicPr>
            <a:picLocks noChangeAspect="1"/>
          </p:cNvPicPr>
          <p:nvPr/>
        </p:nvPicPr>
        <p:blipFill>
          <a:blip r:embed="rId3"/>
          <a:stretch>
            <a:fillRect/>
          </a:stretch>
        </p:blipFill>
        <p:spPr>
          <a:xfrm>
            <a:off x="1012437" y="1651980"/>
            <a:ext cx="4457700" cy="2924175"/>
          </a:xfrm>
          <a:prstGeom prst="rect">
            <a:avLst/>
          </a:prstGeom>
        </p:spPr>
      </p:pic>
      <p:sp>
        <p:nvSpPr>
          <p:cNvPr id="15" name="ZoneTexte 14">
            <a:extLst>
              <a:ext uri="{FF2B5EF4-FFF2-40B4-BE49-F238E27FC236}">
                <a16:creationId xmlns:a16="http://schemas.microsoft.com/office/drawing/2014/main" id="{7641A9E3-5D20-6F02-FA4B-58DEE32C4FAB}"/>
              </a:ext>
            </a:extLst>
          </p:cNvPr>
          <p:cNvSpPr txBox="1"/>
          <p:nvPr/>
        </p:nvSpPr>
        <p:spPr>
          <a:xfrm>
            <a:off x="847493" y="4713773"/>
            <a:ext cx="4761570" cy="1754326"/>
          </a:xfrm>
          <a:prstGeom prst="rect">
            <a:avLst/>
          </a:prstGeom>
          <a:noFill/>
        </p:spPr>
        <p:txBody>
          <a:bodyPr wrap="square" rtlCol="0">
            <a:spAutoFit/>
          </a:bodyPr>
          <a:lstStyle/>
          <a:p>
            <a:r>
              <a:rPr lang="fr-FR" b="1" dirty="0"/>
              <a:t>4 voyages en </a:t>
            </a:r>
            <a:r>
              <a:rPr lang="fr-FR" b="1" dirty="0" err="1"/>
              <a:t>BtoB</a:t>
            </a:r>
            <a:r>
              <a:rPr lang="fr-FR" b="1" dirty="0"/>
              <a:t> organisés en mai 2025</a:t>
            </a:r>
          </a:p>
          <a:p>
            <a:endParaRPr lang="fr-FR" b="1" dirty="0"/>
          </a:p>
          <a:p>
            <a:r>
              <a:rPr lang="fr-FR" b="1" dirty="0"/>
              <a:t>Prochain round de voyages en octobre </a:t>
            </a:r>
          </a:p>
          <a:p>
            <a:endParaRPr lang="fr-FR" dirty="0"/>
          </a:p>
          <a:p>
            <a:r>
              <a:rPr lang="fr-FR" dirty="0"/>
              <a:t>N’hésitez pas à contacter LCB – Alessandra Negri !</a:t>
            </a:r>
          </a:p>
        </p:txBody>
      </p:sp>
    </p:spTree>
    <p:extLst>
      <p:ext uri="{BB962C8B-B14F-4D97-AF65-F5344CB8AC3E}">
        <p14:creationId xmlns:p14="http://schemas.microsoft.com/office/powerpoint/2010/main" val="1010446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3185196" y="1698562"/>
            <a:ext cx="5321016" cy="861774"/>
          </a:xfrm>
          <a:prstGeom prst="rect">
            <a:avLst/>
          </a:prstGeom>
          <a:noFill/>
        </p:spPr>
        <p:txBody>
          <a:bodyPr wrap="square" rtlCol="0">
            <a:spAutoFit/>
          </a:bodyPr>
          <a:lstStyle/>
          <a:p>
            <a:r>
              <a:rPr lang="fr-FR" sz="3200" dirty="0">
                <a:solidFill>
                  <a:srgbClr val="255851"/>
                </a:solidFill>
                <a:latin typeface="Poppins" panose="00000500000000000000" pitchFamily="2" charset="0"/>
                <a:cs typeface="Poppins" panose="00000500000000000000" pitchFamily="2" charset="0"/>
              </a:rPr>
              <a:t>Claudie MAINDRON </a:t>
            </a:r>
          </a:p>
          <a:p>
            <a:r>
              <a:rPr lang="fr-FR" dirty="0">
                <a:solidFill>
                  <a:srgbClr val="000000"/>
                </a:solidFill>
                <a:latin typeface="Calibri" panose="020F0502020204030204" pitchFamily="34" charset="0"/>
              </a:rPr>
              <a:t>TERRASSE</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6931E541-578F-4DDC-74DF-B48C838BAE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56646" y="188225"/>
            <a:ext cx="704525" cy="704525"/>
          </a:xfrm>
          <a:prstGeom prst="rect">
            <a:avLst/>
          </a:prstGeom>
        </p:spPr>
      </p:pic>
      <p:pic>
        <p:nvPicPr>
          <p:cNvPr id="14" name="Image 13">
            <a:extLst>
              <a:ext uri="{FF2B5EF4-FFF2-40B4-BE49-F238E27FC236}">
                <a16:creationId xmlns:a16="http://schemas.microsoft.com/office/drawing/2014/main" id="{F5BA6377-90EB-64BE-4BD4-24E8751D64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8120" y="2630675"/>
            <a:ext cx="5655759" cy="3179868"/>
          </a:xfrm>
          <a:custGeom>
            <a:avLst/>
            <a:gdLst>
              <a:gd name="connsiteX0" fmla="*/ 0 w 5655759"/>
              <a:gd name="connsiteY0" fmla="*/ 0 h 3179868"/>
              <a:gd name="connsiteX1" fmla="*/ 395903 w 5655759"/>
              <a:gd name="connsiteY1" fmla="*/ 0 h 3179868"/>
              <a:gd name="connsiteX2" fmla="*/ 1074594 w 5655759"/>
              <a:gd name="connsiteY2" fmla="*/ 0 h 3179868"/>
              <a:gd name="connsiteX3" fmla="*/ 1527055 w 5655759"/>
              <a:gd name="connsiteY3" fmla="*/ 0 h 3179868"/>
              <a:gd name="connsiteX4" fmla="*/ 2149188 w 5655759"/>
              <a:gd name="connsiteY4" fmla="*/ 0 h 3179868"/>
              <a:gd name="connsiteX5" fmla="*/ 2658207 w 5655759"/>
              <a:gd name="connsiteY5" fmla="*/ 0 h 3179868"/>
              <a:gd name="connsiteX6" fmla="*/ 3336898 w 5655759"/>
              <a:gd name="connsiteY6" fmla="*/ 0 h 3179868"/>
              <a:gd name="connsiteX7" fmla="*/ 3845916 w 5655759"/>
              <a:gd name="connsiteY7" fmla="*/ 0 h 3179868"/>
              <a:gd name="connsiteX8" fmla="*/ 4354934 w 5655759"/>
              <a:gd name="connsiteY8" fmla="*/ 0 h 3179868"/>
              <a:gd name="connsiteX9" fmla="*/ 4807395 w 5655759"/>
              <a:gd name="connsiteY9" fmla="*/ 0 h 3179868"/>
              <a:gd name="connsiteX10" fmla="*/ 5655759 w 5655759"/>
              <a:gd name="connsiteY10" fmla="*/ 0 h 3179868"/>
              <a:gd name="connsiteX11" fmla="*/ 5655759 w 5655759"/>
              <a:gd name="connsiteY11" fmla="*/ 434582 h 3179868"/>
              <a:gd name="connsiteX12" fmla="*/ 5655759 w 5655759"/>
              <a:gd name="connsiteY12" fmla="*/ 900963 h 3179868"/>
              <a:gd name="connsiteX13" fmla="*/ 5655759 w 5655759"/>
              <a:gd name="connsiteY13" fmla="*/ 1494538 h 3179868"/>
              <a:gd name="connsiteX14" fmla="*/ 5655759 w 5655759"/>
              <a:gd name="connsiteY14" fmla="*/ 2024516 h 3179868"/>
              <a:gd name="connsiteX15" fmla="*/ 5655759 w 5655759"/>
              <a:gd name="connsiteY15" fmla="*/ 2522695 h 3179868"/>
              <a:gd name="connsiteX16" fmla="*/ 5655759 w 5655759"/>
              <a:gd name="connsiteY16" fmla="*/ 3179868 h 3179868"/>
              <a:gd name="connsiteX17" fmla="*/ 5146741 w 5655759"/>
              <a:gd name="connsiteY17" fmla="*/ 3179868 h 3179868"/>
              <a:gd name="connsiteX18" fmla="*/ 4468050 w 5655759"/>
              <a:gd name="connsiteY18" fmla="*/ 3179868 h 3179868"/>
              <a:gd name="connsiteX19" fmla="*/ 3902474 w 5655759"/>
              <a:gd name="connsiteY19" fmla="*/ 3179868 h 3179868"/>
              <a:gd name="connsiteX20" fmla="*/ 3223783 w 5655759"/>
              <a:gd name="connsiteY20" fmla="*/ 3179868 h 3179868"/>
              <a:gd name="connsiteX21" fmla="*/ 2601649 w 5655759"/>
              <a:gd name="connsiteY21" fmla="*/ 3179868 h 3179868"/>
              <a:gd name="connsiteX22" fmla="*/ 1979516 w 5655759"/>
              <a:gd name="connsiteY22" fmla="*/ 3179868 h 3179868"/>
              <a:gd name="connsiteX23" fmla="*/ 1300825 w 5655759"/>
              <a:gd name="connsiteY23" fmla="*/ 3179868 h 3179868"/>
              <a:gd name="connsiteX24" fmla="*/ 622133 w 5655759"/>
              <a:gd name="connsiteY24" fmla="*/ 3179868 h 3179868"/>
              <a:gd name="connsiteX25" fmla="*/ 0 w 5655759"/>
              <a:gd name="connsiteY25" fmla="*/ 3179868 h 3179868"/>
              <a:gd name="connsiteX26" fmla="*/ 0 w 5655759"/>
              <a:gd name="connsiteY26" fmla="*/ 2681689 h 3179868"/>
              <a:gd name="connsiteX27" fmla="*/ 0 w 5655759"/>
              <a:gd name="connsiteY27" fmla="*/ 2151711 h 3179868"/>
              <a:gd name="connsiteX28" fmla="*/ 0 w 5655759"/>
              <a:gd name="connsiteY28" fmla="*/ 1621733 h 3179868"/>
              <a:gd name="connsiteX29" fmla="*/ 0 w 5655759"/>
              <a:gd name="connsiteY29" fmla="*/ 1059956 h 3179868"/>
              <a:gd name="connsiteX30" fmla="*/ 0 w 5655759"/>
              <a:gd name="connsiteY30" fmla="*/ 625374 h 3179868"/>
              <a:gd name="connsiteX31" fmla="*/ 0 w 5655759"/>
              <a:gd name="connsiteY31" fmla="*/ 0 h 317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55759" h="3179868" fill="none" extrusionOk="0">
                <a:moveTo>
                  <a:pt x="0" y="0"/>
                </a:moveTo>
                <a:cubicBezTo>
                  <a:pt x="115009" y="-40073"/>
                  <a:pt x="204088" y="41254"/>
                  <a:pt x="395903" y="0"/>
                </a:cubicBezTo>
                <a:cubicBezTo>
                  <a:pt x="587718" y="-41254"/>
                  <a:pt x="921530" y="11191"/>
                  <a:pt x="1074594" y="0"/>
                </a:cubicBezTo>
                <a:cubicBezTo>
                  <a:pt x="1227658" y="-11191"/>
                  <a:pt x="1432924" y="37252"/>
                  <a:pt x="1527055" y="0"/>
                </a:cubicBezTo>
                <a:cubicBezTo>
                  <a:pt x="1621186" y="-37252"/>
                  <a:pt x="1972615" y="65111"/>
                  <a:pt x="2149188" y="0"/>
                </a:cubicBezTo>
                <a:cubicBezTo>
                  <a:pt x="2325761" y="-65111"/>
                  <a:pt x="2428311" y="2296"/>
                  <a:pt x="2658207" y="0"/>
                </a:cubicBezTo>
                <a:cubicBezTo>
                  <a:pt x="2888103" y="-2296"/>
                  <a:pt x="3041952" y="39157"/>
                  <a:pt x="3336898" y="0"/>
                </a:cubicBezTo>
                <a:cubicBezTo>
                  <a:pt x="3631844" y="-39157"/>
                  <a:pt x="3644450" y="31967"/>
                  <a:pt x="3845916" y="0"/>
                </a:cubicBezTo>
                <a:cubicBezTo>
                  <a:pt x="4047382" y="-31967"/>
                  <a:pt x="4164129" y="20826"/>
                  <a:pt x="4354934" y="0"/>
                </a:cubicBezTo>
                <a:cubicBezTo>
                  <a:pt x="4545739" y="-20826"/>
                  <a:pt x="4608859" y="26110"/>
                  <a:pt x="4807395" y="0"/>
                </a:cubicBezTo>
                <a:cubicBezTo>
                  <a:pt x="5005931" y="-26110"/>
                  <a:pt x="5447520" y="27170"/>
                  <a:pt x="5655759" y="0"/>
                </a:cubicBezTo>
                <a:cubicBezTo>
                  <a:pt x="5672018" y="204434"/>
                  <a:pt x="5606881" y="252661"/>
                  <a:pt x="5655759" y="434582"/>
                </a:cubicBezTo>
                <a:cubicBezTo>
                  <a:pt x="5704637" y="616503"/>
                  <a:pt x="5639025" y="672291"/>
                  <a:pt x="5655759" y="900963"/>
                </a:cubicBezTo>
                <a:cubicBezTo>
                  <a:pt x="5672493" y="1129635"/>
                  <a:pt x="5624553" y="1342543"/>
                  <a:pt x="5655759" y="1494538"/>
                </a:cubicBezTo>
                <a:cubicBezTo>
                  <a:pt x="5686965" y="1646533"/>
                  <a:pt x="5651062" y="1782552"/>
                  <a:pt x="5655759" y="2024516"/>
                </a:cubicBezTo>
                <a:cubicBezTo>
                  <a:pt x="5660456" y="2266480"/>
                  <a:pt x="5619032" y="2413568"/>
                  <a:pt x="5655759" y="2522695"/>
                </a:cubicBezTo>
                <a:cubicBezTo>
                  <a:pt x="5692486" y="2631822"/>
                  <a:pt x="5603877" y="2862408"/>
                  <a:pt x="5655759" y="3179868"/>
                </a:cubicBezTo>
                <a:cubicBezTo>
                  <a:pt x="5500030" y="3239678"/>
                  <a:pt x="5321849" y="3154574"/>
                  <a:pt x="5146741" y="3179868"/>
                </a:cubicBezTo>
                <a:cubicBezTo>
                  <a:pt x="4971633" y="3205162"/>
                  <a:pt x="4792117" y="3104902"/>
                  <a:pt x="4468050" y="3179868"/>
                </a:cubicBezTo>
                <a:cubicBezTo>
                  <a:pt x="4143983" y="3254834"/>
                  <a:pt x="4080610" y="3135689"/>
                  <a:pt x="3902474" y="3179868"/>
                </a:cubicBezTo>
                <a:cubicBezTo>
                  <a:pt x="3724338" y="3224047"/>
                  <a:pt x="3503270" y="3166450"/>
                  <a:pt x="3223783" y="3179868"/>
                </a:cubicBezTo>
                <a:cubicBezTo>
                  <a:pt x="2944296" y="3193286"/>
                  <a:pt x="2758718" y="3163981"/>
                  <a:pt x="2601649" y="3179868"/>
                </a:cubicBezTo>
                <a:cubicBezTo>
                  <a:pt x="2444580" y="3195755"/>
                  <a:pt x="2277526" y="3167977"/>
                  <a:pt x="1979516" y="3179868"/>
                </a:cubicBezTo>
                <a:cubicBezTo>
                  <a:pt x="1681506" y="3191759"/>
                  <a:pt x="1553877" y="3137328"/>
                  <a:pt x="1300825" y="3179868"/>
                </a:cubicBezTo>
                <a:cubicBezTo>
                  <a:pt x="1047773" y="3222408"/>
                  <a:pt x="851522" y="3100284"/>
                  <a:pt x="622133" y="3179868"/>
                </a:cubicBezTo>
                <a:cubicBezTo>
                  <a:pt x="392744" y="3259452"/>
                  <a:pt x="177341" y="3138684"/>
                  <a:pt x="0" y="3179868"/>
                </a:cubicBezTo>
                <a:cubicBezTo>
                  <a:pt x="-43966" y="2950955"/>
                  <a:pt x="41241" y="2864964"/>
                  <a:pt x="0" y="2681689"/>
                </a:cubicBezTo>
                <a:cubicBezTo>
                  <a:pt x="-41241" y="2498414"/>
                  <a:pt x="23175" y="2350210"/>
                  <a:pt x="0" y="2151711"/>
                </a:cubicBezTo>
                <a:cubicBezTo>
                  <a:pt x="-23175" y="1953212"/>
                  <a:pt x="55617" y="1736566"/>
                  <a:pt x="0" y="1621733"/>
                </a:cubicBezTo>
                <a:cubicBezTo>
                  <a:pt x="-55617" y="1506900"/>
                  <a:pt x="50260" y="1301105"/>
                  <a:pt x="0" y="1059956"/>
                </a:cubicBezTo>
                <a:cubicBezTo>
                  <a:pt x="-50260" y="818807"/>
                  <a:pt x="47491" y="787436"/>
                  <a:pt x="0" y="625374"/>
                </a:cubicBezTo>
                <a:cubicBezTo>
                  <a:pt x="-47491" y="463312"/>
                  <a:pt x="73573" y="174823"/>
                  <a:pt x="0" y="0"/>
                </a:cubicBezTo>
                <a:close/>
              </a:path>
              <a:path w="5655759" h="3179868" stroke="0" extrusionOk="0">
                <a:moveTo>
                  <a:pt x="0" y="0"/>
                </a:moveTo>
                <a:cubicBezTo>
                  <a:pt x="125628" y="-11648"/>
                  <a:pt x="258223" y="20748"/>
                  <a:pt x="509018" y="0"/>
                </a:cubicBezTo>
                <a:cubicBezTo>
                  <a:pt x="759813" y="-20748"/>
                  <a:pt x="727247" y="36768"/>
                  <a:pt x="904921" y="0"/>
                </a:cubicBezTo>
                <a:cubicBezTo>
                  <a:pt x="1082595" y="-36768"/>
                  <a:pt x="1143475" y="17655"/>
                  <a:pt x="1300825" y="0"/>
                </a:cubicBezTo>
                <a:cubicBezTo>
                  <a:pt x="1458175" y="-17655"/>
                  <a:pt x="1736414" y="56344"/>
                  <a:pt x="1979516" y="0"/>
                </a:cubicBezTo>
                <a:cubicBezTo>
                  <a:pt x="2222618" y="-56344"/>
                  <a:pt x="2272951" y="47781"/>
                  <a:pt x="2545092" y="0"/>
                </a:cubicBezTo>
                <a:cubicBezTo>
                  <a:pt x="2817233" y="-47781"/>
                  <a:pt x="2771183" y="18081"/>
                  <a:pt x="2940995" y="0"/>
                </a:cubicBezTo>
                <a:cubicBezTo>
                  <a:pt x="3110807" y="-18081"/>
                  <a:pt x="3288009" y="13779"/>
                  <a:pt x="3563128" y="0"/>
                </a:cubicBezTo>
                <a:cubicBezTo>
                  <a:pt x="3838247" y="-13779"/>
                  <a:pt x="3867591" y="10770"/>
                  <a:pt x="4072146" y="0"/>
                </a:cubicBezTo>
                <a:cubicBezTo>
                  <a:pt x="4276701" y="-10770"/>
                  <a:pt x="4539047" y="30097"/>
                  <a:pt x="4750838" y="0"/>
                </a:cubicBezTo>
                <a:cubicBezTo>
                  <a:pt x="4962629" y="-30097"/>
                  <a:pt x="5394657" y="94376"/>
                  <a:pt x="5655759" y="0"/>
                </a:cubicBezTo>
                <a:cubicBezTo>
                  <a:pt x="5677527" y="180291"/>
                  <a:pt x="5648058" y="346853"/>
                  <a:pt x="5655759" y="466381"/>
                </a:cubicBezTo>
                <a:cubicBezTo>
                  <a:pt x="5663460" y="585909"/>
                  <a:pt x="5622401" y="761749"/>
                  <a:pt x="5655759" y="932761"/>
                </a:cubicBezTo>
                <a:cubicBezTo>
                  <a:pt x="5689117" y="1103773"/>
                  <a:pt x="5654959" y="1326220"/>
                  <a:pt x="5655759" y="1526337"/>
                </a:cubicBezTo>
                <a:cubicBezTo>
                  <a:pt x="5656559" y="1726454"/>
                  <a:pt x="5622866" y="1813549"/>
                  <a:pt x="5655759" y="1960919"/>
                </a:cubicBezTo>
                <a:cubicBezTo>
                  <a:pt x="5688652" y="2108289"/>
                  <a:pt x="5648768" y="2244171"/>
                  <a:pt x="5655759" y="2522695"/>
                </a:cubicBezTo>
                <a:cubicBezTo>
                  <a:pt x="5662750" y="2801219"/>
                  <a:pt x="5651713" y="2951323"/>
                  <a:pt x="5655759" y="3179868"/>
                </a:cubicBezTo>
                <a:cubicBezTo>
                  <a:pt x="5429926" y="3214233"/>
                  <a:pt x="5369564" y="3132056"/>
                  <a:pt x="5203298" y="3179868"/>
                </a:cubicBezTo>
                <a:cubicBezTo>
                  <a:pt x="5037032" y="3227680"/>
                  <a:pt x="4789758" y="3128375"/>
                  <a:pt x="4581165" y="3179868"/>
                </a:cubicBezTo>
                <a:cubicBezTo>
                  <a:pt x="4372572" y="3231361"/>
                  <a:pt x="4260917" y="3130216"/>
                  <a:pt x="4015589" y="3179868"/>
                </a:cubicBezTo>
                <a:cubicBezTo>
                  <a:pt x="3770261" y="3229520"/>
                  <a:pt x="3702061" y="3158403"/>
                  <a:pt x="3450013" y="3179868"/>
                </a:cubicBezTo>
                <a:cubicBezTo>
                  <a:pt x="3197965" y="3201333"/>
                  <a:pt x="3060450" y="3120832"/>
                  <a:pt x="2884437" y="3179868"/>
                </a:cubicBezTo>
                <a:cubicBezTo>
                  <a:pt x="2708424" y="3238904"/>
                  <a:pt x="2599171" y="3136190"/>
                  <a:pt x="2318861" y="3179868"/>
                </a:cubicBezTo>
                <a:cubicBezTo>
                  <a:pt x="2038551" y="3223546"/>
                  <a:pt x="1934770" y="3140948"/>
                  <a:pt x="1640170" y="3179868"/>
                </a:cubicBezTo>
                <a:cubicBezTo>
                  <a:pt x="1345570" y="3218788"/>
                  <a:pt x="1275376" y="3164206"/>
                  <a:pt x="1018037" y="3179868"/>
                </a:cubicBezTo>
                <a:cubicBezTo>
                  <a:pt x="760698" y="3195530"/>
                  <a:pt x="704724" y="3176858"/>
                  <a:pt x="509018" y="3179868"/>
                </a:cubicBezTo>
                <a:cubicBezTo>
                  <a:pt x="313312" y="3182878"/>
                  <a:pt x="151592" y="3125730"/>
                  <a:pt x="0" y="3179868"/>
                </a:cubicBezTo>
                <a:cubicBezTo>
                  <a:pt x="-27284" y="3056373"/>
                  <a:pt x="9791" y="2946162"/>
                  <a:pt x="0" y="2713487"/>
                </a:cubicBezTo>
                <a:cubicBezTo>
                  <a:pt x="-9791" y="2480812"/>
                  <a:pt x="34034" y="2311095"/>
                  <a:pt x="0" y="2151711"/>
                </a:cubicBezTo>
                <a:cubicBezTo>
                  <a:pt x="-34034" y="1992327"/>
                  <a:pt x="60737" y="1855087"/>
                  <a:pt x="0" y="1621733"/>
                </a:cubicBezTo>
                <a:cubicBezTo>
                  <a:pt x="-60737" y="1388379"/>
                  <a:pt x="9867" y="1282864"/>
                  <a:pt x="0" y="1091755"/>
                </a:cubicBezTo>
                <a:cubicBezTo>
                  <a:pt x="-9867" y="900646"/>
                  <a:pt x="40570" y="631332"/>
                  <a:pt x="0" y="498179"/>
                </a:cubicBezTo>
                <a:cubicBezTo>
                  <a:pt x="-40570" y="365026"/>
                  <a:pt x="14207" y="233319"/>
                  <a:pt x="0" y="0"/>
                </a:cubicBezTo>
                <a:close/>
              </a:path>
            </a:pathLst>
          </a:custGeom>
          <a:ln>
            <a:solidFill>
              <a:schemeClr val="tx1"/>
            </a:solidFill>
            <a:extLst>
              <a:ext uri="{C807C97D-BFC1-408E-A445-0C87EB9F89A2}">
                <ask:lineSketchStyleProps xmlns:ask="http://schemas.microsoft.com/office/drawing/2018/sketchyshapes" sd="2553167322">
                  <a:prstGeom prst="rect">
                    <a:avLst/>
                  </a:prstGeom>
                  <ask:type>
                    <ask:lineSketchScribble/>
                  </ask:type>
                </ask:lineSketchStyleProps>
              </a:ext>
            </a:extLst>
          </a:ln>
        </p:spPr>
      </p:pic>
      <p:sp>
        <p:nvSpPr>
          <p:cNvPr id="15" name="ZoneTexte 14">
            <a:extLst>
              <a:ext uri="{FF2B5EF4-FFF2-40B4-BE49-F238E27FC236}">
                <a16:creationId xmlns:a16="http://schemas.microsoft.com/office/drawing/2014/main" id="{2E7C876E-579A-67DD-528C-BE1B9EF1D08B}"/>
              </a:ext>
            </a:extLst>
          </p:cNvPr>
          <p:cNvSpPr txBox="1"/>
          <p:nvPr/>
        </p:nvSpPr>
        <p:spPr>
          <a:xfrm>
            <a:off x="3268120" y="5525023"/>
            <a:ext cx="715260" cy="215444"/>
          </a:xfrm>
          <a:prstGeom prst="rect">
            <a:avLst/>
          </a:prstGeom>
          <a:noFill/>
        </p:spPr>
        <p:txBody>
          <a:bodyPr wrap="none" rtlCol="0">
            <a:spAutoFit/>
          </a:bodyPr>
          <a:lstStyle/>
          <a:p>
            <a:r>
              <a:rPr lang="fr-FR" sz="800" dirty="0" err="1">
                <a:solidFill>
                  <a:schemeClr val="bg1"/>
                </a:solidFill>
              </a:rPr>
              <a:t>Shutterstock</a:t>
            </a:r>
            <a:endParaRPr lang="fr-FR" sz="800" dirty="0">
              <a:solidFill>
                <a:schemeClr val="bg1"/>
              </a:solidFill>
            </a:endParaRPr>
          </a:p>
        </p:txBody>
      </p:sp>
    </p:spTree>
    <p:extLst>
      <p:ext uri="{BB962C8B-B14F-4D97-AF65-F5344CB8AC3E}">
        <p14:creationId xmlns:p14="http://schemas.microsoft.com/office/powerpoint/2010/main" val="32932836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6F57E0C-3E5A-B442-9BD4-910BF4AD3146}"/>
              </a:ext>
            </a:extLst>
          </p:cNvPr>
          <p:cNvSpPr txBox="1"/>
          <p:nvPr/>
        </p:nvSpPr>
        <p:spPr>
          <a:xfrm>
            <a:off x="1004294" y="924220"/>
            <a:ext cx="10702602" cy="5632311"/>
          </a:xfrm>
          <a:prstGeom prst="rect">
            <a:avLst/>
          </a:prstGeom>
          <a:noFill/>
        </p:spPr>
        <p:txBody>
          <a:bodyPr wrap="square">
            <a:spAutoFit/>
          </a:bodyPr>
          <a:lstStyle/>
          <a:p>
            <a:pPr>
              <a:buClr>
                <a:srgbClr val="8AAF63"/>
              </a:buClr>
            </a:pPr>
            <a:endParaRPr lang="fr-FR" sz="2400" cap="none" dirty="0">
              <a:solidFill>
                <a:prstClr val="black"/>
              </a:solidFill>
              <a:latin typeface="Poppins"/>
            </a:endParaRPr>
          </a:p>
          <a:p>
            <a:pPr marL="342900" indent="-342900">
              <a:buClr>
                <a:srgbClr val="8AAF63"/>
              </a:buClr>
              <a:buFont typeface="Wingdings" panose="05000000000000000000" pitchFamily="2" charset="2"/>
              <a:buChar char="§"/>
            </a:pPr>
            <a:r>
              <a:rPr lang="fr-FR" sz="2400" b="1" cap="none" dirty="0">
                <a:solidFill>
                  <a:prstClr val="black"/>
                </a:solidFill>
                <a:latin typeface="Poppins"/>
                <a:ea typeface="Cambria Math" panose="02040503050406030204" pitchFamily="18" charset="0"/>
              </a:rPr>
              <a:t>Composition de la commission : </a:t>
            </a:r>
            <a:r>
              <a:rPr lang="fr-FR" sz="2400" dirty="0">
                <a:latin typeface="Poppins"/>
                <a:ea typeface="Cambria Math" panose="02040503050406030204" pitchFamily="18" charset="0"/>
              </a:rPr>
              <a:t>importateurs, négociants, agents, industriels et logisticiens </a:t>
            </a:r>
          </a:p>
          <a:p>
            <a:pPr marL="342900" indent="-342900">
              <a:buClr>
                <a:srgbClr val="8AAF63"/>
              </a:buClr>
              <a:buFont typeface="Wingdings" panose="05000000000000000000" pitchFamily="2" charset="2"/>
              <a:buChar char="§"/>
            </a:pPr>
            <a:r>
              <a:rPr lang="fr-FR" sz="2400" b="1" dirty="0">
                <a:solidFill>
                  <a:prstClr val="black"/>
                </a:solidFill>
                <a:latin typeface="Poppins"/>
                <a:ea typeface="Cambria Math" panose="02040503050406030204" pitchFamily="18" charset="0"/>
              </a:rPr>
              <a:t>Fonctionnement essentiellement en groupes de travail (communication, marché, formation et R&amp;D) et commission en présentiel en juillet</a:t>
            </a:r>
          </a:p>
          <a:p>
            <a:pPr marL="342900" indent="-342900">
              <a:buClr>
                <a:srgbClr val="8AAF63"/>
              </a:buClr>
              <a:buFont typeface="Wingdings" panose="05000000000000000000" pitchFamily="2" charset="2"/>
              <a:buChar char="§"/>
            </a:pPr>
            <a:r>
              <a:rPr lang="fr-FR" sz="2400" b="1" dirty="0">
                <a:solidFill>
                  <a:prstClr val="black"/>
                </a:solidFill>
                <a:latin typeface="Poppins"/>
                <a:ea typeface="Cambria Math" panose="02040503050406030204" pitchFamily="18" charset="0"/>
              </a:rPr>
              <a:t>Focus 2024 </a:t>
            </a:r>
            <a:r>
              <a:rPr lang="fr-FR" sz="2400" dirty="0">
                <a:solidFill>
                  <a:prstClr val="black"/>
                </a:solidFill>
                <a:latin typeface="Poppins"/>
                <a:ea typeface="Cambria Math" panose="02040503050406030204" pitchFamily="18" charset="0"/>
              </a:rPr>
              <a:t>: </a:t>
            </a:r>
          </a:p>
          <a:p>
            <a:pPr marL="8001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Poursuite campagne communication terrasses et bardages,</a:t>
            </a:r>
          </a:p>
          <a:p>
            <a:pPr marL="8001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Création d’un module terrasses dans le cadre de l’Académie</a:t>
            </a:r>
          </a:p>
          <a:p>
            <a:pPr marL="8001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Etude glissance lames terrasses (menée par FCBA),</a:t>
            </a:r>
          </a:p>
          <a:p>
            <a:pPr marL="8001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Réflexion traitements écologiques... </a:t>
            </a:r>
          </a:p>
          <a:p>
            <a:pPr marL="800100" lvl="1" indent="-342900">
              <a:buClr>
                <a:srgbClr val="8AAF63"/>
              </a:buClr>
              <a:buFont typeface="Wingdings" panose="05000000000000000000" pitchFamily="2" charset="2"/>
              <a:buChar char="§"/>
            </a:pPr>
            <a:r>
              <a:rPr lang="fr-FR" sz="2400" dirty="0">
                <a:solidFill>
                  <a:prstClr val="black"/>
                </a:solidFill>
                <a:latin typeface="Poppins"/>
                <a:ea typeface="Cambria Math" panose="02040503050406030204" pitchFamily="18" charset="0"/>
              </a:rPr>
              <a:t>Mise à jour des deux études MORNAS (participation, relecture)</a:t>
            </a:r>
            <a:endParaRPr lang="fr-FR" sz="2400" cap="none" dirty="0">
              <a:solidFill>
                <a:prstClr val="black"/>
              </a:solidFill>
              <a:latin typeface="Poppins"/>
              <a:ea typeface="Cambria Math" panose="02040503050406030204" pitchFamily="18" charset="0"/>
            </a:endParaRPr>
          </a:p>
          <a:p>
            <a:pPr marL="342900" indent="-342900">
              <a:buClr>
                <a:srgbClr val="8AAF63"/>
              </a:buClr>
              <a:buFont typeface="Wingdings" panose="05000000000000000000" pitchFamily="2" charset="2"/>
              <a:buChar char="§"/>
            </a:pPr>
            <a:r>
              <a:rPr lang="fr-FR" sz="2400" b="1" dirty="0">
                <a:solidFill>
                  <a:prstClr val="black"/>
                </a:solidFill>
                <a:latin typeface="Poppins"/>
                <a:ea typeface="Cambria Math" panose="02040503050406030204" pitchFamily="18" charset="0"/>
              </a:rPr>
              <a:t>Et en 2025  ?</a:t>
            </a:r>
            <a:r>
              <a:rPr lang="fr-FR" sz="2400" dirty="0">
                <a:solidFill>
                  <a:prstClr val="black"/>
                </a:solidFill>
                <a:latin typeface="Poppins"/>
                <a:ea typeface="Cambria Math" panose="02040503050406030204" pitchFamily="18" charset="0"/>
              </a:rPr>
              <a:t> </a:t>
            </a:r>
          </a:p>
          <a:p>
            <a:pPr marL="8001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Poursuite campagne communication terrasses et bardages</a:t>
            </a:r>
          </a:p>
          <a:p>
            <a:pPr marL="8001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Participation aux travaux de révision du DTU 51.4</a:t>
            </a:r>
          </a:p>
        </p:txBody>
      </p:sp>
      <p:sp>
        <p:nvSpPr>
          <p:cNvPr id="7" name="ZoneTexte 6">
            <a:extLst>
              <a:ext uri="{FF2B5EF4-FFF2-40B4-BE49-F238E27FC236}">
                <a16:creationId xmlns:a16="http://schemas.microsoft.com/office/drawing/2014/main" id="{E2C77AB5-60DE-FB44-A1BA-5C234247DDC9}"/>
              </a:ext>
            </a:extLst>
          </p:cNvPr>
          <p:cNvSpPr txBox="1"/>
          <p:nvPr/>
        </p:nvSpPr>
        <p:spPr>
          <a:xfrm>
            <a:off x="3747910" y="188225"/>
            <a:ext cx="6983325" cy="954107"/>
          </a:xfrm>
          <a:prstGeom prst="rect">
            <a:avLst/>
          </a:prstGeom>
          <a:noFill/>
        </p:spPr>
        <p:txBody>
          <a:bodyPr wrap="square" rtlCol="0">
            <a:spAutoFit/>
          </a:bodyPr>
          <a:lstStyle/>
          <a:p>
            <a:r>
              <a:rPr lang="fr-FR" sz="3600" b="1" dirty="0">
                <a:solidFill>
                  <a:srgbClr val="8AAF63"/>
                </a:solidFill>
                <a:latin typeface="Poppins SemiBold" pitchFamily="2" charset="77"/>
                <a:cs typeface="Poppins SemiBold" pitchFamily="2" charset="77"/>
              </a:rPr>
              <a:t>Commission terrasses</a:t>
            </a:r>
          </a:p>
          <a:p>
            <a:r>
              <a:rPr lang="fr-FR" sz="2000" dirty="0">
                <a:latin typeface="Poppins Light" pitchFamily="2" charset="77"/>
              </a:rPr>
              <a:t>Par Claudie MAINDRON</a:t>
            </a:r>
          </a:p>
        </p:txBody>
      </p:sp>
    </p:spTree>
    <p:extLst>
      <p:ext uri="{BB962C8B-B14F-4D97-AF65-F5344CB8AC3E}">
        <p14:creationId xmlns:p14="http://schemas.microsoft.com/office/powerpoint/2010/main" val="33781700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9655DD2-56E9-384C-ABC8-60500551FE92}"/>
              </a:ext>
            </a:extLst>
          </p:cNvPr>
          <p:cNvSpPr txBox="1"/>
          <p:nvPr/>
        </p:nvSpPr>
        <p:spPr>
          <a:xfrm>
            <a:off x="383484" y="1577276"/>
            <a:ext cx="11426224" cy="4154984"/>
          </a:xfrm>
          <a:prstGeom prst="rect">
            <a:avLst/>
          </a:prstGeom>
          <a:noFill/>
        </p:spPr>
        <p:txBody>
          <a:bodyPr wrap="square">
            <a:spAutoFit/>
          </a:bodyPr>
          <a:lstStyle/>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Une année 2024 marquée par une stabilité des prix des terrasses</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Un début d’année 2025 plus dynamique avec des hausses mais moindres que celles des matières premières d’où marges dégradées</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Peu de visibilité sur les volumes de bois tropicaux notamment sous CITES</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Les prix sont restés stables pour le composite voir en léger retrait </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Les ventes restent inférieures au contexte météo</a:t>
            </a:r>
          </a:p>
          <a:p>
            <a:pPr marL="0" lvl="1">
              <a:buClr>
                <a:srgbClr val="8AAF63"/>
              </a:buClr>
            </a:pPr>
            <a:endParaRPr lang="fr-FR" sz="2400" dirty="0">
              <a:latin typeface="Poppins"/>
              <a:ea typeface="Cambria Math" panose="02040503050406030204" pitchFamily="18" charset="0"/>
            </a:endParaRPr>
          </a:p>
          <a:p>
            <a:pPr>
              <a:buClr>
                <a:srgbClr val="8AAF63"/>
              </a:buClr>
            </a:pPr>
            <a:endParaRPr lang="fr-FR" sz="2400" dirty="0">
              <a:latin typeface="Poppins"/>
              <a:ea typeface="Cambria Math" panose="02040503050406030204" pitchFamily="18" charset="0"/>
            </a:endParaRPr>
          </a:p>
          <a:p>
            <a:pPr marL="342900" indent="-342900">
              <a:buClr>
                <a:srgbClr val="8AAF63"/>
              </a:buClr>
              <a:buFont typeface="Wingdings" panose="05000000000000000000" pitchFamily="2" charset="2"/>
              <a:buChar char="§"/>
            </a:pPr>
            <a:endParaRPr lang="fr-FR" sz="2400" dirty="0">
              <a:latin typeface="Poppins"/>
              <a:ea typeface="Cambria Math" panose="02040503050406030204" pitchFamily="18" charset="0"/>
            </a:endParaRPr>
          </a:p>
          <a:p>
            <a:pPr marL="342900" indent="-342900">
              <a:buClr>
                <a:srgbClr val="8AAF63"/>
              </a:buClr>
              <a:buFont typeface="Wingdings" panose="05000000000000000000" pitchFamily="2" charset="2"/>
              <a:buChar char="§"/>
            </a:pPr>
            <a:endParaRPr lang="fr-FR" sz="2400" cap="none" dirty="0">
              <a:solidFill>
                <a:prstClr val="black"/>
              </a:solidFill>
              <a:latin typeface="Poppins"/>
              <a:ea typeface="Cambria Math" panose="02040503050406030204" pitchFamily="18" charset="0"/>
            </a:endParaRPr>
          </a:p>
        </p:txBody>
      </p:sp>
      <p:sp>
        <p:nvSpPr>
          <p:cNvPr id="6" name="ZoneTexte 5">
            <a:extLst>
              <a:ext uri="{FF2B5EF4-FFF2-40B4-BE49-F238E27FC236}">
                <a16:creationId xmlns:a16="http://schemas.microsoft.com/office/drawing/2014/main" id="{6B331C77-C924-094B-A84B-01523FE1E808}"/>
              </a:ext>
            </a:extLst>
          </p:cNvPr>
          <p:cNvSpPr txBox="1"/>
          <p:nvPr/>
        </p:nvSpPr>
        <p:spPr>
          <a:xfrm>
            <a:off x="643950" y="294403"/>
            <a:ext cx="10904099" cy="1200329"/>
          </a:xfrm>
          <a:prstGeom prst="rect">
            <a:avLst/>
          </a:prstGeom>
          <a:noFill/>
        </p:spPr>
        <p:txBody>
          <a:bodyPr wrap="square" rtlCol="0">
            <a:spAutoFit/>
          </a:bodyPr>
          <a:lstStyle/>
          <a:p>
            <a:r>
              <a:rPr lang="fr-FR" sz="3600" dirty="0">
                <a:solidFill>
                  <a:srgbClr val="8AAF63"/>
                </a:solidFill>
                <a:latin typeface="Poppins SemiBold" pitchFamily="2" charset="77"/>
                <a:cs typeface="Poppins SemiBold" pitchFamily="2" charset="77"/>
              </a:rPr>
              <a:t>Résumé situation marchés terrasses bois et composites</a:t>
            </a:r>
          </a:p>
        </p:txBody>
      </p:sp>
    </p:spTree>
    <p:extLst>
      <p:ext uri="{BB962C8B-B14F-4D97-AF65-F5344CB8AC3E}">
        <p14:creationId xmlns:p14="http://schemas.microsoft.com/office/powerpoint/2010/main" val="8279141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9655DD2-56E9-384C-ABC8-60500551FE92}"/>
              </a:ext>
            </a:extLst>
          </p:cNvPr>
          <p:cNvSpPr txBox="1"/>
          <p:nvPr/>
        </p:nvSpPr>
        <p:spPr>
          <a:xfrm>
            <a:off x="383484" y="1017716"/>
            <a:ext cx="11426224" cy="4893647"/>
          </a:xfrm>
          <a:prstGeom prst="rect">
            <a:avLst/>
          </a:prstGeom>
          <a:noFill/>
        </p:spPr>
        <p:txBody>
          <a:bodyPr wrap="square">
            <a:spAutoFit/>
          </a:bodyPr>
          <a:lstStyle/>
          <a:p>
            <a:pPr marL="0" lvl="1">
              <a:buClr>
                <a:srgbClr val="8AAF63"/>
              </a:buClr>
            </a:pPr>
            <a:endParaRPr lang="fr-FR" sz="2400" dirty="0">
              <a:latin typeface="Poppins"/>
              <a:ea typeface="Cambria Math" panose="02040503050406030204" pitchFamily="18" charset="0"/>
            </a:endParaRPr>
          </a:p>
          <a:p>
            <a:pPr algn="l"/>
            <a:r>
              <a:rPr lang="fr-FR" sz="2400" b="1" dirty="0">
                <a:latin typeface="Poppins"/>
                <a:ea typeface="Cambria Math" panose="02040503050406030204" pitchFamily="18" charset="0"/>
              </a:rPr>
              <a:t>Opportunité de la communication institutionnelle grand public</a:t>
            </a:r>
          </a:p>
          <a:p>
            <a:pPr marL="342900" lvl="1" indent="-342900">
              <a:buClr>
                <a:srgbClr val="8AAF63"/>
              </a:buClr>
              <a:buFont typeface="Wingdings" panose="05000000000000000000" pitchFamily="2" charset="2"/>
              <a:buChar char="§"/>
            </a:pPr>
            <a:endParaRPr lang="fr-FR" sz="2400" dirty="0">
              <a:latin typeface="Poppins"/>
              <a:ea typeface="Cambria Math" panose="02040503050406030204" pitchFamily="18" charset="0"/>
            </a:endParaRP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Format short avec une information par post</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Pourquoi la terrasse plus qu’une surface bétonnée</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Couper du bois, c’est bon  pour la planète, quand les origines sont tracées et proviennent de forêts durablement gérées,</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Bilan carbone incomparable vs les autres matériaux, etc…</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Adaptabilité à tous les terrains ou construction existantes,</a:t>
            </a:r>
          </a:p>
          <a:p>
            <a:pPr marL="342900" lvl="1" indent="-342900">
              <a:buClr>
                <a:srgbClr val="8AAF63"/>
              </a:buClr>
              <a:buFont typeface="Wingdings" panose="05000000000000000000" pitchFamily="2" charset="2"/>
              <a:buChar char="§"/>
            </a:pPr>
            <a:r>
              <a:rPr lang="fr-FR" sz="2400" dirty="0">
                <a:latin typeface="Poppins"/>
                <a:ea typeface="Cambria Math" panose="02040503050406030204" pitchFamily="18" charset="0"/>
              </a:rPr>
              <a:t>Etc…</a:t>
            </a:r>
          </a:p>
          <a:p>
            <a:pPr marL="342900" indent="-342900">
              <a:buClr>
                <a:srgbClr val="8AAF63"/>
              </a:buClr>
              <a:buFont typeface="Wingdings" panose="05000000000000000000" pitchFamily="2" charset="2"/>
              <a:buChar char="§"/>
            </a:pPr>
            <a:endParaRPr lang="fr-FR" sz="2400" dirty="0">
              <a:latin typeface="Poppins"/>
              <a:ea typeface="Cambria Math" panose="02040503050406030204" pitchFamily="18" charset="0"/>
            </a:endParaRPr>
          </a:p>
          <a:p>
            <a:pPr marL="342900" indent="-342900">
              <a:buClr>
                <a:srgbClr val="8AAF63"/>
              </a:buClr>
              <a:buFont typeface="Wingdings" panose="05000000000000000000" pitchFamily="2" charset="2"/>
              <a:buChar char="§"/>
            </a:pPr>
            <a:endParaRPr lang="fr-FR" sz="2400" dirty="0">
              <a:latin typeface="Poppins"/>
              <a:ea typeface="Cambria Math" panose="02040503050406030204" pitchFamily="18" charset="0"/>
            </a:endParaRPr>
          </a:p>
          <a:p>
            <a:pPr marL="342900" indent="-342900">
              <a:buClr>
                <a:srgbClr val="8AAF63"/>
              </a:buClr>
              <a:buFont typeface="Wingdings" panose="05000000000000000000" pitchFamily="2" charset="2"/>
              <a:buChar char="§"/>
            </a:pPr>
            <a:endParaRPr lang="fr-FR" sz="2400" cap="none" dirty="0">
              <a:solidFill>
                <a:prstClr val="black"/>
              </a:solidFill>
              <a:latin typeface="Poppins"/>
              <a:ea typeface="Cambria Math" panose="02040503050406030204" pitchFamily="18" charset="0"/>
            </a:endParaRPr>
          </a:p>
        </p:txBody>
      </p:sp>
      <p:sp>
        <p:nvSpPr>
          <p:cNvPr id="6" name="ZoneTexte 5">
            <a:extLst>
              <a:ext uri="{FF2B5EF4-FFF2-40B4-BE49-F238E27FC236}">
                <a16:creationId xmlns:a16="http://schemas.microsoft.com/office/drawing/2014/main" id="{6B331C77-C924-094B-A84B-01523FE1E808}"/>
              </a:ext>
            </a:extLst>
          </p:cNvPr>
          <p:cNvSpPr txBox="1"/>
          <p:nvPr/>
        </p:nvSpPr>
        <p:spPr>
          <a:xfrm>
            <a:off x="643950" y="294403"/>
            <a:ext cx="11548050" cy="646331"/>
          </a:xfrm>
          <a:prstGeom prst="rect">
            <a:avLst/>
          </a:prstGeom>
          <a:noFill/>
        </p:spPr>
        <p:txBody>
          <a:bodyPr wrap="square" rtlCol="0">
            <a:spAutoFit/>
          </a:bodyPr>
          <a:lstStyle/>
          <a:p>
            <a:r>
              <a:rPr lang="fr-FR" sz="3600" dirty="0">
                <a:solidFill>
                  <a:srgbClr val="8AAF63"/>
                </a:solidFill>
                <a:latin typeface="Poppins SemiBold" pitchFamily="2" charset="77"/>
                <a:cs typeface="Poppins SemiBold" pitchFamily="2" charset="77"/>
              </a:rPr>
              <a:t>Résumé situation marchés terrasses bois</a:t>
            </a:r>
          </a:p>
        </p:txBody>
      </p:sp>
      <p:sp>
        <p:nvSpPr>
          <p:cNvPr id="3" name="ZoneTexte 2">
            <a:extLst>
              <a:ext uri="{FF2B5EF4-FFF2-40B4-BE49-F238E27FC236}">
                <a16:creationId xmlns:a16="http://schemas.microsoft.com/office/drawing/2014/main" id="{EE758B71-002E-2DCA-7B8A-67032C162E43}"/>
              </a:ext>
            </a:extLst>
          </p:cNvPr>
          <p:cNvSpPr txBox="1"/>
          <p:nvPr/>
        </p:nvSpPr>
        <p:spPr>
          <a:xfrm>
            <a:off x="1143000" y="3046730"/>
            <a:ext cx="7369444" cy="369332"/>
          </a:xfrm>
          <a:prstGeom prst="rect">
            <a:avLst/>
          </a:prstGeom>
          <a:noFill/>
        </p:spPr>
        <p:txBody>
          <a:bodyPr wrap="square">
            <a:spAutoFit/>
          </a:bodyPr>
          <a:lstStyle/>
          <a:p>
            <a:r>
              <a:rPr lang="fr-FR" b="0" dirty="0">
                <a:effectLst/>
              </a:rPr>
              <a:t> </a:t>
            </a:r>
            <a:endParaRPr lang="fr-FR" dirty="0"/>
          </a:p>
        </p:txBody>
      </p:sp>
      <p:sp>
        <p:nvSpPr>
          <p:cNvPr id="7" name="ZoneTexte 6">
            <a:extLst>
              <a:ext uri="{FF2B5EF4-FFF2-40B4-BE49-F238E27FC236}">
                <a16:creationId xmlns:a16="http://schemas.microsoft.com/office/drawing/2014/main" id="{9DF331F7-73CE-3B22-484B-39146FA159EC}"/>
              </a:ext>
            </a:extLst>
          </p:cNvPr>
          <p:cNvSpPr txBox="1"/>
          <p:nvPr/>
        </p:nvSpPr>
        <p:spPr>
          <a:xfrm>
            <a:off x="1143000" y="3046730"/>
            <a:ext cx="7369444" cy="369332"/>
          </a:xfrm>
          <a:prstGeom prst="rect">
            <a:avLst/>
          </a:prstGeom>
          <a:noFill/>
        </p:spPr>
        <p:txBody>
          <a:bodyPr wrap="square">
            <a:spAutoFit/>
          </a:bodyPr>
          <a:lstStyle/>
          <a:p>
            <a:r>
              <a:rPr lang="fr-FR" b="0" dirty="0">
                <a:effectLst/>
              </a:rPr>
              <a:t> </a:t>
            </a:r>
            <a:endParaRPr lang="fr-FR" dirty="0"/>
          </a:p>
        </p:txBody>
      </p:sp>
    </p:spTree>
    <p:extLst>
      <p:ext uri="{BB962C8B-B14F-4D97-AF65-F5344CB8AC3E}">
        <p14:creationId xmlns:p14="http://schemas.microsoft.com/office/powerpoint/2010/main" val="3885934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3506743" y="1548826"/>
            <a:ext cx="5321016" cy="10926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255851"/>
                </a:solidFill>
                <a:effectLst/>
                <a:uLnTx/>
                <a:uFillTx/>
                <a:latin typeface="Poppins" panose="00000500000000000000" pitchFamily="2" charset="0"/>
                <a:ea typeface="+mn-ea"/>
                <a:cs typeface="Poppins" panose="00000500000000000000" pitchFamily="2" charset="0"/>
              </a:rPr>
              <a:t>Armel CHAUMONT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RESINEUX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a:t>
            </a:r>
            <a:endParaRPr kumimoji="0" lang="fr-FR" sz="1500" b="0" i="0"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CA591617-2FA3-58D6-9ECD-93985702C1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7655" y="188224"/>
            <a:ext cx="715289" cy="715289"/>
          </a:xfrm>
          <a:prstGeom prst="rect">
            <a:avLst/>
          </a:prstGeom>
        </p:spPr>
      </p:pic>
      <p:pic>
        <p:nvPicPr>
          <p:cNvPr id="4" name="Image 3" descr="Une image contenant conifère, arbre, plante, extérieur&#10;&#10;Description générée automatiquement">
            <a:extLst>
              <a:ext uri="{FF2B5EF4-FFF2-40B4-BE49-F238E27FC236}">
                <a16:creationId xmlns:a16="http://schemas.microsoft.com/office/drawing/2014/main" id="{8E0E40E9-45D5-B9FF-353B-81CF22347F14}"/>
              </a:ext>
            </a:extLst>
          </p:cNvPr>
          <p:cNvPicPr>
            <a:picLocks noChangeAspect="1"/>
          </p:cNvPicPr>
          <p:nvPr/>
        </p:nvPicPr>
        <p:blipFill>
          <a:blip r:embed="rId5"/>
          <a:stretch>
            <a:fillRect/>
          </a:stretch>
        </p:blipFill>
        <p:spPr>
          <a:xfrm>
            <a:off x="3577080" y="2603752"/>
            <a:ext cx="4722857" cy="3145422"/>
          </a:xfrm>
          <a:custGeom>
            <a:avLst/>
            <a:gdLst>
              <a:gd name="connsiteX0" fmla="*/ 0 w 4722857"/>
              <a:gd name="connsiteY0" fmla="*/ 0 h 3145422"/>
              <a:gd name="connsiteX1" fmla="*/ 580237 w 4722857"/>
              <a:gd name="connsiteY1" fmla="*/ 0 h 3145422"/>
              <a:gd name="connsiteX2" fmla="*/ 1254931 w 4722857"/>
              <a:gd name="connsiteY2" fmla="*/ 0 h 3145422"/>
              <a:gd name="connsiteX3" fmla="*/ 1976853 w 4722857"/>
              <a:gd name="connsiteY3" fmla="*/ 0 h 3145422"/>
              <a:gd name="connsiteX4" fmla="*/ 2557090 w 4722857"/>
              <a:gd name="connsiteY4" fmla="*/ 0 h 3145422"/>
              <a:gd name="connsiteX5" fmla="*/ 3279012 w 4722857"/>
              <a:gd name="connsiteY5" fmla="*/ 0 h 3145422"/>
              <a:gd name="connsiteX6" fmla="*/ 3859249 w 4722857"/>
              <a:gd name="connsiteY6" fmla="*/ 0 h 3145422"/>
              <a:gd name="connsiteX7" fmla="*/ 4722857 w 4722857"/>
              <a:gd name="connsiteY7" fmla="*/ 0 h 3145422"/>
              <a:gd name="connsiteX8" fmla="*/ 4722857 w 4722857"/>
              <a:gd name="connsiteY8" fmla="*/ 691993 h 3145422"/>
              <a:gd name="connsiteX9" fmla="*/ 4722857 w 4722857"/>
              <a:gd name="connsiteY9" fmla="*/ 1226715 h 3145422"/>
              <a:gd name="connsiteX10" fmla="*/ 4722857 w 4722857"/>
              <a:gd name="connsiteY10" fmla="*/ 1918707 h 3145422"/>
              <a:gd name="connsiteX11" fmla="*/ 4722857 w 4722857"/>
              <a:gd name="connsiteY11" fmla="*/ 2579246 h 3145422"/>
              <a:gd name="connsiteX12" fmla="*/ 4722857 w 4722857"/>
              <a:gd name="connsiteY12" fmla="*/ 3145422 h 3145422"/>
              <a:gd name="connsiteX13" fmla="*/ 3953706 w 4722857"/>
              <a:gd name="connsiteY13" fmla="*/ 3145422 h 3145422"/>
              <a:gd name="connsiteX14" fmla="*/ 3231784 w 4722857"/>
              <a:gd name="connsiteY14" fmla="*/ 3145422 h 3145422"/>
              <a:gd name="connsiteX15" fmla="*/ 2462633 w 4722857"/>
              <a:gd name="connsiteY15" fmla="*/ 3145422 h 3145422"/>
              <a:gd name="connsiteX16" fmla="*/ 1882396 w 4722857"/>
              <a:gd name="connsiteY16" fmla="*/ 3145422 h 3145422"/>
              <a:gd name="connsiteX17" fmla="*/ 1254931 w 4722857"/>
              <a:gd name="connsiteY17" fmla="*/ 3145422 h 3145422"/>
              <a:gd name="connsiteX18" fmla="*/ 0 w 4722857"/>
              <a:gd name="connsiteY18" fmla="*/ 3145422 h 3145422"/>
              <a:gd name="connsiteX19" fmla="*/ 0 w 4722857"/>
              <a:gd name="connsiteY19" fmla="*/ 2516338 h 3145422"/>
              <a:gd name="connsiteX20" fmla="*/ 0 w 4722857"/>
              <a:gd name="connsiteY20" fmla="*/ 1981616 h 3145422"/>
              <a:gd name="connsiteX21" fmla="*/ 0 w 4722857"/>
              <a:gd name="connsiteY21" fmla="*/ 1383986 h 3145422"/>
              <a:gd name="connsiteX22" fmla="*/ 0 w 4722857"/>
              <a:gd name="connsiteY22" fmla="*/ 723447 h 3145422"/>
              <a:gd name="connsiteX23" fmla="*/ 0 w 4722857"/>
              <a:gd name="connsiteY23" fmla="*/ 0 h 314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22857" h="3145422" fill="none" extrusionOk="0">
                <a:moveTo>
                  <a:pt x="0" y="0"/>
                </a:moveTo>
                <a:cubicBezTo>
                  <a:pt x="187410" y="23103"/>
                  <a:pt x="341167" y="2480"/>
                  <a:pt x="580237" y="0"/>
                </a:cubicBezTo>
                <a:cubicBezTo>
                  <a:pt x="819307" y="-2480"/>
                  <a:pt x="1107332" y="-32739"/>
                  <a:pt x="1254931" y="0"/>
                </a:cubicBezTo>
                <a:cubicBezTo>
                  <a:pt x="1402530" y="32739"/>
                  <a:pt x="1831069" y="-26448"/>
                  <a:pt x="1976853" y="0"/>
                </a:cubicBezTo>
                <a:cubicBezTo>
                  <a:pt x="2122637" y="26448"/>
                  <a:pt x="2398437" y="-12490"/>
                  <a:pt x="2557090" y="0"/>
                </a:cubicBezTo>
                <a:cubicBezTo>
                  <a:pt x="2715743" y="12490"/>
                  <a:pt x="2951975" y="-31830"/>
                  <a:pt x="3279012" y="0"/>
                </a:cubicBezTo>
                <a:cubicBezTo>
                  <a:pt x="3606049" y="31830"/>
                  <a:pt x="3688772" y="27984"/>
                  <a:pt x="3859249" y="0"/>
                </a:cubicBezTo>
                <a:cubicBezTo>
                  <a:pt x="4029726" y="-27984"/>
                  <a:pt x="4493073" y="-27612"/>
                  <a:pt x="4722857" y="0"/>
                </a:cubicBezTo>
                <a:cubicBezTo>
                  <a:pt x="4728503" y="227759"/>
                  <a:pt x="4701993" y="528660"/>
                  <a:pt x="4722857" y="691993"/>
                </a:cubicBezTo>
                <a:cubicBezTo>
                  <a:pt x="4743721" y="855326"/>
                  <a:pt x="4717614" y="1070927"/>
                  <a:pt x="4722857" y="1226715"/>
                </a:cubicBezTo>
                <a:cubicBezTo>
                  <a:pt x="4728100" y="1382503"/>
                  <a:pt x="4752827" y="1582270"/>
                  <a:pt x="4722857" y="1918707"/>
                </a:cubicBezTo>
                <a:cubicBezTo>
                  <a:pt x="4692887" y="2255144"/>
                  <a:pt x="4732819" y="2359446"/>
                  <a:pt x="4722857" y="2579246"/>
                </a:cubicBezTo>
                <a:cubicBezTo>
                  <a:pt x="4712895" y="2799046"/>
                  <a:pt x="4742451" y="2964823"/>
                  <a:pt x="4722857" y="3145422"/>
                </a:cubicBezTo>
                <a:cubicBezTo>
                  <a:pt x="4455661" y="3137799"/>
                  <a:pt x="4172445" y="3118093"/>
                  <a:pt x="3953706" y="3145422"/>
                </a:cubicBezTo>
                <a:cubicBezTo>
                  <a:pt x="3734967" y="3172751"/>
                  <a:pt x="3400437" y="3178856"/>
                  <a:pt x="3231784" y="3145422"/>
                </a:cubicBezTo>
                <a:cubicBezTo>
                  <a:pt x="3063131" y="3111988"/>
                  <a:pt x="2830658" y="3155806"/>
                  <a:pt x="2462633" y="3145422"/>
                </a:cubicBezTo>
                <a:cubicBezTo>
                  <a:pt x="2094608" y="3135038"/>
                  <a:pt x="2032932" y="3148472"/>
                  <a:pt x="1882396" y="3145422"/>
                </a:cubicBezTo>
                <a:cubicBezTo>
                  <a:pt x="1731860" y="3142372"/>
                  <a:pt x="1414746" y="3120579"/>
                  <a:pt x="1254931" y="3145422"/>
                </a:cubicBezTo>
                <a:cubicBezTo>
                  <a:pt x="1095116" y="3170265"/>
                  <a:pt x="449922" y="3112120"/>
                  <a:pt x="0" y="3145422"/>
                </a:cubicBezTo>
                <a:cubicBezTo>
                  <a:pt x="30140" y="3011523"/>
                  <a:pt x="19062" y="2789553"/>
                  <a:pt x="0" y="2516338"/>
                </a:cubicBezTo>
                <a:cubicBezTo>
                  <a:pt x="-19062" y="2243123"/>
                  <a:pt x="12654" y="2163555"/>
                  <a:pt x="0" y="1981616"/>
                </a:cubicBezTo>
                <a:cubicBezTo>
                  <a:pt x="-12654" y="1799677"/>
                  <a:pt x="10825" y="1575338"/>
                  <a:pt x="0" y="1383986"/>
                </a:cubicBezTo>
                <a:cubicBezTo>
                  <a:pt x="-10825" y="1192634"/>
                  <a:pt x="-13621" y="906739"/>
                  <a:pt x="0" y="723447"/>
                </a:cubicBezTo>
                <a:cubicBezTo>
                  <a:pt x="13621" y="540155"/>
                  <a:pt x="-23011" y="226179"/>
                  <a:pt x="0" y="0"/>
                </a:cubicBezTo>
                <a:close/>
              </a:path>
              <a:path w="4722857" h="3145422" stroke="0" extrusionOk="0">
                <a:moveTo>
                  <a:pt x="0" y="0"/>
                </a:moveTo>
                <a:cubicBezTo>
                  <a:pt x="190978" y="5611"/>
                  <a:pt x="366486" y="17473"/>
                  <a:pt x="627465" y="0"/>
                </a:cubicBezTo>
                <a:cubicBezTo>
                  <a:pt x="888444" y="-17473"/>
                  <a:pt x="1014230" y="29760"/>
                  <a:pt x="1254931" y="0"/>
                </a:cubicBezTo>
                <a:cubicBezTo>
                  <a:pt x="1495632" y="-29760"/>
                  <a:pt x="1639227" y="-1575"/>
                  <a:pt x="1882396" y="0"/>
                </a:cubicBezTo>
                <a:cubicBezTo>
                  <a:pt x="2125566" y="1575"/>
                  <a:pt x="2293423" y="-7936"/>
                  <a:pt x="2415404" y="0"/>
                </a:cubicBezTo>
                <a:cubicBezTo>
                  <a:pt x="2537385" y="7936"/>
                  <a:pt x="2755822" y="16467"/>
                  <a:pt x="2948412" y="0"/>
                </a:cubicBezTo>
                <a:cubicBezTo>
                  <a:pt x="3141002" y="-16467"/>
                  <a:pt x="3387801" y="-1464"/>
                  <a:pt x="3623106" y="0"/>
                </a:cubicBezTo>
                <a:cubicBezTo>
                  <a:pt x="3858411" y="1464"/>
                  <a:pt x="4423748" y="45097"/>
                  <a:pt x="4722857" y="0"/>
                </a:cubicBezTo>
                <a:cubicBezTo>
                  <a:pt x="4719713" y="246918"/>
                  <a:pt x="4717862" y="363879"/>
                  <a:pt x="4722857" y="660539"/>
                </a:cubicBezTo>
                <a:cubicBezTo>
                  <a:pt x="4727852" y="957199"/>
                  <a:pt x="4720482" y="1061146"/>
                  <a:pt x="4722857" y="1195260"/>
                </a:cubicBezTo>
                <a:cubicBezTo>
                  <a:pt x="4725232" y="1329374"/>
                  <a:pt x="4752357" y="1623718"/>
                  <a:pt x="4722857" y="1824345"/>
                </a:cubicBezTo>
                <a:cubicBezTo>
                  <a:pt x="4693357" y="2024972"/>
                  <a:pt x="4736911" y="2269485"/>
                  <a:pt x="4722857" y="2390521"/>
                </a:cubicBezTo>
                <a:cubicBezTo>
                  <a:pt x="4708803" y="2511557"/>
                  <a:pt x="4724594" y="2885702"/>
                  <a:pt x="4722857" y="3145422"/>
                </a:cubicBezTo>
                <a:cubicBezTo>
                  <a:pt x="4391509" y="3149333"/>
                  <a:pt x="4258268" y="3157454"/>
                  <a:pt x="3953706" y="3145422"/>
                </a:cubicBezTo>
                <a:cubicBezTo>
                  <a:pt x="3649144" y="3133390"/>
                  <a:pt x="3499763" y="3120482"/>
                  <a:pt x="3184555" y="3145422"/>
                </a:cubicBezTo>
                <a:cubicBezTo>
                  <a:pt x="2869347" y="3170362"/>
                  <a:pt x="2854972" y="3131857"/>
                  <a:pt x="2651547" y="3145422"/>
                </a:cubicBezTo>
                <a:cubicBezTo>
                  <a:pt x="2448122" y="3158987"/>
                  <a:pt x="2050461" y="3177182"/>
                  <a:pt x="1882396" y="3145422"/>
                </a:cubicBezTo>
                <a:cubicBezTo>
                  <a:pt x="1714331" y="3113662"/>
                  <a:pt x="1355347" y="3172035"/>
                  <a:pt x="1160473" y="3145422"/>
                </a:cubicBezTo>
                <a:cubicBezTo>
                  <a:pt x="965599" y="3118809"/>
                  <a:pt x="458888" y="3198682"/>
                  <a:pt x="0" y="3145422"/>
                </a:cubicBezTo>
                <a:cubicBezTo>
                  <a:pt x="12462" y="2980854"/>
                  <a:pt x="10107" y="2631689"/>
                  <a:pt x="0" y="2453429"/>
                </a:cubicBezTo>
                <a:cubicBezTo>
                  <a:pt x="-10107" y="2275169"/>
                  <a:pt x="12640" y="1937199"/>
                  <a:pt x="0" y="1792891"/>
                </a:cubicBezTo>
                <a:cubicBezTo>
                  <a:pt x="-12640" y="1648583"/>
                  <a:pt x="-21605" y="1423658"/>
                  <a:pt x="0" y="1226715"/>
                </a:cubicBezTo>
                <a:cubicBezTo>
                  <a:pt x="21605" y="1029772"/>
                  <a:pt x="-521" y="830569"/>
                  <a:pt x="0" y="660539"/>
                </a:cubicBezTo>
                <a:cubicBezTo>
                  <a:pt x="521" y="490509"/>
                  <a:pt x="31560" y="285609"/>
                  <a:pt x="0" y="0"/>
                </a:cubicBezTo>
                <a:close/>
              </a:path>
            </a:pathLst>
          </a:custGeom>
          <a:ln>
            <a:solidFill>
              <a:schemeClr val="tx1"/>
            </a:solidFill>
            <a:extLst>
              <a:ext uri="{C807C97D-BFC1-408E-A445-0C87EB9F89A2}">
                <ask:lineSketchStyleProps xmlns:ask="http://schemas.microsoft.com/office/drawing/2018/sketchyshapes" sd="1235309667">
                  <a:prstGeom prst="rect">
                    <a:avLst/>
                  </a:prstGeom>
                  <ask:type>
                    <ask:lineSketchFreehand/>
                  </ask:type>
                </ask:lineSketchStyleProps>
              </a:ext>
            </a:extLst>
          </a:ln>
        </p:spPr>
      </p:pic>
    </p:spTree>
    <p:extLst>
      <p:ext uri="{BB962C8B-B14F-4D97-AF65-F5344CB8AC3E}">
        <p14:creationId xmlns:p14="http://schemas.microsoft.com/office/powerpoint/2010/main" val="34062909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A900"/>
        </a:solidFill>
        <a:effectLst/>
      </p:bgPr>
    </p:bg>
    <p:spTree>
      <p:nvGrpSpPr>
        <p:cNvPr id="1" name="Shape 108"/>
        <p:cNvGrpSpPr/>
        <p:nvPr/>
      </p:nvGrpSpPr>
      <p:grpSpPr>
        <a:xfrm>
          <a:off x="0" y="0"/>
          <a:ext cx="0" cy="0"/>
          <a:chOff x="0" y="0"/>
          <a:chExt cx="0" cy="0"/>
        </a:xfrm>
      </p:grpSpPr>
      <p:sp>
        <p:nvSpPr>
          <p:cNvPr id="109" name="Google Shape;109;p17"/>
          <p:cNvSpPr/>
          <p:nvPr/>
        </p:nvSpPr>
        <p:spPr>
          <a:xfrm>
            <a:off x="-31200" y="5843233"/>
            <a:ext cx="12254400" cy="763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10" name="Google Shape;110;p17"/>
          <p:cNvPicPr preferRelativeResize="0"/>
          <p:nvPr/>
        </p:nvPicPr>
        <p:blipFill>
          <a:blip r:embed="rId3">
            <a:alphaModFix/>
          </a:blip>
          <a:stretch>
            <a:fillRect/>
          </a:stretch>
        </p:blipFill>
        <p:spPr>
          <a:xfrm>
            <a:off x="4939600" y="5948033"/>
            <a:ext cx="4705557" cy="554000"/>
          </a:xfrm>
          <a:prstGeom prst="rect">
            <a:avLst/>
          </a:prstGeom>
          <a:noFill/>
          <a:ln>
            <a:noFill/>
          </a:ln>
        </p:spPr>
      </p:pic>
      <p:pic>
        <p:nvPicPr>
          <p:cNvPr id="111" name="Google Shape;111;p17"/>
          <p:cNvPicPr preferRelativeResize="0"/>
          <p:nvPr/>
        </p:nvPicPr>
        <p:blipFill>
          <a:blip r:embed="rId4">
            <a:alphaModFix/>
          </a:blip>
          <a:stretch>
            <a:fillRect/>
          </a:stretch>
        </p:blipFill>
        <p:spPr>
          <a:xfrm>
            <a:off x="11342501" y="5962934"/>
            <a:ext cx="460103" cy="490769"/>
          </a:xfrm>
          <a:prstGeom prst="rect">
            <a:avLst/>
          </a:prstGeom>
          <a:noFill/>
          <a:ln>
            <a:noFill/>
          </a:ln>
        </p:spPr>
      </p:pic>
      <p:sp>
        <p:nvSpPr>
          <p:cNvPr id="112" name="Google Shape;112;p17"/>
          <p:cNvSpPr txBox="1"/>
          <p:nvPr/>
        </p:nvSpPr>
        <p:spPr>
          <a:xfrm>
            <a:off x="10408200" y="6050633"/>
            <a:ext cx="912000" cy="348838"/>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r" sz="667" b="0" i="0" u="none" strike="noStrike" kern="0" cap="none" spc="0" normalizeH="0" baseline="0" noProof="0">
                <a:ln>
                  <a:noFill/>
                </a:ln>
                <a:solidFill>
                  <a:srgbClr val="000000"/>
                </a:solidFill>
                <a:effectLst/>
                <a:uLnTx/>
                <a:uFillTx/>
                <a:latin typeface="Arial"/>
                <a:ea typeface="+mn-ea"/>
                <a:cs typeface="Arial"/>
                <a:sym typeface="Arial"/>
              </a:rPr>
              <a:t>Coordonné par</a:t>
            </a:r>
            <a:endParaRPr kumimoji="0" sz="6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3" name="Google Shape;113;p17"/>
          <p:cNvPicPr preferRelativeResize="0"/>
          <p:nvPr/>
        </p:nvPicPr>
        <p:blipFill>
          <a:blip r:embed="rId5">
            <a:alphaModFix/>
          </a:blip>
          <a:stretch>
            <a:fillRect/>
          </a:stretch>
        </p:blipFill>
        <p:spPr>
          <a:xfrm>
            <a:off x="3588084" y="417533"/>
            <a:ext cx="5015832" cy="501583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A900"/>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415600" y="304800"/>
            <a:ext cx="11360800" cy="763600"/>
          </a:xfrm>
          <a:prstGeom prst="rect">
            <a:avLst/>
          </a:prstGeom>
        </p:spPr>
        <p:txBody>
          <a:bodyPr spcFirstLastPara="1" wrap="square" lIns="121900" tIns="121900" rIns="121900" bIns="121900" anchor="t" anchorCtr="0">
            <a:normAutofit/>
          </a:bodyPr>
          <a:lstStyle/>
          <a:p>
            <a:r>
              <a:rPr lang="fr" b="1" dirty="0">
                <a:solidFill>
                  <a:schemeClr val="lt1"/>
                </a:solidFill>
              </a:rPr>
              <a:t>MA TERRASSE BOIS</a:t>
            </a:r>
            <a:endParaRPr b="1" dirty="0">
              <a:solidFill>
                <a:schemeClr val="lt1"/>
              </a:solidFill>
            </a:endParaRPr>
          </a:p>
        </p:txBody>
      </p:sp>
      <p:sp>
        <p:nvSpPr>
          <p:cNvPr id="119" name="Google Shape;119;p18"/>
          <p:cNvSpPr txBox="1">
            <a:spLocks noGrp="1"/>
          </p:cNvSpPr>
          <p:nvPr>
            <p:ph type="body" idx="1"/>
          </p:nvPr>
        </p:nvSpPr>
        <p:spPr>
          <a:xfrm>
            <a:off x="-145833" y="1233633"/>
            <a:ext cx="7034000" cy="1041200"/>
          </a:xfrm>
          <a:prstGeom prst="rect">
            <a:avLst/>
          </a:prstGeom>
        </p:spPr>
        <p:txBody>
          <a:bodyPr spcFirstLastPara="1" wrap="square" lIns="121900" tIns="121900" rIns="121900" bIns="121900" anchor="t" anchorCtr="0">
            <a:normAutofit/>
          </a:bodyPr>
          <a:lstStyle/>
          <a:p>
            <a:pPr indent="0" algn="just">
              <a:lnSpc>
                <a:spcPct val="163636"/>
              </a:lnSpc>
              <a:buNone/>
            </a:pPr>
            <a:r>
              <a:rPr lang="fr" sz="2000">
                <a:solidFill>
                  <a:schemeClr val="lt1"/>
                </a:solidFill>
                <a:latin typeface="Source Sans Pro"/>
                <a:ea typeface="Source Sans Pro"/>
                <a:cs typeface="Source Sans Pro"/>
                <a:sym typeface="Source Sans Pro"/>
              </a:rPr>
              <a:t>→  Campagne à destination des </a:t>
            </a:r>
            <a:r>
              <a:rPr lang="fr" sz="2000" b="1">
                <a:solidFill>
                  <a:schemeClr val="lt1"/>
                </a:solidFill>
                <a:latin typeface="Source Sans Pro"/>
                <a:ea typeface="Source Sans Pro"/>
                <a:cs typeface="Source Sans Pro"/>
                <a:sym typeface="Source Sans Pro"/>
              </a:rPr>
              <a:t>PARTICULIERS</a:t>
            </a:r>
            <a:endParaRPr sz="1773">
              <a:solidFill>
                <a:schemeClr val="lt1"/>
              </a:solidFill>
            </a:endParaRPr>
          </a:p>
        </p:txBody>
      </p:sp>
      <p:sp>
        <p:nvSpPr>
          <p:cNvPr id="120" name="Google Shape;120;p18"/>
          <p:cNvSpPr txBox="1"/>
          <p:nvPr/>
        </p:nvSpPr>
        <p:spPr>
          <a:xfrm>
            <a:off x="1656867" y="2219034"/>
            <a:ext cx="4596400" cy="263587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63636"/>
              </a:lnSpc>
              <a:spcBef>
                <a:spcPts val="0"/>
              </a:spcBef>
              <a:spcAft>
                <a:spcPts val="0"/>
              </a:spcAft>
              <a:buClr>
                <a:srgbClr val="000000"/>
              </a:buClr>
              <a:buSzTx/>
              <a:buFontTx/>
              <a:buNone/>
              <a:tabLst/>
              <a:defRPr/>
            </a:pPr>
            <a:r>
              <a:rPr kumimoji="0" lang="fr" sz="2667" b="1" i="0" u="none" strike="noStrike" kern="0" cap="none" spc="0" normalizeH="0" baseline="0" noProof="0">
                <a:ln>
                  <a:noFill/>
                </a:ln>
                <a:solidFill>
                  <a:srgbClr val="FFFFFF"/>
                </a:solidFill>
                <a:effectLst/>
                <a:uLnTx/>
                <a:uFillTx/>
                <a:latin typeface="Source Sans Pro"/>
                <a:ea typeface="Source Sans Pro"/>
                <a:cs typeface="Source Sans Pro"/>
                <a:sym typeface="Source Sans Pro"/>
              </a:rPr>
              <a:t>#informer</a:t>
            </a:r>
            <a:r>
              <a:rPr kumimoji="0" lang="fr" sz="2667" b="0" i="0" u="none" strike="noStrike" kern="0" cap="none" spc="0" normalizeH="0" baseline="0" noProof="0">
                <a:ln>
                  <a:noFill/>
                </a:ln>
                <a:solidFill>
                  <a:srgbClr val="FFFFFF"/>
                </a:solidFill>
                <a:effectLst/>
                <a:uLnTx/>
                <a:uFillTx/>
                <a:latin typeface="Source Sans Pro"/>
                <a:ea typeface="Source Sans Pro"/>
                <a:cs typeface="Source Sans Pro"/>
                <a:sym typeface="Source Sans Pro"/>
              </a:rPr>
              <a:t> </a:t>
            </a:r>
            <a:endParaRPr kumimoji="0" sz="2667" b="0" i="0" u="none" strike="noStrike" kern="0" cap="none" spc="0" normalizeH="0" baseline="0" noProof="0">
              <a:ln>
                <a:noFill/>
              </a:ln>
              <a:solidFill>
                <a:srgbClr val="FFFFFF"/>
              </a:solidFill>
              <a:effectLst/>
              <a:uLnTx/>
              <a:uFillTx/>
              <a:latin typeface="Source Sans Pro"/>
              <a:ea typeface="Source Sans Pro"/>
              <a:cs typeface="Source Sans Pro"/>
              <a:sym typeface="Source Sans Pro"/>
            </a:endParaRPr>
          </a:p>
          <a:p>
            <a:pPr marL="0" marR="0" lvl="0" indent="0" algn="l" defTabSz="1219170" rtl="0" eaLnBrk="1" fontAlgn="auto" latinLnBrk="0" hangingPunct="1">
              <a:lnSpc>
                <a:spcPct val="163636"/>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FFFFFF"/>
              </a:solidFill>
              <a:effectLst/>
              <a:uLnTx/>
              <a:uFillTx/>
              <a:latin typeface="Source Sans Pro"/>
              <a:ea typeface="Source Sans Pro"/>
              <a:cs typeface="Source Sans Pro"/>
              <a:sym typeface="Source Sans Pro"/>
            </a:endParaRPr>
          </a:p>
          <a:p>
            <a:pPr marL="0" marR="0" lvl="0" indent="0" algn="l" defTabSz="1219170" rtl="0" eaLnBrk="1" fontAlgn="auto" latinLnBrk="0" hangingPunct="1">
              <a:lnSpc>
                <a:spcPct val="163636"/>
              </a:lnSpc>
              <a:spcBef>
                <a:spcPts val="0"/>
              </a:spcBef>
              <a:spcAft>
                <a:spcPts val="0"/>
              </a:spcAft>
              <a:buClr>
                <a:srgbClr val="000000"/>
              </a:buClr>
              <a:buSzTx/>
              <a:buFontTx/>
              <a:buNone/>
              <a:tabLst/>
              <a:defRPr/>
            </a:pPr>
            <a:r>
              <a:rPr kumimoji="0" lang="fr" sz="2667" b="1" i="0" u="none" strike="noStrike" kern="0" cap="none" spc="0" normalizeH="0" baseline="0" noProof="0">
                <a:ln>
                  <a:noFill/>
                </a:ln>
                <a:solidFill>
                  <a:srgbClr val="FFFFFF"/>
                </a:solidFill>
                <a:effectLst/>
                <a:uLnTx/>
                <a:uFillTx/>
                <a:latin typeface="Source Sans Pro"/>
                <a:ea typeface="Source Sans Pro"/>
                <a:cs typeface="Source Sans Pro"/>
                <a:sym typeface="Source Sans Pro"/>
              </a:rPr>
              <a:t>#inspirer</a:t>
            </a:r>
            <a:endParaRPr kumimoji="0" sz="2667" b="1" i="0" u="none" strike="noStrike" kern="0" cap="none" spc="0" normalizeH="0" baseline="0" noProof="0">
              <a:ln>
                <a:noFill/>
              </a:ln>
              <a:solidFill>
                <a:srgbClr val="FFFFFF"/>
              </a:solidFill>
              <a:effectLst/>
              <a:uLnTx/>
              <a:uFillTx/>
              <a:latin typeface="Source Sans Pro"/>
              <a:ea typeface="Source Sans Pro"/>
              <a:cs typeface="Source Sans Pro"/>
              <a:sym typeface="Source Sans Pro"/>
            </a:endParaRPr>
          </a:p>
          <a:p>
            <a:pPr marL="0" marR="0" lvl="0" indent="0" algn="l" defTabSz="1219170" rtl="0" eaLnBrk="1" fontAlgn="auto" latinLnBrk="0" hangingPunct="1">
              <a:lnSpc>
                <a:spcPct val="163636"/>
              </a:lnSpc>
              <a:spcBef>
                <a:spcPts val="0"/>
              </a:spcBef>
              <a:spcAft>
                <a:spcPts val="0"/>
              </a:spcAft>
              <a:buClr>
                <a:srgbClr val="000000"/>
              </a:buClr>
              <a:buSzTx/>
              <a:buFontTx/>
              <a:buNone/>
              <a:tabLst/>
              <a:defRPr/>
            </a:pPr>
            <a:endParaRPr kumimoji="0" sz="800" b="1" i="0" u="none" strike="noStrike" kern="0" cap="none" spc="0" normalizeH="0" baseline="0" noProof="0">
              <a:ln>
                <a:noFill/>
              </a:ln>
              <a:solidFill>
                <a:srgbClr val="FFFFFF"/>
              </a:solidFill>
              <a:effectLst/>
              <a:uLnTx/>
              <a:uFillTx/>
              <a:latin typeface="Source Sans Pro"/>
              <a:ea typeface="Source Sans Pro"/>
              <a:cs typeface="Source Sans Pro"/>
              <a:sym typeface="Source Sans Pro"/>
            </a:endParaRPr>
          </a:p>
          <a:p>
            <a:pPr marL="0" marR="0" lvl="0" indent="0" algn="l" defTabSz="1219170" rtl="0" eaLnBrk="1" fontAlgn="auto" latinLnBrk="0" hangingPunct="1">
              <a:lnSpc>
                <a:spcPct val="163636"/>
              </a:lnSpc>
              <a:spcBef>
                <a:spcPts val="0"/>
              </a:spcBef>
              <a:spcAft>
                <a:spcPts val="0"/>
              </a:spcAft>
              <a:buClr>
                <a:srgbClr val="000000"/>
              </a:buClr>
              <a:buSzTx/>
              <a:buFontTx/>
              <a:buNone/>
              <a:tabLst/>
              <a:defRPr/>
            </a:pPr>
            <a:r>
              <a:rPr kumimoji="0" lang="fr" sz="2667" b="1" i="0" u="none" strike="noStrike" kern="0" cap="none" spc="0" normalizeH="0" baseline="0" noProof="0">
                <a:ln>
                  <a:noFill/>
                </a:ln>
                <a:solidFill>
                  <a:srgbClr val="FFFFFF"/>
                </a:solidFill>
                <a:effectLst/>
                <a:uLnTx/>
                <a:uFillTx/>
                <a:latin typeface="Source Sans Pro"/>
                <a:ea typeface="Source Sans Pro"/>
                <a:cs typeface="Source Sans Pro"/>
                <a:sym typeface="Source Sans Pro"/>
              </a:rPr>
              <a:t>#accompagner</a:t>
            </a:r>
            <a:endParaRPr kumimoji="0" sz="1867" b="1"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21" name="Google Shape;121;p18"/>
          <p:cNvPicPr preferRelativeResize="0"/>
          <p:nvPr/>
        </p:nvPicPr>
        <p:blipFill rotWithShape="1">
          <a:blip r:embed="rId3">
            <a:alphaModFix/>
          </a:blip>
          <a:srcRect b="25172"/>
          <a:stretch/>
        </p:blipFill>
        <p:spPr>
          <a:xfrm>
            <a:off x="502963" y="3891068"/>
            <a:ext cx="912075" cy="682493"/>
          </a:xfrm>
          <a:prstGeom prst="rect">
            <a:avLst/>
          </a:prstGeom>
          <a:noFill/>
          <a:ln>
            <a:noFill/>
          </a:ln>
        </p:spPr>
      </p:pic>
      <p:pic>
        <p:nvPicPr>
          <p:cNvPr id="122" name="Google Shape;122;p18"/>
          <p:cNvPicPr preferRelativeResize="0"/>
          <p:nvPr/>
        </p:nvPicPr>
        <p:blipFill rotWithShape="1">
          <a:blip r:embed="rId4">
            <a:alphaModFix/>
          </a:blip>
          <a:srcRect b="21476"/>
          <a:stretch/>
        </p:blipFill>
        <p:spPr>
          <a:xfrm>
            <a:off x="576953" y="2203961"/>
            <a:ext cx="868308" cy="681788"/>
          </a:xfrm>
          <a:prstGeom prst="rect">
            <a:avLst/>
          </a:prstGeom>
          <a:noFill/>
          <a:ln>
            <a:noFill/>
          </a:ln>
        </p:spPr>
      </p:pic>
      <p:pic>
        <p:nvPicPr>
          <p:cNvPr id="123" name="Google Shape;123;p18"/>
          <p:cNvPicPr preferRelativeResize="0"/>
          <p:nvPr/>
        </p:nvPicPr>
        <p:blipFill rotWithShape="1">
          <a:blip r:embed="rId5">
            <a:alphaModFix/>
          </a:blip>
          <a:srcRect b="15519"/>
          <a:stretch/>
        </p:blipFill>
        <p:spPr>
          <a:xfrm>
            <a:off x="607175" y="3062599"/>
            <a:ext cx="807868" cy="682488"/>
          </a:xfrm>
          <a:prstGeom prst="rect">
            <a:avLst/>
          </a:prstGeom>
          <a:noFill/>
          <a:ln>
            <a:noFill/>
          </a:ln>
        </p:spPr>
      </p:pic>
      <p:sp>
        <p:nvSpPr>
          <p:cNvPr id="124" name="Google Shape;124;p18"/>
          <p:cNvSpPr/>
          <p:nvPr/>
        </p:nvSpPr>
        <p:spPr>
          <a:xfrm>
            <a:off x="-31200" y="5843233"/>
            <a:ext cx="12254400" cy="763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25" name="Google Shape;125;p18"/>
          <p:cNvPicPr preferRelativeResize="0"/>
          <p:nvPr/>
        </p:nvPicPr>
        <p:blipFill>
          <a:blip r:embed="rId6">
            <a:alphaModFix/>
          </a:blip>
          <a:stretch>
            <a:fillRect/>
          </a:stretch>
        </p:blipFill>
        <p:spPr>
          <a:xfrm>
            <a:off x="193634" y="5957367"/>
            <a:ext cx="4705557" cy="554000"/>
          </a:xfrm>
          <a:prstGeom prst="rect">
            <a:avLst/>
          </a:prstGeom>
          <a:noFill/>
          <a:ln>
            <a:noFill/>
          </a:ln>
        </p:spPr>
      </p:pic>
      <p:pic>
        <p:nvPicPr>
          <p:cNvPr id="126" name="Google Shape;126;p18"/>
          <p:cNvPicPr preferRelativeResize="0"/>
          <p:nvPr/>
        </p:nvPicPr>
        <p:blipFill>
          <a:blip r:embed="rId7">
            <a:alphaModFix/>
          </a:blip>
          <a:stretch>
            <a:fillRect/>
          </a:stretch>
        </p:blipFill>
        <p:spPr>
          <a:xfrm>
            <a:off x="6596534" y="5972268"/>
            <a:ext cx="460103" cy="490769"/>
          </a:xfrm>
          <a:prstGeom prst="rect">
            <a:avLst/>
          </a:prstGeom>
          <a:noFill/>
          <a:ln>
            <a:noFill/>
          </a:ln>
        </p:spPr>
      </p:pic>
      <p:sp>
        <p:nvSpPr>
          <p:cNvPr id="127" name="Google Shape;127;p18"/>
          <p:cNvSpPr txBox="1"/>
          <p:nvPr/>
        </p:nvSpPr>
        <p:spPr>
          <a:xfrm>
            <a:off x="5662233" y="6059967"/>
            <a:ext cx="912000" cy="348838"/>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r" sz="667" b="0" i="0" u="none" strike="noStrike" kern="0" cap="none" spc="0" normalizeH="0" baseline="0" noProof="0">
                <a:ln>
                  <a:noFill/>
                </a:ln>
                <a:solidFill>
                  <a:srgbClr val="000000"/>
                </a:solidFill>
                <a:effectLst/>
                <a:uLnTx/>
                <a:uFillTx/>
                <a:latin typeface="Arial"/>
                <a:ea typeface="+mn-ea"/>
                <a:cs typeface="Arial"/>
                <a:sym typeface="Arial"/>
              </a:rPr>
              <a:t>Coordonné par</a:t>
            </a:r>
            <a:endParaRPr kumimoji="0" sz="6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8"/>
          <p:cNvSpPr txBox="1"/>
          <p:nvPr/>
        </p:nvSpPr>
        <p:spPr>
          <a:xfrm>
            <a:off x="6888167" y="3795151"/>
            <a:ext cx="4000000" cy="91931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63636"/>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FFFF"/>
              </a:solidFill>
              <a:effectLst/>
              <a:uLnTx/>
              <a:uFillTx/>
              <a:latin typeface="Source Sans Pro"/>
              <a:ea typeface="Source Sans Pro"/>
              <a:cs typeface="Source Sans Pro"/>
              <a:sym typeface="Source Sans Pro"/>
            </a:endParaRPr>
          </a:p>
        </p:txBody>
      </p:sp>
      <p:sp>
        <p:nvSpPr>
          <p:cNvPr id="129" name="Google Shape;129;p18"/>
          <p:cNvSpPr txBox="1">
            <a:spLocks noGrp="1"/>
          </p:cNvSpPr>
          <p:nvPr>
            <p:ph type="body" idx="1"/>
          </p:nvPr>
        </p:nvSpPr>
        <p:spPr>
          <a:xfrm>
            <a:off x="5743767" y="2228533"/>
            <a:ext cx="5882400" cy="3059600"/>
          </a:xfrm>
          <a:prstGeom prst="rect">
            <a:avLst/>
          </a:prstGeom>
        </p:spPr>
        <p:txBody>
          <a:bodyPr spcFirstLastPara="1" wrap="square" lIns="121900" tIns="121900" rIns="121900" bIns="121900" anchor="t" anchorCtr="0">
            <a:normAutofit/>
          </a:bodyPr>
          <a:lstStyle/>
          <a:p>
            <a:pPr indent="0" algn="just">
              <a:lnSpc>
                <a:spcPct val="163636"/>
              </a:lnSpc>
              <a:buNone/>
            </a:pPr>
            <a:r>
              <a:rPr lang="fr" sz="2000">
                <a:solidFill>
                  <a:schemeClr val="lt1"/>
                </a:solidFill>
                <a:latin typeface="Source Sans Pro"/>
                <a:ea typeface="Source Sans Pro"/>
                <a:cs typeface="Source Sans Pro"/>
                <a:sym typeface="Source Sans Pro"/>
              </a:rPr>
              <a:t>→ Des contenus spécifiques concernant les atouts </a:t>
            </a:r>
            <a:r>
              <a:rPr lang="fr" sz="2000" b="1">
                <a:solidFill>
                  <a:schemeClr val="lt1"/>
                </a:solidFill>
                <a:latin typeface="Source Sans Pro"/>
                <a:ea typeface="Source Sans Pro"/>
                <a:cs typeface="Source Sans Pro"/>
                <a:sym typeface="Source Sans Pro"/>
              </a:rPr>
              <a:t>écologiques</a:t>
            </a:r>
            <a:r>
              <a:rPr lang="fr" sz="2000">
                <a:solidFill>
                  <a:schemeClr val="lt1"/>
                </a:solidFill>
                <a:latin typeface="Source Sans Pro"/>
                <a:ea typeface="Source Sans Pro"/>
                <a:cs typeface="Source Sans Pro"/>
                <a:sym typeface="Source Sans Pro"/>
              </a:rPr>
              <a:t>, la durabilité, les techniques de poses, l’entretien, les classes d’emploi, les diverses essences, la </a:t>
            </a:r>
            <a:r>
              <a:rPr lang="fr" sz="2000" b="1">
                <a:solidFill>
                  <a:schemeClr val="lt1"/>
                </a:solidFill>
                <a:latin typeface="Source Sans Pro"/>
                <a:ea typeface="Source Sans Pro"/>
                <a:cs typeface="Source Sans Pro"/>
                <a:sym typeface="Source Sans Pro"/>
              </a:rPr>
              <a:t>qualité</a:t>
            </a:r>
            <a:r>
              <a:rPr lang="fr" sz="2000">
                <a:solidFill>
                  <a:schemeClr val="lt1"/>
                </a:solidFill>
                <a:latin typeface="Source Sans Pro"/>
                <a:ea typeface="Source Sans Pro"/>
                <a:cs typeface="Source Sans Pro"/>
                <a:sym typeface="Source Sans Pro"/>
              </a:rPr>
              <a:t> des produits, la mixité des matériaux…</a:t>
            </a:r>
            <a:endParaRPr sz="2000">
              <a:solidFill>
                <a:schemeClr val="lt1"/>
              </a:solidFill>
              <a:latin typeface="Source Sans Pro"/>
              <a:ea typeface="Source Sans Pro"/>
              <a:cs typeface="Source Sans Pro"/>
              <a:sym typeface="Source Sans Pro"/>
            </a:endParaRPr>
          </a:p>
        </p:txBody>
      </p:sp>
      <p:pic>
        <p:nvPicPr>
          <p:cNvPr id="130" name="Google Shape;130;p18"/>
          <p:cNvPicPr preferRelativeResize="0"/>
          <p:nvPr/>
        </p:nvPicPr>
        <p:blipFill>
          <a:blip r:embed="rId8">
            <a:alphaModFix/>
          </a:blip>
          <a:stretch>
            <a:fillRect/>
          </a:stretch>
        </p:blipFill>
        <p:spPr>
          <a:xfrm>
            <a:off x="4615334" y="2843734"/>
            <a:ext cx="1224167" cy="1224167"/>
          </a:xfrm>
          <a:prstGeom prst="rect">
            <a:avLst/>
          </a:prstGeom>
          <a:noFill/>
          <a:ln>
            <a:noFill/>
          </a:ln>
        </p:spPr>
      </p:pic>
      <p:pic>
        <p:nvPicPr>
          <p:cNvPr id="131" name="Google Shape;131;p18"/>
          <p:cNvPicPr preferRelativeResize="0"/>
          <p:nvPr/>
        </p:nvPicPr>
        <p:blipFill>
          <a:blip r:embed="rId9">
            <a:alphaModFix/>
          </a:blip>
          <a:stretch>
            <a:fillRect/>
          </a:stretch>
        </p:blipFill>
        <p:spPr>
          <a:xfrm>
            <a:off x="10137536" y="415667"/>
            <a:ext cx="1488632" cy="148863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19"/>
          <p:cNvSpPr/>
          <p:nvPr/>
        </p:nvSpPr>
        <p:spPr>
          <a:xfrm>
            <a:off x="-145833" y="236100"/>
            <a:ext cx="12254400" cy="1044400"/>
          </a:xfrm>
          <a:prstGeom prst="rect">
            <a:avLst/>
          </a:prstGeom>
          <a:solidFill>
            <a:srgbClr val="FFA900"/>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7" name="Google Shape;137;p19"/>
          <p:cNvSpPr txBox="1">
            <a:spLocks noGrp="1"/>
          </p:cNvSpPr>
          <p:nvPr>
            <p:ph type="title"/>
          </p:nvPr>
        </p:nvSpPr>
        <p:spPr>
          <a:xfrm>
            <a:off x="415600" y="406400"/>
            <a:ext cx="11360800" cy="763600"/>
          </a:xfrm>
          <a:prstGeom prst="rect">
            <a:avLst/>
          </a:prstGeom>
        </p:spPr>
        <p:txBody>
          <a:bodyPr spcFirstLastPara="1" wrap="square" lIns="121900" tIns="121900" rIns="121900" bIns="121900" anchor="t" anchorCtr="0">
            <a:normAutofit/>
          </a:bodyPr>
          <a:lstStyle/>
          <a:p>
            <a:r>
              <a:rPr lang="fr" b="1" dirty="0">
                <a:solidFill>
                  <a:schemeClr val="lt1"/>
                </a:solidFill>
              </a:rPr>
              <a:t>MA TERRASSE BOIS</a:t>
            </a:r>
            <a:endParaRPr b="1" dirty="0">
              <a:solidFill>
                <a:schemeClr val="lt1"/>
              </a:solidFill>
            </a:endParaRPr>
          </a:p>
        </p:txBody>
      </p:sp>
      <p:sp>
        <p:nvSpPr>
          <p:cNvPr id="138" name="Google Shape;138;p19"/>
          <p:cNvSpPr txBox="1"/>
          <p:nvPr/>
        </p:nvSpPr>
        <p:spPr>
          <a:xfrm>
            <a:off x="415600" y="1341367"/>
            <a:ext cx="4814800" cy="91931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63636"/>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0171DC"/>
              </a:solidFill>
              <a:effectLst/>
              <a:uLnTx/>
              <a:uFillTx/>
              <a:latin typeface="Source Sans Pro"/>
              <a:ea typeface="Source Sans Pro"/>
              <a:cs typeface="Source Sans Pro"/>
              <a:sym typeface="Source Sans Pro"/>
            </a:endParaRPr>
          </a:p>
        </p:txBody>
      </p:sp>
      <p:sp>
        <p:nvSpPr>
          <p:cNvPr id="139" name="Google Shape;139;p19"/>
          <p:cNvSpPr txBox="1"/>
          <p:nvPr/>
        </p:nvSpPr>
        <p:spPr>
          <a:xfrm>
            <a:off x="-203898" y="1170000"/>
            <a:ext cx="6502400" cy="4862829"/>
          </a:xfrm>
          <a:prstGeom prst="rect">
            <a:avLst/>
          </a:prstGeom>
          <a:noFill/>
          <a:ln>
            <a:noFill/>
          </a:ln>
        </p:spPr>
        <p:txBody>
          <a:bodyPr spcFirstLastPara="1" wrap="square" lIns="121900" tIns="121900" rIns="121900" bIns="121900" anchor="t" anchorCtr="0">
            <a:spAutoFit/>
          </a:bodyPr>
          <a:lstStyle/>
          <a:p>
            <a:pPr marL="609585" marR="0" lvl="0" indent="-474121" algn="l" defTabSz="1219170" rtl="0" eaLnBrk="1" fontAlgn="auto" latinLnBrk="0" hangingPunct="1">
              <a:lnSpc>
                <a:spcPct val="150000"/>
              </a:lnSpc>
              <a:spcBef>
                <a:spcPts val="0"/>
              </a:spcBef>
              <a:spcAft>
                <a:spcPts val="0"/>
              </a:spcAft>
              <a:buClr>
                <a:srgbClr val="FFA900"/>
              </a:buClr>
              <a:buSzPts val="2000"/>
              <a:buFont typeface="Source Sans Pro"/>
              <a:buChar char="●"/>
              <a:tabLst/>
              <a:defRPr/>
            </a:pPr>
            <a:r>
              <a:rPr kumimoji="0" lang="fr-FR" sz="2000" b="0"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Continuité de la campagne initiée en 2023 par </a:t>
            </a:r>
            <a:r>
              <a:rPr lang="fr-FR" sz="2000" kern="0" dirty="0">
                <a:solidFill>
                  <a:srgbClr val="000000"/>
                </a:solidFill>
                <a:latin typeface="Source Sans Pro"/>
                <a:ea typeface="Source Sans Pro"/>
                <a:cs typeface="Source Sans Pro"/>
                <a:sym typeface="Source Sans Pro"/>
              </a:rPr>
              <a:t>LCB et la F</a:t>
            </a:r>
            <a:r>
              <a:rPr kumimoji="0" lang="fr-FR" sz="2000" b="0"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NB avec le soutien de France Bois Forêt </a:t>
            </a:r>
            <a:endParaRPr kumimoji="0" lang="fr-FR" sz="2000" b="0" i="0" u="sng" strike="noStrike" kern="0" cap="none" spc="0" normalizeH="0" baseline="0" noProof="0" dirty="0">
              <a:ln>
                <a:noFill/>
              </a:ln>
              <a:solidFill>
                <a:srgbClr val="000000"/>
              </a:solidFill>
              <a:effectLst/>
              <a:uLnTx/>
              <a:uFillTx/>
              <a:latin typeface="Source Sans Pro"/>
              <a:ea typeface="Source Sans Pro"/>
              <a:cs typeface="Source Sans Pro"/>
              <a:sym typeface="Source Sans Pro"/>
            </a:endParaRPr>
          </a:p>
          <a:p>
            <a:pPr marL="609585" marR="0" lvl="0" indent="-474121" algn="l" defTabSz="1219170" rtl="0" eaLnBrk="1" fontAlgn="auto" latinLnBrk="0" hangingPunct="1">
              <a:lnSpc>
                <a:spcPct val="150000"/>
              </a:lnSpc>
              <a:spcBef>
                <a:spcPts val="0"/>
              </a:spcBef>
              <a:spcAft>
                <a:spcPts val="0"/>
              </a:spcAft>
              <a:buClr>
                <a:srgbClr val="FFA900"/>
              </a:buClr>
              <a:buSzPts val="2000"/>
              <a:buFont typeface="Source Sans Pro"/>
              <a:buChar char="●"/>
              <a:tabLst/>
              <a:defRPr/>
            </a:pPr>
            <a:r>
              <a:rPr kumimoji="0" lang="fr-FR" sz="2000" b="0" i="0" u="sng"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Objectifs : </a:t>
            </a:r>
          </a:p>
          <a:p>
            <a:pPr marL="135464" marR="0" lvl="0" indent="0" algn="l" defTabSz="1219170" rtl="0" eaLnBrk="1" fontAlgn="auto" latinLnBrk="0" hangingPunct="1">
              <a:lnSpc>
                <a:spcPct val="150000"/>
              </a:lnSpc>
              <a:spcBef>
                <a:spcPts val="0"/>
              </a:spcBef>
              <a:spcAft>
                <a:spcPts val="0"/>
              </a:spcAft>
              <a:buClr>
                <a:srgbClr val="FFA900"/>
              </a:buClr>
              <a:buSzPts val="2000"/>
              <a:buFontTx/>
              <a:buNone/>
              <a:tabLst/>
              <a:defRPr/>
            </a:pPr>
            <a:r>
              <a:rPr kumimoji="0" lang="fr-FR" sz="2000" b="1"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Augmenter les parts de marché </a:t>
            </a:r>
            <a:r>
              <a:rPr kumimoji="0" lang="fr-FR" sz="2000" b="0"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de la terrasse bois ou ne pas en perdre dans un contexte économiquement tendu</a:t>
            </a:r>
          </a:p>
          <a:p>
            <a:pPr marL="135464" marR="0" lvl="0" indent="0" algn="l" defTabSz="1219170" rtl="0" eaLnBrk="1" fontAlgn="auto" latinLnBrk="0" hangingPunct="1">
              <a:lnSpc>
                <a:spcPct val="150000"/>
              </a:lnSpc>
              <a:spcBef>
                <a:spcPts val="0"/>
              </a:spcBef>
              <a:spcAft>
                <a:spcPts val="0"/>
              </a:spcAft>
              <a:buClr>
                <a:srgbClr val="FFA900"/>
              </a:buClr>
              <a:buSzPts val="2000"/>
              <a:buFontTx/>
              <a:buNone/>
              <a:tabLst/>
              <a:defRPr/>
            </a:pPr>
            <a:r>
              <a:rPr kumimoji="0" lang="fr-FR" sz="2000" b="1"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Maintenir une communication visuelle </a:t>
            </a:r>
            <a:r>
              <a:rPr kumimoji="0" lang="fr-FR" sz="2000" b="0"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réflexe « terrasse = bois » </a:t>
            </a:r>
          </a:p>
          <a:p>
            <a:pPr marL="135464" marR="0" lvl="0" indent="0" algn="l" defTabSz="1219170" rtl="0" eaLnBrk="1" fontAlgn="auto" latinLnBrk="0" hangingPunct="1">
              <a:lnSpc>
                <a:spcPct val="150000"/>
              </a:lnSpc>
              <a:spcBef>
                <a:spcPts val="0"/>
              </a:spcBef>
              <a:spcAft>
                <a:spcPts val="0"/>
              </a:spcAft>
              <a:buClr>
                <a:srgbClr val="FFA900"/>
              </a:buClr>
              <a:buSzPts val="2000"/>
              <a:buFontTx/>
              <a:buNone/>
              <a:tabLst/>
              <a:defRPr/>
            </a:pPr>
            <a:r>
              <a:rPr kumimoji="0" lang="fr-FR" sz="2000" b="1"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Rappeler les atouts d’une terrasse en bois </a:t>
            </a:r>
            <a:r>
              <a:rPr kumimoji="0" lang="fr-FR" sz="2000" b="0"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(naturalité ; confort ; esthétisme ; durabilité) dans un </a:t>
            </a:r>
            <a:r>
              <a:rPr kumimoji="0" lang="fr-FR" sz="2000" b="0" i="0" u="none" strike="noStrike" kern="0" cap="none" spc="0" normalizeH="0" baseline="0" noProof="0" dirty="0" err="1">
                <a:ln>
                  <a:noFill/>
                </a:ln>
                <a:solidFill>
                  <a:srgbClr val="000000"/>
                </a:solidFill>
                <a:effectLst/>
                <a:uLnTx/>
                <a:uFillTx/>
                <a:latin typeface="Source Sans Pro"/>
                <a:ea typeface="Source Sans Pro"/>
                <a:cs typeface="Source Sans Pro"/>
                <a:sym typeface="Source Sans Pro"/>
              </a:rPr>
              <a:t>envirronement</a:t>
            </a:r>
            <a:r>
              <a:rPr kumimoji="0" lang="fr-FR" sz="2000" b="0"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 de consommation propice (« 5eme pièce de la maison »)</a:t>
            </a:r>
            <a:endParaRPr kumimoji="0" sz="2000" b="0"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pic>
        <p:nvPicPr>
          <p:cNvPr id="140" name="Google Shape;140;p19"/>
          <p:cNvPicPr preferRelativeResize="0"/>
          <p:nvPr/>
        </p:nvPicPr>
        <p:blipFill rotWithShape="1">
          <a:blip r:embed="rId3">
            <a:alphaModFix/>
          </a:blip>
          <a:srcRect t="89" b="89"/>
          <a:stretch/>
        </p:blipFill>
        <p:spPr>
          <a:xfrm>
            <a:off x="6298502" y="1442067"/>
            <a:ext cx="5199599" cy="2757199"/>
          </a:xfrm>
          <a:prstGeom prst="rect">
            <a:avLst/>
          </a:prstGeom>
          <a:noFill/>
          <a:ln>
            <a:noFill/>
          </a:ln>
        </p:spPr>
      </p:pic>
      <p:pic>
        <p:nvPicPr>
          <p:cNvPr id="141" name="Google Shape;141;p19"/>
          <p:cNvPicPr preferRelativeResize="0"/>
          <p:nvPr/>
        </p:nvPicPr>
        <p:blipFill>
          <a:blip r:embed="rId4">
            <a:alphaModFix/>
          </a:blip>
          <a:stretch>
            <a:fillRect/>
          </a:stretch>
        </p:blipFill>
        <p:spPr>
          <a:xfrm>
            <a:off x="251200" y="6126199"/>
            <a:ext cx="529568" cy="529568"/>
          </a:xfrm>
          <a:prstGeom prst="rect">
            <a:avLst/>
          </a:prstGeom>
          <a:noFill/>
          <a:ln>
            <a:noFill/>
          </a:ln>
        </p:spPr>
      </p:pic>
      <p:grpSp>
        <p:nvGrpSpPr>
          <p:cNvPr id="142" name="Google Shape;142;p19"/>
          <p:cNvGrpSpPr/>
          <p:nvPr/>
        </p:nvGrpSpPr>
        <p:grpSpPr>
          <a:xfrm>
            <a:off x="6298527" y="4360658"/>
            <a:ext cx="5310941" cy="2294975"/>
            <a:chOff x="391273" y="2901436"/>
            <a:chExt cx="3531524" cy="1526590"/>
          </a:xfrm>
        </p:grpSpPr>
        <p:pic>
          <p:nvPicPr>
            <p:cNvPr id="143" name="Google Shape;143;p19"/>
            <p:cNvPicPr preferRelativeResize="0"/>
            <p:nvPr/>
          </p:nvPicPr>
          <p:blipFill>
            <a:blip r:embed="rId5">
              <a:alphaModFix/>
            </a:blip>
            <a:stretch>
              <a:fillRect/>
            </a:stretch>
          </p:blipFill>
          <p:spPr>
            <a:xfrm>
              <a:off x="1673882" y="2946192"/>
              <a:ext cx="921450" cy="892452"/>
            </a:xfrm>
            <a:prstGeom prst="rect">
              <a:avLst/>
            </a:prstGeom>
            <a:noFill/>
            <a:ln>
              <a:noFill/>
            </a:ln>
          </p:spPr>
        </p:pic>
        <p:pic>
          <p:nvPicPr>
            <p:cNvPr id="144" name="Google Shape;144;p19"/>
            <p:cNvPicPr preferRelativeResize="0"/>
            <p:nvPr/>
          </p:nvPicPr>
          <p:blipFill>
            <a:blip r:embed="rId6">
              <a:alphaModFix/>
            </a:blip>
            <a:stretch>
              <a:fillRect/>
            </a:stretch>
          </p:blipFill>
          <p:spPr>
            <a:xfrm>
              <a:off x="1698467" y="3846297"/>
              <a:ext cx="973465" cy="566127"/>
            </a:xfrm>
            <a:prstGeom prst="rect">
              <a:avLst/>
            </a:prstGeom>
            <a:noFill/>
            <a:ln>
              <a:noFill/>
            </a:ln>
          </p:spPr>
        </p:pic>
        <p:pic>
          <p:nvPicPr>
            <p:cNvPr id="145" name="Google Shape;145;p19"/>
            <p:cNvPicPr preferRelativeResize="0"/>
            <p:nvPr/>
          </p:nvPicPr>
          <p:blipFill>
            <a:blip r:embed="rId7">
              <a:alphaModFix/>
            </a:blip>
            <a:stretch>
              <a:fillRect/>
            </a:stretch>
          </p:blipFill>
          <p:spPr>
            <a:xfrm>
              <a:off x="391273" y="2946190"/>
              <a:ext cx="973477" cy="922747"/>
            </a:xfrm>
            <a:prstGeom prst="rect">
              <a:avLst/>
            </a:prstGeom>
            <a:noFill/>
            <a:ln>
              <a:noFill/>
            </a:ln>
          </p:spPr>
        </p:pic>
        <p:pic>
          <p:nvPicPr>
            <p:cNvPr id="146" name="Google Shape;146;p19"/>
            <p:cNvPicPr preferRelativeResize="0"/>
            <p:nvPr/>
          </p:nvPicPr>
          <p:blipFill>
            <a:blip r:embed="rId8">
              <a:alphaModFix/>
            </a:blip>
            <a:stretch>
              <a:fillRect/>
            </a:stretch>
          </p:blipFill>
          <p:spPr>
            <a:xfrm>
              <a:off x="391275" y="3901470"/>
              <a:ext cx="971769" cy="510954"/>
            </a:xfrm>
            <a:prstGeom prst="rect">
              <a:avLst/>
            </a:prstGeom>
            <a:noFill/>
            <a:ln>
              <a:noFill/>
            </a:ln>
          </p:spPr>
        </p:pic>
        <p:pic>
          <p:nvPicPr>
            <p:cNvPr id="147" name="Google Shape;147;p19"/>
            <p:cNvPicPr preferRelativeResize="0"/>
            <p:nvPr/>
          </p:nvPicPr>
          <p:blipFill>
            <a:blip r:embed="rId9">
              <a:alphaModFix/>
            </a:blip>
            <a:stretch>
              <a:fillRect/>
            </a:stretch>
          </p:blipFill>
          <p:spPr>
            <a:xfrm>
              <a:off x="3001347" y="2901436"/>
              <a:ext cx="921450" cy="915697"/>
            </a:xfrm>
            <a:prstGeom prst="rect">
              <a:avLst/>
            </a:prstGeom>
            <a:noFill/>
            <a:ln>
              <a:noFill/>
            </a:ln>
          </p:spPr>
        </p:pic>
        <p:pic>
          <p:nvPicPr>
            <p:cNvPr id="148" name="Google Shape;148;p19"/>
            <p:cNvPicPr preferRelativeResize="0"/>
            <p:nvPr/>
          </p:nvPicPr>
          <p:blipFill>
            <a:blip r:embed="rId10">
              <a:alphaModFix/>
            </a:blip>
            <a:stretch>
              <a:fillRect/>
            </a:stretch>
          </p:blipFill>
          <p:spPr>
            <a:xfrm>
              <a:off x="3005648" y="3861899"/>
              <a:ext cx="912845" cy="566127"/>
            </a:xfrm>
            <a:prstGeom prst="rect">
              <a:avLst/>
            </a:prstGeom>
            <a:noFill/>
            <a:ln>
              <a:noFill/>
            </a:ln>
          </p:spPr>
        </p:pic>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20"/>
          <p:cNvSpPr txBox="1"/>
          <p:nvPr/>
        </p:nvSpPr>
        <p:spPr>
          <a:xfrm>
            <a:off x="415600" y="1341367"/>
            <a:ext cx="4814800" cy="91931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63636"/>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0171DC"/>
              </a:solidFill>
              <a:effectLst/>
              <a:uLnTx/>
              <a:uFillTx/>
              <a:latin typeface="Source Sans Pro"/>
              <a:ea typeface="Source Sans Pro"/>
              <a:cs typeface="Source Sans Pro"/>
              <a:sym typeface="Source Sans Pro"/>
            </a:endParaRPr>
          </a:p>
        </p:txBody>
      </p:sp>
      <p:sp>
        <p:nvSpPr>
          <p:cNvPr id="155" name="Google Shape;155;p20"/>
          <p:cNvSpPr/>
          <p:nvPr/>
        </p:nvSpPr>
        <p:spPr>
          <a:xfrm>
            <a:off x="-145833" y="236100"/>
            <a:ext cx="12254400" cy="1044400"/>
          </a:xfrm>
          <a:prstGeom prst="rect">
            <a:avLst/>
          </a:prstGeom>
          <a:solidFill>
            <a:srgbClr val="FFA900"/>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56" name="Google Shape;156;p20"/>
          <p:cNvSpPr txBox="1">
            <a:spLocks noGrp="1"/>
          </p:cNvSpPr>
          <p:nvPr>
            <p:ph type="title"/>
          </p:nvPr>
        </p:nvSpPr>
        <p:spPr>
          <a:xfrm>
            <a:off x="415600" y="406400"/>
            <a:ext cx="11360800" cy="763600"/>
          </a:xfrm>
          <a:prstGeom prst="rect">
            <a:avLst/>
          </a:prstGeom>
        </p:spPr>
        <p:txBody>
          <a:bodyPr spcFirstLastPara="1" wrap="square" lIns="121900" tIns="121900" rIns="121900" bIns="121900" anchor="t" anchorCtr="0">
            <a:normAutofit/>
          </a:bodyPr>
          <a:lstStyle/>
          <a:p>
            <a:r>
              <a:rPr lang="fr" b="1" dirty="0">
                <a:solidFill>
                  <a:schemeClr val="lt1"/>
                </a:solidFill>
              </a:rPr>
              <a:t>MA TERRASSE BOIS</a:t>
            </a:r>
            <a:endParaRPr b="1" dirty="0">
              <a:solidFill>
                <a:schemeClr val="lt1"/>
              </a:solidFill>
            </a:endParaRPr>
          </a:p>
        </p:txBody>
      </p:sp>
      <p:pic>
        <p:nvPicPr>
          <p:cNvPr id="157" name="Google Shape;157;p20"/>
          <p:cNvPicPr preferRelativeResize="0"/>
          <p:nvPr/>
        </p:nvPicPr>
        <p:blipFill>
          <a:blip r:embed="rId3">
            <a:alphaModFix/>
          </a:blip>
          <a:stretch>
            <a:fillRect/>
          </a:stretch>
        </p:blipFill>
        <p:spPr>
          <a:xfrm>
            <a:off x="251200" y="6126199"/>
            <a:ext cx="529568" cy="529568"/>
          </a:xfrm>
          <a:prstGeom prst="rect">
            <a:avLst/>
          </a:prstGeom>
          <a:noFill/>
          <a:ln>
            <a:noFill/>
          </a:ln>
        </p:spPr>
      </p:pic>
      <p:sp>
        <p:nvSpPr>
          <p:cNvPr id="3" name="ZoneTexte 2">
            <a:extLst>
              <a:ext uri="{FF2B5EF4-FFF2-40B4-BE49-F238E27FC236}">
                <a16:creationId xmlns:a16="http://schemas.microsoft.com/office/drawing/2014/main" id="{30E0F71A-37FC-9D0E-0E76-2A1C0704AA60}"/>
              </a:ext>
            </a:extLst>
          </p:cNvPr>
          <p:cNvSpPr txBox="1"/>
          <p:nvPr/>
        </p:nvSpPr>
        <p:spPr>
          <a:xfrm>
            <a:off x="251200" y="1613971"/>
            <a:ext cx="11525200" cy="464101"/>
          </a:xfrm>
          <a:prstGeom prst="rect">
            <a:avLst/>
          </a:prstGeom>
          <a:noFill/>
        </p:spPr>
        <p:txBody>
          <a:bodyPr wrap="square">
            <a:spAutoFit/>
          </a:bodyPr>
          <a:lstStyle/>
          <a:p>
            <a:pPr marL="609585" marR="0" lvl="0" indent="-474121" algn="l" defTabSz="1219170" rtl="0" eaLnBrk="1" fontAlgn="auto" latinLnBrk="0" hangingPunct="1">
              <a:lnSpc>
                <a:spcPct val="150000"/>
              </a:lnSpc>
              <a:spcBef>
                <a:spcPts val="0"/>
              </a:spcBef>
              <a:spcAft>
                <a:spcPts val="0"/>
              </a:spcAft>
              <a:buClr>
                <a:srgbClr val="FFA900"/>
              </a:buClr>
              <a:buSzPts val="2000"/>
              <a:buFont typeface="Source Sans Pro"/>
              <a:buChar char="●"/>
              <a:tabLst/>
              <a:defRPr/>
            </a:pPr>
            <a:r>
              <a:rPr kumimoji="0" lang="fr-FR" sz="1800" b="0"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En 2025, rencontres directes avec les clients finaux &amp; prescripteurs </a:t>
            </a:r>
            <a:endParaRPr kumimoji="0" lang="fr-FR" sz="1800" b="0" i="0" u="sng" strike="noStrike" kern="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pic>
        <p:nvPicPr>
          <p:cNvPr id="5" name="Image 4" descr="Une image contenant texte, conception&#10;&#10;Le contenu généré par l’IA peut être incorrect.">
            <a:extLst>
              <a:ext uri="{FF2B5EF4-FFF2-40B4-BE49-F238E27FC236}">
                <a16:creationId xmlns:a16="http://schemas.microsoft.com/office/drawing/2014/main" id="{B6E3ECA7-BFCF-9916-CD62-EB61D3F37526}"/>
              </a:ext>
            </a:extLst>
          </p:cNvPr>
          <p:cNvPicPr>
            <a:picLocks noChangeAspect="1"/>
          </p:cNvPicPr>
          <p:nvPr/>
        </p:nvPicPr>
        <p:blipFill>
          <a:blip r:embed="rId4"/>
          <a:stretch>
            <a:fillRect/>
          </a:stretch>
        </p:blipFill>
        <p:spPr>
          <a:xfrm>
            <a:off x="515984" y="2260681"/>
            <a:ext cx="7903385" cy="3441892"/>
          </a:xfrm>
          <a:prstGeom prst="rect">
            <a:avLst/>
          </a:prstGeom>
        </p:spPr>
      </p:pic>
      <p:sp>
        <p:nvSpPr>
          <p:cNvPr id="6" name="ZoneTexte 5">
            <a:extLst>
              <a:ext uri="{FF2B5EF4-FFF2-40B4-BE49-F238E27FC236}">
                <a16:creationId xmlns:a16="http://schemas.microsoft.com/office/drawing/2014/main" id="{1658C91D-7F59-068D-5EFB-EEB438DC5BE3}"/>
              </a:ext>
            </a:extLst>
          </p:cNvPr>
          <p:cNvSpPr txBox="1"/>
          <p:nvPr/>
        </p:nvSpPr>
        <p:spPr>
          <a:xfrm>
            <a:off x="8724302" y="2455399"/>
            <a:ext cx="2951714"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a:ea typeface="+mn-ea"/>
                <a:cs typeface="+mn-cs"/>
              </a:rPr>
              <a:t>Intervention Conférence façon débat échanges en présence de maitres d’œuvre, maitres d’ouvrage et industriels.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a:ea typeface="+mn-ea"/>
                <a:cs typeface="+mn-cs"/>
              </a:rPr>
              <a:t>Communication horaires et date à venir courant (formulaire préinscription disponible en amont sur demande auprès LCB et FNB)</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2">
          <a:extLst>
            <a:ext uri="{FF2B5EF4-FFF2-40B4-BE49-F238E27FC236}">
              <a16:creationId xmlns:a16="http://schemas.microsoft.com/office/drawing/2014/main" id="{206205AF-6B69-E426-4383-D83DEDC0369B}"/>
            </a:ext>
          </a:extLst>
        </p:cNvPr>
        <p:cNvGrpSpPr/>
        <p:nvPr/>
      </p:nvGrpSpPr>
      <p:grpSpPr>
        <a:xfrm>
          <a:off x="0" y="0"/>
          <a:ext cx="0" cy="0"/>
          <a:chOff x="0" y="0"/>
          <a:chExt cx="0" cy="0"/>
        </a:xfrm>
      </p:grpSpPr>
      <p:sp>
        <p:nvSpPr>
          <p:cNvPr id="153" name="Google Shape;153;p20">
            <a:extLst>
              <a:ext uri="{FF2B5EF4-FFF2-40B4-BE49-F238E27FC236}">
                <a16:creationId xmlns:a16="http://schemas.microsoft.com/office/drawing/2014/main" id="{B0292907-4B5B-61F9-BFEE-8F578A3C0D68}"/>
              </a:ext>
            </a:extLst>
          </p:cNvPr>
          <p:cNvSpPr txBox="1"/>
          <p:nvPr/>
        </p:nvSpPr>
        <p:spPr>
          <a:xfrm>
            <a:off x="415600" y="1341367"/>
            <a:ext cx="4814800" cy="91931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63636"/>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0171DC"/>
              </a:solidFill>
              <a:effectLst/>
              <a:uLnTx/>
              <a:uFillTx/>
              <a:latin typeface="Source Sans Pro"/>
              <a:ea typeface="Source Sans Pro"/>
              <a:cs typeface="Source Sans Pro"/>
              <a:sym typeface="Source Sans Pro"/>
            </a:endParaRPr>
          </a:p>
        </p:txBody>
      </p:sp>
      <p:sp>
        <p:nvSpPr>
          <p:cNvPr id="155" name="Google Shape;155;p20">
            <a:extLst>
              <a:ext uri="{FF2B5EF4-FFF2-40B4-BE49-F238E27FC236}">
                <a16:creationId xmlns:a16="http://schemas.microsoft.com/office/drawing/2014/main" id="{1CEC9C74-4763-7EE8-BDB4-CCEE8B95B3BA}"/>
              </a:ext>
            </a:extLst>
          </p:cNvPr>
          <p:cNvSpPr/>
          <p:nvPr/>
        </p:nvSpPr>
        <p:spPr>
          <a:xfrm>
            <a:off x="-145833" y="236100"/>
            <a:ext cx="12254400" cy="1044400"/>
          </a:xfrm>
          <a:prstGeom prst="rect">
            <a:avLst/>
          </a:prstGeom>
          <a:solidFill>
            <a:srgbClr val="FFA900"/>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56" name="Google Shape;156;p20">
            <a:extLst>
              <a:ext uri="{FF2B5EF4-FFF2-40B4-BE49-F238E27FC236}">
                <a16:creationId xmlns:a16="http://schemas.microsoft.com/office/drawing/2014/main" id="{EF6E2A91-42F6-21EF-642A-BF0FA12BBD1E}"/>
              </a:ext>
            </a:extLst>
          </p:cNvPr>
          <p:cNvSpPr txBox="1">
            <a:spLocks noGrp="1"/>
          </p:cNvSpPr>
          <p:nvPr>
            <p:ph type="title"/>
          </p:nvPr>
        </p:nvSpPr>
        <p:spPr>
          <a:xfrm>
            <a:off x="415600" y="406400"/>
            <a:ext cx="11360800" cy="763600"/>
          </a:xfrm>
          <a:prstGeom prst="rect">
            <a:avLst/>
          </a:prstGeom>
        </p:spPr>
        <p:txBody>
          <a:bodyPr spcFirstLastPara="1" wrap="square" lIns="121900" tIns="121900" rIns="121900" bIns="121900" anchor="t" anchorCtr="0">
            <a:normAutofit/>
          </a:bodyPr>
          <a:lstStyle/>
          <a:p>
            <a:r>
              <a:rPr lang="fr" b="1" dirty="0">
                <a:solidFill>
                  <a:schemeClr val="lt1"/>
                </a:solidFill>
              </a:rPr>
              <a:t>MA TERRASSE BOIS</a:t>
            </a:r>
            <a:endParaRPr b="1" dirty="0">
              <a:solidFill>
                <a:schemeClr val="lt1"/>
              </a:solidFill>
            </a:endParaRPr>
          </a:p>
        </p:txBody>
      </p:sp>
      <p:pic>
        <p:nvPicPr>
          <p:cNvPr id="157" name="Google Shape;157;p20">
            <a:extLst>
              <a:ext uri="{FF2B5EF4-FFF2-40B4-BE49-F238E27FC236}">
                <a16:creationId xmlns:a16="http://schemas.microsoft.com/office/drawing/2014/main" id="{FF0500A2-4A14-8B56-D678-400879DCD33F}"/>
              </a:ext>
            </a:extLst>
          </p:cNvPr>
          <p:cNvPicPr preferRelativeResize="0"/>
          <p:nvPr/>
        </p:nvPicPr>
        <p:blipFill>
          <a:blip r:embed="rId3">
            <a:alphaModFix/>
          </a:blip>
          <a:stretch>
            <a:fillRect/>
          </a:stretch>
        </p:blipFill>
        <p:spPr>
          <a:xfrm>
            <a:off x="251200" y="6126199"/>
            <a:ext cx="529568" cy="529568"/>
          </a:xfrm>
          <a:prstGeom prst="rect">
            <a:avLst/>
          </a:prstGeom>
          <a:noFill/>
          <a:ln>
            <a:noFill/>
          </a:ln>
        </p:spPr>
      </p:pic>
      <p:sp>
        <p:nvSpPr>
          <p:cNvPr id="3" name="ZoneTexte 2">
            <a:extLst>
              <a:ext uri="{FF2B5EF4-FFF2-40B4-BE49-F238E27FC236}">
                <a16:creationId xmlns:a16="http://schemas.microsoft.com/office/drawing/2014/main" id="{4D5FAE03-71A6-20BE-FEFA-3EDCFE08C393}"/>
              </a:ext>
            </a:extLst>
          </p:cNvPr>
          <p:cNvSpPr txBox="1"/>
          <p:nvPr/>
        </p:nvSpPr>
        <p:spPr>
          <a:xfrm>
            <a:off x="251200" y="1613971"/>
            <a:ext cx="11525200" cy="464101"/>
          </a:xfrm>
          <a:prstGeom prst="rect">
            <a:avLst/>
          </a:prstGeom>
          <a:noFill/>
        </p:spPr>
        <p:txBody>
          <a:bodyPr wrap="square">
            <a:spAutoFit/>
          </a:bodyPr>
          <a:lstStyle/>
          <a:p>
            <a:pPr marL="609585" marR="0" lvl="0" indent="-474121" algn="l" defTabSz="1219170" rtl="0" eaLnBrk="1" fontAlgn="auto" latinLnBrk="0" hangingPunct="1">
              <a:lnSpc>
                <a:spcPct val="150000"/>
              </a:lnSpc>
              <a:spcBef>
                <a:spcPts val="0"/>
              </a:spcBef>
              <a:spcAft>
                <a:spcPts val="0"/>
              </a:spcAft>
              <a:buClr>
                <a:srgbClr val="FFA900"/>
              </a:buClr>
              <a:buSzPts val="2000"/>
              <a:buFont typeface="Source Sans Pro"/>
              <a:buChar char="●"/>
              <a:tabLst/>
              <a:defRPr/>
            </a:pPr>
            <a:r>
              <a:rPr kumimoji="0" lang="fr-FR" sz="1800" b="0"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En 2025, rencontres directes avec les clients finaux &amp; prescripteurs </a:t>
            </a:r>
            <a:endParaRPr kumimoji="0" lang="fr-FR" sz="1800" b="0" i="0" u="sng" strike="noStrike" kern="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sp>
        <p:nvSpPr>
          <p:cNvPr id="6" name="ZoneTexte 5">
            <a:extLst>
              <a:ext uri="{FF2B5EF4-FFF2-40B4-BE49-F238E27FC236}">
                <a16:creationId xmlns:a16="http://schemas.microsoft.com/office/drawing/2014/main" id="{E33100F0-8B01-3B0F-0971-821ED0282FA3}"/>
              </a:ext>
            </a:extLst>
          </p:cNvPr>
          <p:cNvSpPr txBox="1"/>
          <p:nvPr/>
        </p:nvSpPr>
        <p:spPr>
          <a:xfrm>
            <a:off x="8724302" y="2455399"/>
            <a:ext cx="2951714"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a:ea typeface="+mn-ea"/>
                <a:cs typeface="+mn-cs"/>
              </a:rPr>
              <a:t>Intervention Conférence façon débat échanges en présence de maitres d’œuvre, maitres d’ouvrage et industriels.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a:ea typeface="+mn-ea"/>
                <a:cs typeface="+mn-cs"/>
              </a:rPr>
              <a:t>Communication horaires et date à venir courant (formulaire préinscription disponible en amont sur demande auprès LCB et FNB)</a:t>
            </a:r>
          </a:p>
        </p:txBody>
      </p:sp>
      <p:pic>
        <p:nvPicPr>
          <p:cNvPr id="4" name="Image 3" descr="Une image contenant capture d’écran, Logiciel multimédia, texte, Logiciel de graphisme&#10;&#10;Le contenu généré par l’IA peut être incorrect.">
            <a:extLst>
              <a:ext uri="{FF2B5EF4-FFF2-40B4-BE49-F238E27FC236}">
                <a16:creationId xmlns:a16="http://schemas.microsoft.com/office/drawing/2014/main" id="{26F2C45E-9F6E-D3F9-D8E0-F9E1B2378791}"/>
              </a:ext>
            </a:extLst>
          </p:cNvPr>
          <p:cNvPicPr>
            <a:picLocks noChangeAspect="1"/>
          </p:cNvPicPr>
          <p:nvPr/>
        </p:nvPicPr>
        <p:blipFill>
          <a:blip r:embed="rId4"/>
          <a:stretch>
            <a:fillRect/>
          </a:stretch>
        </p:blipFill>
        <p:spPr>
          <a:xfrm>
            <a:off x="1030514" y="2136334"/>
            <a:ext cx="7213600" cy="3777449"/>
          </a:xfrm>
          <a:prstGeom prst="rect">
            <a:avLst/>
          </a:prstGeom>
        </p:spPr>
      </p:pic>
    </p:spTree>
    <p:extLst>
      <p:ext uri="{BB962C8B-B14F-4D97-AF65-F5344CB8AC3E}">
        <p14:creationId xmlns:p14="http://schemas.microsoft.com/office/powerpoint/2010/main" val="1536048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1928104" y="1369476"/>
            <a:ext cx="8281283" cy="1320874"/>
          </a:xfrm>
        </p:spPr>
        <p:txBody>
          <a:bodyPr wrap="square" anchor="ctr">
            <a:spAutoFit/>
          </a:bodyPr>
          <a:lstStyle/>
          <a:p>
            <a:pPr marL="88900">
              <a:spcBef>
                <a:spcPct val="70000"/>
              </a:spcBef>
              <a:tabLst>
                <a:tab pos="268288" algn="l"/>
              </a:tabLst>
            </a:pPr>
            <a:r>
              <a:rPr lang="fr-FR" sz="3200" dirty="0">
                <a:solidFill>
                  <a:schemeClr val="tx1"/>
                </a:solidFill>
              </a:rPr>
              <a:t>MARCHE DE LA TERRASSE BOIS ET DÉRIVÉS</a:t>
            </a:r>
            <a:br>
              <a:rPr lang="fr-FR" sz="3200" dirty="0">
                <a:solidFill>
                  <a:srgbClr val="FF0000"/>
                </a:solidFill>
              </a:rPr>
            </a:br>
            <a:r>
              <a:rPr lang="fr-FR" sz="2400" dirty="0">
                <a:solidFill>
                  <a:schemeClr val="tx1"/>
                </a:solidFill>
              </a:rPr>
              <a:t>Actualisation 2024 </a:t>
            </a:r>
            <a:br>
              <a:rPr lang="fr-FR" sz="2400" dirty="0">
                <a:solidFill>
                  <a:schemeClr val="tx1"/>
                </a:solidFill>
              </a:rPr>
            </a:br>
            <a:r>
              <a:rPr lang="fr-FR" sz="2400" dirty="0">
                <a:solidFill>
                  <a:schemeClr val="tx1"/>
                </a:solidFill>
              </a:rPr>
              <a:t>Evolution Marché 2019-2024 / Estimations 2025-26</a:t>
            </a:r>
            <a:endParaRPr lang="fr-FR" sz="2400" dirty="0">
              <a:solidFill>
                <a:srgbClr val="FF0000"/>
              </a:solidFill>
            </a:endParaRPr>
          </a:p>
        </p:txBody>
      </p:sp>
      <p:sp>
        <p:nvSpPr>
          <p:cNvPr id="3" name="Rectangle 2"/>
          <p:cNvSpPr/>
          <p:nvPr/>
        </p:nvSpPr>
        <p:spPr>
          <a:xfrm>
            <a:off x="1944419" y="4585440"/>
            <a:ext cx="4572000" cy="369332"/>
          </a:xfrm>
          <a:prstGeom prst="rect">
            <a:avLst/>
          </a:prstGeom>
        </p:spPr>
        <p:txBody>
          <a:bodyPr>
            <a:spAutoFit/>
          </a:bodyPr>
          <a:lstStyle/>
          <a:p>
            <a:pPr marL="88900" defTabSz="914400" fontAlgn="base">
              <a:spcBef>
                <a:spcPct val="70000"/>
              </a:spcBef>
              <a:spcAft>
                <a:spcPct val="0"/>
              </a:spcAft>
              <a:buClr>
                <a:srgbClr val="3DB3DD"/>
              </a:buClr>
              <a:tabLst>
                <a:tab pos="268288" algn="l"/>
              </a:tabLst>
            </a:pPr>
            <a:r>
              <a:rPr lang="fr-FR" b="1" dirty="0">
                <a:solidFill>
                  <a:srgbClr val="000099"/>
                </a:solidFill>
                <a:latin typeface="Century Gothic" pitchFamily="34" charset="0"/>
                <a:cs typeface="Arial" pitchFamily="34" charset="0"/>
              </a:rPr>
              <a:t>Juin 2025</a:t>
            </a:r>
            <a:r>
              <a:rPr lang="fr-FR" sz="1400" b="1" dirty="0">
                <a:solidFill>
                  <a:srgbClr val="000099"/>
                </a:solidFill>
                <a:latin typeface="Century Gothic" pitchFamily="34" charset="0"/>
                <a:cs typeface="Arial" pitchFamily="34" charset="0"/>
              </a:rPr>
              <a:t> </a:t>
            </a:r>
          </a:p>
        </p:txBody>
      </p:sp>
      <p:sp>
        <p:nvSpPr>
          <p:cNvPr id="4" name="Rectangle 3"/>
          <p:cNvSpPr txBox="1">
            <a:spLocks noChangeArrowheads="1"/>
          </p:cNvSpPr>
          <p:nvPr/>
        </p:nvSpPr>
        <p:spPr bwMode="auto">
          <a:xfrm>
            <a:off x="1944419" y="4954773"/>
            <a:ext cx="4124326" cy="1304677"/>
          </a:xfrm>
          <a:prstGeom prst="rect">
            <a:avLst/>
          </a:prstGeom>
          <a:noFill/>
          <a:ln w="38100">
            <a:noFill/>
            <a:miter lim="800000"/>
            <a:headEnd/>
            <a:tailEnd/>
          </a:ln>
        </p:spPr>
        <p:txBody>
          <a:bodyPr vert="horz" wrap="square" lIns="90488" tIns="44450" rIns="90488" bIns="44450" numCol="1" anchor="t" anchorCtr="0" compatLnSpc="1">
            <a:prstTxWarp prst="textNoShape">
              <a:avLst/>
            </a:prstTxWarp>
          </a:bodyPr>
          <a:lstStyle/>
          <a:p>
            <a:pPr algn="ctr" defTabSz="914400" eaLnBrk="0" fontAlgn="base" hangingPunct="0">
              <a:spcBef>
                <a:spcPct val="70000"/>
              </a:spcBef>
              <a:spcAft>
                <a:spcPct val="0"/>
              </a:spcAft>
              <a:buClr>
                <a:srgbClr val="A50021"/>
              </a:buClr>
              <a:buSzPct val="120000"/>
              <a:defRPr/>
            </a:pPr>
            <a:endParaRPr lang="fr-FR" sz="800" b="1" kern="0" dirty="0">
              <a:solidFill>
                <a:srgbClr val="000099"/>
              </a:solidFill>
              <a:latin typeface="Century Gothic"/>
              <a:cs typeface="Arial" pitchFamily="34" charset="0"/>
            </a:endParaRPr>
          </a:p>
          <a:p>
            <a:pPr defTabSz="914400" eaLnBrk="0" fontAlgn="base" hangingPunct="0">
              <a:spcBef>
                <a:spcPct val="70000"/>
              </a:spcBef>
              <a:spcAft>
                <a:spcPct val="0"/>
              </a:spcAft>
              <a:buClr>
                <a:srgbClr val="A50021"/>
              </a:buClr>
              <a:buSzPct val="120000"/>
              <a:defRPr/>
            </a:pPr>
            <a:r>
              <a:rPr lang="fr-FR" sz="1200" b="1" kern="0" dirty="0">
                <a:solidFill>
                  <a:srgbClr val="000099"/>
                </a:solidFill>
                <a:latin typeface="Century Gothic"/>
                <a:cs typeface="Arial" pitchFamily="34" charset="0"/>
              </a:rPr>
              <a:t>Jean-Marc MORNAS</a:t>
            </a:r>
            <a:br>
              <a:rPr lang="fr-FR" sz="1200" b="1" kern="0" dirty="0">
                <a:solidFill>
                  <a:srgbClr val="000099"/>
                </a:solidFill>
                <a:latin typeface="Century Gothic"/>
                <a:cs typeface="Arial" pitchFamily="34" charset="0"/>
              </a:rPr>
            </a:br>
            <a:r>
              <a:rPr lang="fr-FR" sz="1200" kern="0" dirty="0">
                <a:solidFill>
                  <a:srgbClr val="000099"/>
                </a:solidFill>
                <a:latin typeface="Century Gothic"/>
                <a:cs typeface="Arial" pitchFamily="34" charset="0"/>
              </a:rPr>
              <a:t>Consultant Marketing Stratégique</a:t>
            </a:r>
          </a:p>
          <a:p>
            <a:pPr defTabSz="914400" eaLnBrk="0" fontAlgn="base" hangingPunct="0">
              <a:spcBef>
                <a:spcPct val="70000"/>
              </a:spcBef>
              <a:spcAft>
                <a:spcPct val="0"/>
              </a:spcAft>
              <a:buClr>
                <a:srgbClr val="A50021"/>
              </a:buClr>
              <a:buSzPct val="120000"/>
              <a:defRPr/>
            </a:pPr>
            <a:r>
              <a:rPr lang="fr-FR" sz="1200" kern="0" dirty="0">
                <a:solidFill>
                  <a:srgbClr val="000099"/>
                </a:solidFill>
                <a:latin typeface="Century Gothic"/>
                <a:cs typeface="Arial" pitchFamily="34" charset="0"/>
              </a:rPr>
              <a:t>32 rue du saut du loup 78290 Croissy sur Seine</a:t>
            </a:r>
            <a:br>
              <a:rPr lang="fr-FR" sz="1200" kern="0" dirty="0">
                <a:solidFill>
                  <a:srgbClr val="000099"/>
                </a:solidFill>
                <a:latin typeface="Century Gothic"/>
                <a:cs typeface="Arial" pitchFamily="34" charset="0"/>
              </a:rPr>
            </a:br>
            <a:r>
              <a:rPr lang="fr-FR" sz="1200" kern="0" dirty="0">
                <a:solidFill>
                  <a:srgbClr val="000099"/>
                </a:solidFill>
                <a:latin typeface="Century Gothic"/>
                <a:cs typeface="Arial" pitchFamily="34" charset="0"/>
              </a:rPr>
              <a:t>tél : 06 13 21 84 32 </a:t>
            </a:r>
          </a:p>
        </p:txBody>
      </p:sp>
      <p:sp>
        <p:nvSpPr>
          <p:cNvPr id="2" name="Rectangle 2">
            <a:extLst>
              <a:ext uri="{FF2B5EF4-FFF2-40B4-BE49-F238E27FC236}">
                <a16:creationId xmlns:a16="http://schemas.microsoft.com/office/drawing/2014/main" id="{40C606BE-4BCB-FC48-8B22-37A2C8CF5B60}"/>
              </a:ext>
            </a:extLst>
          </p:cNvPr>
          <p:cNvSpPr>
            <a:spLocks noChangeArrowheads="1"/>
          </p:cNvSpPr>
          <p:nvPr/>
        </p:nvSpPr>
        <p:spPr bwMode="auto">
          <a:xfrm>
            <a:off x="6761020" y="3260752"/>
            <a:ext cx="1847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fr-FR" sz="2600">
              <a:solidFill>
                <a:srgbClr val="000099"/>
              </a:solidFill>
              <a:latin typeface="Century Gothic" pitchFamily="34" charset="0"/>
              <a:cs typeface="Arial" pitchFamily="34" charset="0"/>
            </a:endParaRPr>
          </a:p>
        </p:txBody>
      </p:sp>
      <p:pic>
        <p:nvPicPr>
          <p:cNvPr id="5" name="Image 4">
            <a:extLst>
              <a:ext uri="{FF2B5EF4-FFF2-40B4-BE49-F238E27FC236}">
                <a16:creationId xmlns:a16="http://schemas.microsoft.com/office/drawing/2014/main" id="{E35E65C7-6EA9-32FB-15B3-FB1D90608863}"/>
              </a:ext>
            </a:extLst>
          </p:cNvPr>
          <p:cNvPicPr>
            <a:picLocks noChangeAspect="1"/>
          </p:cNvPicPr>
          <p:nvPr/>
        </p:nvPicPr>
        <p:blipFill>
          <a:blip r:embed="rId3"/>
          <a:stretch>
            <a:fillRect/>
          </a:stretch>
        </p:blipFill>
        <p:spPr>
          <a:xfrm>
            <a:off x="5657910" y="2950053"/>
            <a:ext cx="1717018" cy="710180"/>
          </a:xfrm>
          <a:prstGeom prst="rect">
            <a:avLst/>
          </a:prstGeom>
        </p:spPr>
      </p:pic>
      <p:pic>
        <p:nvPicPr>
          <p:cNvPr id="6" name="Image 5">
            <a:extLst>
              <a:ext uri="{FF2B5EF4-FFF2-40B4-BE49-F238E27FC236}">
                <a16:creationId xmlns:a16="http://schemas.microsoft.com/office/drawing/2014/main" id="{A6378B7F-F4B8-4642-2899-8C27F57809FC}"/>
              </a:ext>
            </a:extLst>
          </p:cNvPr>
          <p:cNvPicPr>
            <a:picLocks noChangeAspect="1"/>
          </p:cNvPicPr>
          <p:nvPr/>
        </p:nvPicPr>
        <p:blipFill>
          <a:blip r:embed="rId4"/>
          <a:stretch>
            <a:fillRect/>
          </a:stretch>
        </p:blipFill>
        <p:spPr>
          <a:xfrm>
            <a:off x="3583699" y="2947917"/>
            <a:ext cx="1833883" cy="791087"/>
          </a:xfrm>
          <a:prstGeom prst="rect">
            <a:avLst/>
          </a:prstGeom>
        </p:spPr>
      </p:pic>
      <p:pic>
        <p:nvPicPr>
          <p:cNvPr id="7" name="Image 6">
            <a:extLst>
              <a:ext uri="{FF2B5EF4-FFF2-40B4-BE49-F238E27FC236}">
                <a16:creationId xmlns:a16="http://schemas.microsoft.com/office/drawing/2014/main" id="{39FF2D8A-1B84-70B3-1E52-9F2CDEFCB3E4}"/>
              </a:ext>
            </a:extLst>
          </p:cNvPr>
          <p:cNvPicPr>
            <a:picLocks noChangeAspect="1"/>
          </p:cNvPicPr>
          <p:nvPr/>
        </p:nvPicPr>
        <p:blipFill>
          <a:blip r:embed="rId5"/>
          <a:stretch>
            <a:fillRect/>
          </a:stretch>
        </p:blipFill>
        <p:spPr>
          <a:xfrm>
            <a:off x="7813809" y="4172174"/>
            <a:ext cx="1870518" cy="1073423"/>
          </a:xfrm>
          <a:prstGeom prst="rect">
            <a:avLst/>
          </a:prstGeom>
        </p:spPr>
      </p:pic>
      <p:sp>
        <p:nvSpPr>
          <p:cNvPr id="8" name="ZoneTexte 7">
            <a:extLst>
              <a:ext uri="{FF2B5EF4-FFF2-40B4-BE49-F238E27FC236}">
                <a16:creationId xmlns:a16="http://schemas.microsoft.com/office/drawing/2014/main" id="{03E0994A-A71F-443F-7119-0545CFC22FD0}"/>
              </a:ext>
            </a:extLst>
          </p:cNvPr>
          <p:cNvSpPr txBox="1"/>
          <p:nvPr/>
        </p:nvSpPr>
        <p:spPr>
          <a:xfrm>
            <a:off x="1928103" y="3229011"/>
            <a:ext cx="6317672" cy="307777"/>
          </a:xfrm>
          <a:prstGeom prst="rect">
            <a:avLst/>
          </a:prstGeom>
          <a:noFill/>
        </p:spPr>
        <p:txBody>
          <a:bodyPr wrap="square">
            <a:spAutoFit/>
          </a:bodyPr>
          <a:lstStyle/>
          <a:p>
            <a:pPr defTabSz="914400" fontAlgn="base">
              <a:spcBef>
                <a:spcPct val="0"/>
              </a:spcBef>
              <a:spcAft>
                <a:spcPct val="0"/>
              </a:spcAft>
            </a:pPr>
            <a:r>
              <a:rPr lang="fr-FR" sz="1400" b="1" dirty="0">
                <a:solidFill>
                  <a:srgbClr val="000099"/>
                </a:solidFill>
                <a:latin typeface="Century Gothic" pitchFamily="34" charset="0"/>
                <a:cs typeface="Arial" pitchFamily="34" charset="0"/>
              </a:rPr>
              <a:t>Une initiative :</a:t>
            </a:r>
            <a:endParaRPr lang="fr-FR" sz="1400" dirty="0">
              <a:solidFill>
                <a:srgbClr val="000099"/>
              </a:solidFill>
              <a:latin typeface="Century Gothic" pitchFamily="34" charset="0"/>
              <a:cs typeface="Arial" pitchFamily="34" charset="0"/>
            </a:endParaRPr>
          </a:p>
        </p:txBody>
      </p:sp>
      <p:sp>
        <p:nvSpPr>
          <p:cNvPr id="9" name="ZoneTexte 8">
            <a:extLst>
              <a:ext uri="{FF2B5EF4-FFF2-40B4-BE49-F238E27FC236}">
                <a16:creationId xmlns:a16="http://schemas.microsoft.com/office/drawing/2014/main" id="{C637F2E4-6E12-1679-40CE-20B53D3DBEA0}"/>
              </a:ext>
            </a:extLst>
          </p:cNvPr>
          <p:cNvSpPr txBox="1"/>
          <p:nvPr/>
        </p:nvSpPr>
        <p:spPr>
          <a:xfrm>
            <a:off x="5846617" y="4554998"/>
            <a:ext cx="6317672" cy="307777"/>
          </a:xfrm>
          <a:prstGeom prst="rect">
            <a:avLst/>
          </a:prstGeom>
          <a:noFill/>
        </p:spPr>
        <p:txBody>
          <a:bodyPr wrap="square">
            <a:spAutoFit/>
          </a:bodyPr>
          <a:lstStyle/>
          <a:p>
            <a:pPr defTabSz="914400" fontAlgn="base">
              <a:spcBef>
                <a:spcPct val="0"/>
              </a:spcBef>
              <a:spcAft>
                <a:spcPct val="0"/>
              </a:spcAft>
            </a:pPr>
            <a:r>
              <a:rPr lang="fr-FR" sz="1400" b="1" dirty="0">
                <a:solidFill>
                  <a:srgbClr val="000099"/>
                </a:solidFill>
                <a:latin typeface="Century Gothic" pitchFamily="34" charset="0"/>
                <a:cs typeface="Arial" pitchFamily="34" charset="0"/>
              </a:rPr>
              <a:t>Avec le soutien de :</a:t>
            </a:r>
            <a:endParaRPr lang="fr-FR" sz="1400" dirty="0">
              <a:solidFill>
                <a:srgbClr val="000099"/>
              </a:solidFill>
              <a:latin typeface="Century Gothic" pitchFamily="34" charset="0"/>
              <a:cs typeface="Arial" pitchFamily="34" charset="0"/>
            </a:endParaRPr>
          </a:p>
        </p:txBody>
      </p:sp>
    </p:spTree>
  </p:cSld>
  <p:clrMapOvr>
    <a:masterClrMapping/>
  </p:clrMapOvr>
  <p:transition>
    <p:randomBa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3356018" y="1618175"/>
            <a:ext cx="5321016" cy="861774"/>
          </a:xfrm>
          <a:prstGeom prst="rect">
            <a:avLst/>
          </a:prstGeom>
          <a:noFill/>
        </p:spPr>
        <p:txBody>
          <a:bodyPr wrap="square" rtlCol="0">
            <a:spAutoFit/>
          </a:bodyPr>
          <a:lstStyle/>
          <a:p>
            <a:pPr algn="l"/>
            <a:r>
              <a:rPr lang="fr-FR" sz="3200" dirty="0">
                <a:solidFill>
                  <a:srgbClr val="255851"/>
                </a:solidFill>
                <a:latin typeface="Poppins" panose="00000500000000000000" pitchFamily="2" charset="0"/>
                <a:cs typeface="Poppins" panose="00000500000000000000" pitchFamily="2" charset="0"/>
              </a:rPr>
              <a:t>François LARESCHE </a:t>
            </a:r>
          </a:p>
          <a:p>
            <a:r>
              <a:rPr lang="fr-FR" dirty="0">
                <a:solidFill>
                  <a:srgbClr val="000000"/>
                </a:solidFill>
                <a:latin typeface="Calibri" panose="020F0502020204030204" pitchFamily="34" charset="0"/>
              </a:rPr>
              <a:t>NEGOCE</a:t>
            </a:r>
            <a:endParaRPr lang="fr-FR" sz="1500" dirty="0">
              <a:effectLst/>
              <a:latin typeface="Poppins" panose="00000500000000000000" pitchFamily="2" charset="0"/>
              <a:ea typeface="Calibri" panose="020F0502020204030204" pitchFamily="34" charset="0"/>
              <a:cs typeface="Poppins" panose="00000500000000000000" pitchFamily="2" charset="0"/>
            </a:endParaRPr>
          </a:p>
        </p:txBody>
      </p:sp>
      <p:pic>
        <p:nvPicPr>
          <p:cNvPr id="3" name="Image 2">
            <a:extLst>
              <a:ext uri="{FF2B5EF4-FFF2-40B4-BE49-F238E27FC236}">
                <a16:creationId xmlns:a16="http://schemas.microsoft.com/office/drawing/2014/main" id="{5864DDF6-C777-DA56-ACF8-6641037999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21961" y="188225"/>
            <a:ext cx="793906" cy="793906"/>
          </a:xfrm>
          <a:prstGeom prst="rect">
            <a:avLst/>
          </a:prstGeom>
        </p:spPr>
      </p:pic>
      <p:pic>
        <p:nvPicPr>
          <p:cNvPr id="5" name="Image 4">
            <a:extLst>
              <a:ext uri="{FF2B5EF4-FFF2-40B4-BE49-F238E27FC236}">
                <a16:creationId xmlns:a16="http://schemas.microsoft.com/office/drawing/2014/main" id="{3BE1F879-8195-9A21-55C4-C85E10618A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48626" y="163305"/>
            <a:ext cx="793907" cy="793907"/>
          </a:xfrm>
          <a:prstGeom prst="rect">
            <a:avLst/>
          </a:prstGeom>
        </p:spPr>
      </p:pic>
      <p:pic>
        <p:nvPicPr>
          <p:cNvPr id="4" name="Image 3">
            <a:extLst>
              <a:ext uri="{FF2B5EF4-FFF2-40B4-BE49-F238E27FC236}">
                <a16:creationId xmlns:a16="http://schemas.microsoft.com/office/drawing/2014/main" id="{8A8FAA28-CF34-805B-ED7C-4C31BEBF44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81593" y="2705519"/>
            <a:ext cx="4637475" cy="2649986"/>
          </a:xfrm>
          <a:custGeom>
            <a:avLst/>
            <a:gdLst>
              <a:gd name="connsiteX0" fmla="*/ 0 w 4637475"/>
              <a:gd name="connsiteY0" fmla="*/ 0 h 2649986"/>
              <a:gd name="connsiteX1" fmla="*/ 672434 w 4637475"/>
              <a:gd name="connsiteY1" fmla="*/ 0 h 2649986"/>
              <a:gd name="connsiteX2" fmla="*/ 1159369 w 4637475"/>
              <a:gd name="connsiteY2" fmla="*/ 0 h 2649986"/>
              <a:gd name="connsiteX3" fmla="*/ 1831803 w 4637475"/>
              <a:gd name="connsiteY3" fmla="*/ 0 h 2649986"/>
              <a:gd name="connsiteX4" fmla="*/ 2318738 w 4637475"/>
              <a:gd name="connsiteY4" fmla="*/ 0 h 2649986"/>
              <a:gd name="connsiteX5" fmla="*/ 2991171 w 4637475"/>
              <a:gd name="connsiteY5" fmla="*/ 0 h 2649986"/>
              <a:gd name="connsiteX6" fmla="*/ 3570856 w 4637475"/>
              <a:gd name="connsiteY6" fmla="*/ 0 h 2649986"/>
              <a:gd name="connsiteX7" fmla="*/ 4637475 w 4637475"/>
              <a:gd name="connsiteY7" fmla="*/ 0 h 2649986"/>
              <a:gd name="connsiteX8" fmla="*/ 4637475 w 4637475"/>
              <a:gd name="connsiteY8" fmla="*/ 529997 h 2649986"/>
              <a:gd name="connsiteX9" fmla="*/ 4637475 w 4637475"/>
              <a:gd name="connsiteY9" fmla="*/ 1033495 h 2649986"/>
              <a:gd name="connsiteX10" fmla="*/ 4637475 w 4637475"/>
              <a:gd name="connsiteY10" fmla="*/ 1510492 h 2649986"/>
              <a:gd name="connsiteX11" fmla="*/ 4637475 w 4637475"/>
              <a:gd name="connsiteY11" fmla="*/ 2093489 h 2649986"/>
              <a:gd name="connsiteX12" fmla="*/ 4637475 w 4637475"/>
              <a:gd name="connsiteY12" fmla="*/ 2649986 h 2649986"/>
              <a:gd name="connsiteX13" fmla="*/ 4150540 w 4637475"/>
              <a:gd name="connsiteY13" fmla="*/ 2649986 h 2649986"/>
              <a:gd name="connsiteX14" fmla="*/ 3478106 w 4637475"/>
              <a:gd name="connsiteY14" fmla="*/ 2649986 h 2649986"/>
              <a:gd name="connsiteX15" fmla="*/ 2991171 w 4637475"/>
              <a:gd name="connsiteY15" fmla="*/ 2649986 h 2649986"/>
              <a:gd name="connsiteX16" fmla="*/ 2365112 w 4637475"/>
              <a:gd name="connsiteY16" fmla="*/ 2649986 h 2649986"/>
              <a:gd name="connsiteX17" fmla="*/ 1785428 w 4637475"/>
              <a:gd name="connsiteY17" fmla="*/ 2649986 h 2649986"/>
              <a:gd name="connsiteX18" fmla="*/ 1344868 w 4637475"/>
              <a:gd name="connsiteY18" fmla="*/ 2649986 h 2649986"/>
              <a:gd name="connsiteX19" fmla="*/ 857933 w 4637475"/>
              <a:gd name="connsiteY19" fmla="*/ 2649986 h 2649986"/>
              <a:gd name="connsiteX20" fmla="*/ 0 w 4637475"/>
              <a:gd name="connsiteY20" fmla="*/ 2649986 h 2649986"/>
              <a:gd name="connsiteX21" fmla="*/ 0 w 4637475"/>
              <a:gd name="connsiteY21" fmla="*/ 2093489 h 2649986"/>
              <a:gd name="connsiteX22" fmla="*/ 0 w 4637475"/>
              <a:gd name="connsiteY22" fmla="*/ 1616491 h 2649986"/>
              <a:gd name="connsiteX23" fmla="*/ 0 w 4637475"/>
              <a:gd name="connsiteY23" fmla="*/ 1059994 h 2649986"/>
              <a:gd name="connsiteX24" fmla="*/ 0 w 4637475"/>
              <a:gd name="connsiteY24" fmla="*/ 556497 h 2649986"/>
              <a:gd name="connsiteX25" fmla="*/ 0 w 4637475"/>
              <a:gd name="connsiteY25" fmla="*/ 0 h 264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37475" h="2649986" fill="none" extrusionOk="0">
                <a:moveTo>
                  <a:pt x="0" y="0"/>
                </a:moveTo>
                <a:cubicBezTo>
                  <a:pt x="140761" y="-18904"/>
                  <a:pt x="429461" y="31109"/>
                  <a:pt x="672434" y="0"/>
                </a:cubicBezTo>
                <a:cubicBezTo>
                  <a:pt x="915407" y="-31109"/>
                  <a:pt x="971671" y="10724"/>
                  <a:pt x="1159369" y="0"/>
                </a:cubicBezTo>
                <a:cubicBezTo>
                  <a:pt x="1347067" y="-10724"/>
                  <a:pt x="1691890" y="61902"/>
                  <a:pt x="1831803" y="0"/>
                </a:cubicBezTo>
                <a:cubicBezTo>
                  <a:pt x="1971716" y="-61902"/>
                  <a:pt x="2119115" y="36223"/>
                  <a:pt x="2318738" y="0"/>
                </a:cubicBezTo>
                <a:cubicBezTo>
                  <a:pt x="2518361" y="-36223"/>
                  <a:pt x="2845518" y="69470"/>
                  <a:pt x="2991171" y="0"/>
                </a:cubicBezTo>
                <a:cubicBezTo>
                  <a:pt x="3136824" y="-69470"/>
                  <a:pt x="3323896" y="45419"/>
                  <a:pt x="3570856" y="0"/>
                </a:cubicBezTo>
                <a:cubicBezTo>
                  <a:pt x="3817816" y="-45419"/>
                  <a:pt x="4393579" y="56448"/>
                  <a:pt x="4637475" y="0"/>
                </a:cubicBezTo>
                <a:cubicBezTo>
                  <a:pt x="4651752" y="256622"/>
                  <a:pt x="4577216" y="290685"/>
                  <a:pt x="4637475" y="529997"/>
                </a:cubicBezTo>
                <a:cubicBezTo>
                  <a:pt x="4697734" y="769309"/>
                  <a:pt x="4632987" y="870324"/>
                  <a:pt x="4637475" y="1033495"/>
                </a:cubicBezTo>
                <a:cubicBezTo>
                  <a:pt x="4641963" y="1196666"/>
                  <a:pt x="4624391" y="1291888"/>
                  <a:pt x="4637475" y="1510492"/>
                </a:cubicBezTo>
                <a:cubicBezTo>
                  <a:pt x="4650559" y="1729096"/>
                  <a:pt x="4583142" y="1829430"/>
                  <a:pt x="4637475" y="2093489"/>
                </a:cubicBezTo>
                <a:cubicBezTo>
                  <a:pt x="4691808" y="2357548"/>
                  <a:pt x="4606847" y="2403901"/>
                  <a:pt x="4637475" y="2649986"/>
                </a:cubicBezTo>
                <a:cubicBezTo>
                  <a:pt x="4490802" y="2663950"/>
                  <a:pt x="4348159" y="2642120"/>
                  <a:pt x="4150540" y="2649986"/>
                </a:cubicBezTo>
                <a:cubicBezTo>
                  <a:pt x="3952921" y="2657852"/>
                  <a:pt x="3623809" y="2606553"/>
                  <a:pt x="3478106" y="2649986"/>
                </a:cubicBezTo>
                <a:cubicBezTo>
                  <a:pt x="3332403" y="2693419"/>
                  <a:pt x="3112861" y="2616332"/>
                  <a:pt x="2991171" y="2649986"/>
                </a:cubicBezTo>
                <a:cubicBezTo>
                  <a:pt x="2869481" y="2683640"/>
                  <a:pt x="2668576" y="2624562"/>
                  <a:pt x="2365112" y="2649986"/>
                </a:cubicBezTo>
                <a:cubicBezTo>
                  <a:pt x="2061648" y="2675410"/>
                  <a:pt x="2032678" y="2632025"/>
                  <a:pt x="1785428" y="2649986"/>
                </a:cubicBezTo>
                <a:cubicBezTo>
                  <a:pt x="1538178" y="2667947"/>
                  <a:pt x="1463348" y="2632417"/>
                  <a:pt x="1344868" y="2649986"/>
                </a:cubicBezTo>
                <a:cubicBezTo>
                  <a:pt x="1226388" y="2667555"/>
                  <a:pt x="1087075" y="2622626"/>
                  <a:pt x="857933" y="2649986"/>
                </a:cubicBezTo>
                <a:cubicBezTo>
                  <a:pt x="628791" y="2677346"/>
                  <a:pt x="388196" y="2640204"/>
                  <a:pt x="0" y="2649986"/>
                </a:cubicBezTo>
                <a:cubicBezTo>
                  <a:pt x="-25338" y="2438231"/>
                  <a:pt x="62268" y="2217108"/>
                  <a:pt x="0" y="2093489"/>
                </a:cubicBezTo>
                <a:cubicBezTo>
                  <a:pt x="-62268" y="1969870"/>
                  <a:pt x="51574" y="1817667"/>
                  <a:pt x="0" y="1616491"/>
                </a:cubicBezTo>
                <a:cubicBezTo>
                  <a:pt x="-51574" y="1415315"/>
                  <a:pt x="1583" y="1195439"/>
                  <a:pt x="0" y="1059994"/>
                </a:cubicBezTo>
                <a:cubicBezTo>
                  <a:pt x="-1583" y="924549"/>
                  <a:pt x="6920" y="662992"/>
                  <a:pt x="0" y="556497"/>
                </a:cubicBezTo>
                <a:cubicBezTo>
                  <a:pt x="-6920" y="450002"/>
                  <a:pt x="33303" y="167723"/>
                  <a:pt x="0" y="0"/>
                </a:cubicBezTo>
                <a:close/>
              </a:path>
              <a:path w="4637475" h="2649986" stroke="0" extrusionOk="0">
                <a:moveTo>
                  <a:pt x="0" y="0"/>
                </a:moveTo>
                <a:cubicBezTo>
                  <a:pt x="204721" y="-72737"/>
                  <a:pt x="345387" y="14419"/>
                  <a:pt x="626059" y="0"/>
                </a:cubicBezTo>
                <a:cubicBezTo>
                  <a:pt x="906731" y="-14419"/>
                  <a:pt x="969661" y="52210"/>
                  <a:pt x="1159369" y="0"/>
                </a:cubicBezTo>
                <a:cubicBezTo>
                  <a:pt x="1349077" y="-52210"/>
                  <a:pt x="1450919" y="24655"/>
                  <a:pt x="1599929" y="0"/>
                </a:cubicBezTo>
                <a:cubicBezTo>
                  <a:pt x="1748939" y="-24655"/>
                  <a:pt x="1959709" y="46205"/>
                  <a:pt x="2225988" y="0"/>
                </a:cubicBezTo>
                <a:cubicBezTo>
                  <a:pt x="2492267" y="-46205"/>
                  <a:pt x="2586098" y="36934"/>
                  <a:pt x="2759298" y="0"/>
                </a:cubicBezTo>
                <a:cubicBezTo>
                  <a:pt x="2932498" y="-36934"/>
                  <a:pt x="3207400" y="13459"/>
                  <a:pt x="3338982" y="0"/>
                </a:cubicBezTo>
                <a:cubicBezTo>
                  <a:pt x="3470564" y="-13459"/>
                  <a:pt x="3622741" y="19697"/>
                  <a:pt x="3825917" y="0"/>
                </a:cubicBezTo>
                <a:cubicBezTo>
                  <a:pt x="4029093" y="-19697"/>
                  <a:pt x="4373909" y="14925"/>
                  <a:pt x="4637475" y="0"/>
                </a:cubicBezTo>
                <a:cubicBezTo>
                  <a:pt x="4692055" y="285142"/>
                  <a:pt x="4586845" y="456330"/>
                  <a:pt x="4637475" y="582997"/>
                </a:cubicBezTo>
                <a:cubicBezTo>
                  <a:pt x="4688105" y="709664"/>
                  <a:pt x="4611861" y="1026812"/>
                  <a:pt x="4637475" y="1139494"/>
                </a:cubicBezTo>
                <a:cubicBezTo>
                  <a:pt x="4663089" y="1252176"/>
                  <a:pt x="4599327" y="1466683"/>
                  <a:pt x="4637475" y="1589992"/>
                </a:cubicBezTo>
                <a:cubicBezTo>
                  <a:pt x="4675623" y="1713301"/>
                  <a:pt x="4610415" y="1967068"/>
                  <a:pt x="4637475" y="2093489"/>
                </a:cubicBezTo>
                <a:cubicBezTo>
                  <a:pt x="4664535" y="2219910"/>
                  <a:pt x="4612967" y="2455867"/>
                  <a:pt x="4637475" y="2649986"/>
                </a:cubicBezTo>
                <a:cubicBezTo>
                  <a:pt x="4463824" y="2672512"/>
                  <a:pt x="4395906" y="2601244"/>
                  <a:pt x="4196915" y="2649986"/>
                </a:cubicBezTo>
                <a:cubicBezTo>
                  <a:pt x="3997924" y="2698728"/>
                  <a:pt x="3837508" y="2622307"/>
                  <a:pt x="3709980" y="2649986"/>
                </a:cubicBezTo>
                <a:cubicBezTo>
                  <a:pt x="3582452" y="2677665"/>
                  <a:pt x="3349226" y="2581264"/>
                  <a:pt x="3130296" y="2649986"/>
                </a:cubicBezTo>
                <a:cubicBezTo>
                  <a:pt x="2911366" y="2718708"/>
                  <a:pt x="2770666" y="2589194"/>
                  <a:pt x="2504237" y="2649986"/>
                </a:cubicBezTo>
                <a:cubicBezTo>
                  <a:pt x="2237808" y="2710778"/>
                  <a:pt x="2033119" y="2580356"/>
                  <a:pt x="1831803" y="2649986"/>
                </a:cubicBezTo>
                <a:cubicBezTo>
                  <a:pt x="1630487" y="2719616"/>
                  <a:pt x="1313361" y="2587443"/>
                  <a:pt x="1159369" y="2649986"/>
                </a:cubicBezTo>
                <a:cubicBezTo>
                  <a:pt x="1005377" y="2712529"/>
                  <a:pt x="385822" y="2513686"/>
                  <a:pt x="0" y="2649986"/>
                </a:cubicBezTo>
                <a:cubicBezTo>
                  <a:pt x="-52873" y="2550890"/>
                  <a:pt x="33235" y="2274130"/>
                  <a:pt x="0" y="2172989"/>
                </a:cubicBezTo>
                <a:cubicBezTo>
                  <a:pt x="-33235" y="2071848"/>
                  <a:pt x="6220" y="1857328"/>
                  <a:pt x="0" y="1616491"/>
                </a:cubicBezTo>
                <a:cubicBezTo>
                  <a:pt x="-6220" y="1375654"/>
                  <a:pt x="25331" y="1233010"/>
                  <a:pt x="0" y="1033495"/>
                </a:cubicBezTo>
                <a:cubicBezTo>
                  <a:pt x="-25331" y="833980"/>
                  <a:pt x="40729" y="648460"/>
                  <a:pt x="0" y="529997"/>
                </a:cubicBezTo>
                <a:cubicBezTo>
                  <a:pt x="-40729" y="411534"/>
                  <a:pt x="57706" y="141241"/>
                  <a:pt x="0" y="0"/>
                </a:cubicBezTo>
                <a:close/>
              </a:path>
            </a:pathLst>
          </a:custGeom>
          <a:ln>
            <a:solidFill>
              <a:schemeClr val="tx1"/>
            </a:solidFill>
            <a:extLst>
              <a:ext uri="{C807C97D-BFC1-408E-A445-0C87EB9F89A2}">
                <ask:lineSketchStyleProps xmlns:ask="http://schemas.microsoft.com/office/drawing/2018/sketchyshapes" sd="4197946594">
                  <a:prstGeom prst="rect">
                    <a:avLst/>
                  </a:prstGeom>
                  <ask:type>
                    <ask:lineSketchScribble/>
                  </ask:type>
                </ask:lineSketchStyleProps>
              </a:ext>
            </a:extLst>
          </a:ln>
        </p:spPr>
      </p:pic>
    </p:spTree>
    <p:extLst>
      <p:ext uri="{BB962C8B-B14F-4D97-AF65-F5344CB8AC3E}">
        <p14:creationId xmlns:p14="http://schemas.microsoft.com/office/powerpoint/2010/main" val="36727545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12" name="ZoneTexte 11">
            <a:extLst>
              <a:ext uri="{FF2B5EF4-FFF2-40B4-BE49-F238E27FC236}">
                <a16:creationId xmlns:a16="http://schemas.microsoft.com/office/drawing/2014/main" id="{EA688EF8-518A-9F49-A00B-4671648AEAB9}"/>
              </a:ext>
            </a:extLst>
          </p:cNvPr>
          <p:cNvSpPr txBox="1"/>
          <p:nvPr/>
        </p:nvSpPr>
        <p:spPr>
          <a:xfrm>
            <a:off x="514461" y="274816"/>
            <a:ext cx="11266722" cy="4124206"/>
          </a:xfrm>
          <a:prstGeom prst="rect">
            <a:avLst/>
          </a:prstGeom>
          <a:noFill/>
        </p:spPr>
        <p:txBody>
          <a:bodyPr wrap="square" rtlCol="0">
            <a:spAutoFit/>
          </a:bodyPr>
          <a:lstStyle/>
          <a:p>
            <a:r>
              <a:rPr lang="fr-FR" sz="3200" b="1" dirty="0">
                <a:solidFill>
                  <a:srgbClr val="8AAF63"/>
                </a:solidFill>
                <a:latin typeface="Poppins SemiBold" pitchFamily="2" charset="77"/>
                <a:cs typeface="Poppins SemiBold" pitchFamily="2" charset="77"/>
              </a:rPr>
              <a:t>Lancement de l’Académie du Commerce du Bois</a:t>
            </a:r>
          </a:p>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20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dirty="0"/>
          </a:p>
        </p:txBody>
      </p:sp>
      <p:pic>
        <p:nvPicPr>
          <p:cNvPr id="4" name="Image 3" descr="Une image contenant texte, graphiques vectoriels&#10;&#10;Description générée automatiquement">
            <a:hlinkClick r:id="rId3"/>
            <a:extLst>
              <a:ext uri="{FF2B5EF4-FFF2-40B4-BE49-F238E27FC236}">
                <a16:creationId xmlns:a16="http://schemas.microsoft.com/office/drawing/2014/main" id="{D46E6DD6-C5CF-C645-B1A4-8809A9F0CB9B}"/>
              </a:ext>
            </a:extLst>
          </p:cNvPr>
          <p:cNvPicPr>
            <a:picLocks noChangeAspect="1"/>
          </p:cNvPicPr>
          <p:nvPr/>
        </p:nvPicPr>
        <p:blipFill>
          <a:blip r:embed="rId4"/>
          <a:stretch>
            <a:fillRect/>
          </a:stretch>
        </p:blipFill>
        <p:spPr>
          <a:xfrm>
            <a:off x="2698750" y="1536700"/>
            <a:ext cx="6794500" cy="3784600"/>
          </a:xfrm>
          <a:prstGeom prst="rect">
            <a:avLst/>
          </a:prstGeom>
        </p:spPr>
      </p:pic>
    </p:spTree>
    <p:extLst>
      <p:ext uri="{BB962C8B-B14F-4D97-AF65-F5344CB8AC3E}">
        <p14:creationId xmlns:p14="http://schemas.microsoft.com/office/powerpoint/2010/main" val="5885889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a:stretch>
            <a:fillRect/>
          </a:stretch>
        </p:blipFill>
        <p:spPr>
          <a:xfrm>
            <a:off x="10731236" y="188225"/>
            <a:ext cx="1324772" cy="793907"/>
          </a:xfrm>
          <a:prstGeom prst="rect">
            <a:avLst/>
          </a:prstGeom>
        </p:spPr>
      </p:pic>
      <p:sp>
        <p:nvSpPr>
          <p:cNvPr id="17" name="ZoneTexte 16">
            <a:extLst>
              <a:ext uri="{FF2B5EF4-FFF2-40B4-BE49-F238E27FC236}">
                <a16:creationId xmlns:a16="http://schemas.microsoft.com/office/drawing/2014/main" id="{5A0E230D-342C-B94D-B852-B56FFC23F4FD}"/>
              </a:ext>
            </a:extLst>
          </p:cNvPr>
          <p:cNvSpPr txBox="1"/>
          <p:nvPr/>
        </p:nvSpPr>
        <p:spPr>
          <a:xfrm>
            <a:off x="455986" y="585178"/>
            <a:ext cx="11280901" cy="6432530"/>
          </a:xfrm>
          <a:prstGeom prst="rect">
            <a:avLst/>
          </a:prstGeom>
          <a:noFill/>
        </p:spPr>
        <p:txBody>
          <a:bodyPr wrap="square" rtlCol="0">
            <a:spAutoFit/>
          </a:bodyPr>
          <a:lstStyle/>
          <a:p>
            <a:r>
              <a:rPr lang="fr-FR" sz="2400" b="1" dirty="0">
                <a:solidFill>
                  <a:srgbClr val="8AAF63"/>
                </a:solidFill>
                <a:effectLst/>
                <a:latin typeface="Calibri" panose="020F0502020204030204" pitchFamily="34" charset="0"/>
                <a:ea typeface="Calibri" panose="020F0502020204030204" pitchFamily="34" charset="0"/>
                <a:cs typeface="Calibri" panose="020F0502020204030204" pitchFamily="34" charset="0"/>
              </a:rPr>
              <a:t>Les formations de l’Académie du commerce du bois</a:t>
            </a:r>
            <a:endParaRPr lang="fr-FR" sz="3600" b="1" dirty="0">
              <a:solidFill>
                <a:srgbClr val="214B30"/>
              </a:solidFill>
              <a:latin typeface="Calibri" panose="020F0502020204030204" pitchFamily="34" charset="0"/>
              <a:cs typeface="Calibri" panose="020F0502020204030204" pitchFamily="34" charset="0"/>
            </a:endParaRPr>
          </a:p>
          <a:p>
            <a:pPr algn="just">
              <a:buClr>
                <a:srgbClr val="8AAF63"/>
              </a:buClr>
            </a:pPr>
            <a:endParaRPr lang="fr-FR" sz="20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Clr>
                <a:srgbClr val="8AAF63"/>
              </a:buClr>
              <a:buFont typeface="Wingdings" panose="05000000000000000000" pitchFamily="2" charset="2"/>
              <a:buChar char="Ø"/>
            </a:pPr>
            <a:r>
              <a:rPr lang="fr-FR" sz="2400" b="1" dirty="0">
                <a:solidFill>
                  <a:srgbClr val="214B30"/>
                </a:solidFill>
                <a:latin typeface="Calibri" panose="020F0502020204030204" pitchFamily="34" charset="0"/>
                <a:cs typeface="Calibri" panose="020F0502020204030204" pitchFamily="34" charset="0"/>
              </a:rPr>
              <a:t>Pourquoi ces formations ?</a:t>
            </a:r>
          </a:p>
          <a:p>
            <a:pPr marL="342900" indent="-342900" algn="just">
              <a:buClr>
                <a:srgbClr val="8AAF63"/>
              </a:buClr>
              <a:buFont typeface="Wingdings" panose="05000000000000000000" pitchFamily="2" charset="2"/>
              <a:buChar char="Ø"/>
            </a:pPr>
            <a:endParaRPr lang="fr-FR" sz="800" dirty="0">
              <a:effectLst/>
              <a:latin typeface="Calibri" panose="020F0502020204030204" pitchFamily="34" charset="0"/>
              <a:ea typeface="Calibri" panose="020F0502020204030204" pitchFamily="34" charset="0"/>
              <a:cs typeface="Calibri" panose="020F0502020204030204" pitchFamily="34" charset="0"/>
            </a:endParaRPr>
          </a:p>
          <a:p>
            <a:pPr algn="just">
              <a:buClr>
                <a:srgbClr val="8AAF63"/>
              </a:buClr>
            </a:pPr>
            <a:r>
              <a:rPr lang="fr-FR" sz="2000" dirty="0">
                <a:latin typeface="Calibri" panose="020F0502020204030204" pitchFamily="34" charset="0"/>
                <a:ea typeface="Calibri" panose="020F0502020204030204" pitchFamily="34" charset="0"/>
                <a:cs typeface="Calibri" panose="020F0502020204030204" pitchFamily="34" charset="0"/>
              </a:rPr>
              <a:t>Difficultés de recruter et de former le personnel</a:t>
            </a:r>
          </a:p>
          <a:p>
            <a:pPr algn="just">
              <a:buClr>
                <a:srgbClr val="8AAF63"/>
              </a:buClr>
            </a:pPr>
            <a:r>
              <a:rPr lang="fr-FR" sz="2000" dirty="0">
                <a:latin typeface="Calibri" panose="020F0502020204030204" pitchFamily="34" charset="0"/>
                <a:ea typeface="Calibri" panose="020F0502020204030204" pitchFamily="34" charset="0"/>
                <a:cs typeface="Calibri" panose="020F0502020204030204" pitchFamily="34" charset="0"/>
              </a:rPr>
              <a:t>Contexte évolutif (normes, produits, etc.)</a:t>
            </a:r>
          </a:p>
          <a:p>
            <a:pPr algn="just">
              <a:buClr>
                <a:srgbClr val="8AAF63"/>
              </a:buClr>
            </a:pPr>
            <a:r>
              <a:rPr lang="fr-FR" sz="2000" dirty="0">
                <a:latin typeface="Calibri" panose="020F0502020204030204" pitchFamily="34" charset="0"/>
                <a:ea typeface="Calibri" panose="020F0502020204030204" pitchFamily="34" charset="0"/>
                <a:cs typeface="Calibri" panose="020F0502020204030204" pitchFamily="34" charset="0"/>
              </a:rPr>
              <a:t>Formations pas toujours adaptées (trop longues, trop chères, trop techniques, partiales…)</a:t>
            </a:r>
          </a:p>
          <a:p>
            <a:pPr algn="just">
              <a:buClr>
                <a:srgbClr val="8AAF63"/>
              </a:buClr>
            </a:pPr>
            <a:endParaRPr lang="fr-FR" sz="8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Clr>
                <a:srgbClr val="8AAF63"/>
              </a:buClr>
              <a:buFont typeface="Wingdings" panose="05000000000000000000" pitchFamily="2" charset="2"/>
              <a:buChar char="Ø"/>
            </a:pPr>
            <a:r>
              <a:rPr lang="fr-FR" sz="2400" b="1" dirty="0">
                <a:solidFill>
                  <a:srgbClr val="214B30"/>
                </a:solidFill>
                <a:latin typeface="Calibri" panose="020F0502020204030204" pitchFamily="34" charset="0"/>
                <a:cs typeface="Calibri" panose="020F0502020204030204" pitchFamily="34" charset="0"/>
              </a:rPr>
              <a:t>Pour qui ?</a:t>
            </a:r>
          </a:p>
          <a:p>
            <a:pPr algn="just">
              <a:buClr>
                <a:srgbClr val="8AAF63"/>
              </a:buClr>
            </a:pPr>
            <a:endParaRPr lang="fr-FR" sz="800" dirty="0">
              <a:effectLst/>
              <a:latin typeface="Calibri" panose="020F0502020204030204" pitchFamily="34" charset="0"/>
              <a:ea typeface="Calibri" panose="020F0502020204030204" pitchFamily="34" charset="0"/>
              <a:cs typeface="Calibri" panose="020F0502020204030204" pitchFamily="34" charset="0"/>
            </a:endParaRPr>
          </a:p>
          <a:p>
            <a:pPr algn="just">
              <a:buClr>
                <a:srgbClr val="8AAF63"/>
              </a:buClr>
            </a:pPr>
            <a:r>
              <a:rPr lang="fr-FR" sz="2000" dirty="0">
                <a:latin typeface="Calibri" panose="020F0502020204030204" pitchFamily="34" charset="0"/>
                <a:ea typeface="Calibri" panose="020F0502020204030204" pitchFamily="34" charset="0"/>
                <a:cs typeface="Calibri" panose="020F0502020204030204" pitchFamily="34" charset="0"/>
              </a:rPr>
              <a:t>Cible principale : commerciaux spécialisés bois, des nouvelles recrues aux séniors </a:t>
            </a:r>
          </a:p>
          <a:p>
            <a:pPr algn="just">
              <a:buClr>
                <a:srgbClr val="8AAF63"/>
              </a:buClr>
            </a:pPr>
            <a:endParaRPr lang="fr-FR" sz="800" dirty="0">
              <a:latin typeface="Calibri" panose="020F0502020204030204" pitchFamily="34" charset="0"/>
              <a:ea typeface="Calibri" panose="020F0502020204030204" pitchFamily="34" charset="0"/>
              <a:cs typeface="Calibri" panose="020F0502020204030204" pitchFamily="34" charset="0"/>
            </a:endParaRPr>
          </a:p>
          <a:p>
            <a:pPr algn="just">
              <a:buClr>
                <a:srgbClr val="8AAF63"/>
              </a:buClr>
            </a:pPr>
            <a:r>
              <a:rPr lang="fr-FR" sz="2000" dirty="0">
                <a:latin typeface="Calibri" panose="020F0502020204030204" pitchFamily="34" charset="0"/>
                <a:ea typeface="Calibri" panose="020F0502020204030204" pitchFamily="34" charset="0"/>
                <a:cs typeface="Calibri" panose="020F0502020204030204" pitchFamily="34" charset="0"/>
              </a:rPr>
              <a:t>Cible secondaire : ensemble des professionnels de la filière</a:t>
            </a:r>
          </a:p>
          <a:p>
            <a:pPr algn="just">
              <a:buClr>
                <a:srgbClr val="8AAF63"/>
              </a:buClr>
            </a:pPr>
            <a:endParaRPr lang="fr-FR" sz="800" i="1" dirty="0">
              <a:latin typeface="Calibri" panose="020F0502020204030204" pitchFamily="34" charset="0"/>
              <a:ea typeface="Calibri" panose="020F0502020204030204" pitchFamily="34" charset="0"/>
              <a:cs typeface="Calibri" panose="020F0502020204030204" pitchFamily="34" charset="0"/>
            </a:endParaRPr>
          </a:p>
          <a:p>
            <a:pPr algn="just">
              <a:buClr>
                <a:srgbClr val="8AAF63"/>
              </a:buClr>
            </a:pPr>
            <a:r>
              <a:rPr lang="fr-FR" sz="2000" i="1" dirty="0">
                <a:latin typeface="Calibri" panose="020F0502020204030204" pitchFamily="34" charset="0"/>
                <a:ea typeface="Calibri" panose="020F0502020204030204" pitchFamily="34" charset="0"/>
                <a:cs typeface="Calibri" panose="020F0502020204030204" pitchFamily="34" charset="0"/>
              </a:rPr>
              <a:t>Nota : intérêt manifesté par des écoles </a:t>
            </a:r>
          </a:p>
          <a:p>
            <a:pPr algn="just">
              <a:buClr>
                <a:srgbClr val="8AAF63"/>
              </a:buClr>
            </a:pPr>
            <a:endParaRPr lang="fr-FR" sz="800" dirty="0">
              <a:latin typeface="Calibri" panose="020F0502020204030204" pitchFamily="34" charset="0"/>
              <a:ea typeface="Calibri" panose="020F0502020204030204" pitchFamily="34" charset="0"/>
              <a:cs typeface="Calibri" panose="020F0502020204030204" pitchFamily="34" charset="0"/>
            </a:endParaRPr>
          </a:p>
          <a:p>
            <a:pPr algn="just">
              <a:buClr>
                <a:srgbClr val="8AAF63"/>
              </a:buClr>
            </a:pPr>
            <a:r>
              <a:rPr lang="fr-FR" sz="2400" b="1" dirty="0">
                <a:solidFill>
                  <a:srgbClr val="214B30"/>
                </a:solidFill>
                <a:latin typeface="Calibri" panose="020F0502020204030204" pitchFamily="34" charset="0"/>
                <a:ea typeface="Calibri" panose="020F0502020204030204" pitchFamily="34" charset="0"/>
                <a:cs typeface="Calibri" panose="020F0502020204030204" pitchFamily="34" charset="0"/>
              </a:rPr>
              <a:t>Format :</a:t>
            </a:r>
          </a:p>
          <a:p>
            <a:pPr algn="just">
              <a:buClr>
                <a:srgbClr val="8AAF63"/>
              </a:buClr>
            </a:pPr>
            <a:endParaRPr lang="fr-FR" sz="800" b="1" dirty="0">
              <a:solidFill>
                <a:srgbClr val="214B30"/>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buClr>
                <a:srgbClr val="8AAF63"/>
              </a:buClr>
              <a:buFont typeface="Wingdings" panose="05000000000000000000" pitchFamily="2" charset="2"/>
              <a:buChar char="Ø"/>
            </a:pPr>
            <a:r>
              <a:rPr lang="fr-FR" sz="2000" dirty="0">
                <a:latin typeface="Calibri" panose="020F0502020204030204" pitchFamily="34" charset="0"/>
                <a:ea typeface="Calibri" panose="020F0502020204030204" pitchFamily="34" charset="0"/>
              </a:rPr>
              <a:t>Modules </a:t>
            </a:r>
            <a:r>
              <a:rPr lang="fr-FR" sz="2000" dirty="0">
                <a:effectLst/>
                <a:latin typeface="Calibri" panose="020F0502020204030204" pitchFamily="34" charset="0"/>
                <a:ea typeface="Calibri" panose="020F0502020204030204" pitchFamily="34" charset="0"/>
              </a:rPr>
              <a:t>d’environ 60 minutes</a:t>
            </a:r>
          </a:p>
          <a:p>
            <a:pPr algn="just">
              <a:buClr>
                <a:srgbClr val="8AAF63"/>
              </a:buClr>
            </a:pPr>
            <a:r>
              <a:rPr lang="fr-FR" sz="2000" dirty="0">
                <a:effectLst/>
                <a:latin typeface="Calibri" panose="020F0502020204030204" pitchFamily="34" charset="0"/>
                <a:ea typeface="Calibri" panose="020F0502020204030204" pitchFamily="34" charset="0"/>
              </a:rPr>
              <a:t>au format e-learning (souplesse d’apprentissage,</a:t>
            </a:r>
          </a:p>
          <a:p>
            <a:pPr algn="just">
              <a:buClr>
                <a:srgbClr val="8AAF63"/>
              </a:buClr>
            </a:pPr>
            <a:r>
              <a:rPr lang="fr-FR" sz="2000" dirty="0">
                <a:effectLst/>
                <a:latin typeface="Calibri" panose="020F0502020204030204" pitchFamily="34" charset="0"/>
                <a:ea typeface="Calibri" panose="020F0502020204030204" pitchFamily="34" charset="0"/>
              </a:rPr>
              <a:t>rythme adapté...)</a:t>
            </a:r>
            <a:endParaRPr lang="fr-FR" b="1" dirty="0">
              <a:latin typeface="Calibri" panose="020F0502020204030204" pitchFamily="34" charset="0"/>
              <a:ea typeface="Calibri" panose="020F0502020204030204" pitchFamily="34" charset="0"/>
            </a:endParaRPr>
          </a:p>
          <a:p>
            <a:endParaRPr lang="fr-FR" sz="2400" b="1" dirty="0">
              <a:solidFill>
                <a:srgbClr val="8AAF63"/>
              </a:solidFill>
              <a:latin typeface="Poppins SemiBold" pitchFamily="2" charset="77"/>
              <a:cs typeface="Poppins SemiBold" pitchFamily="2" charset="77"/>
            </a:endParaRPr>
          </a:p>
          <a:p>
            <a:endParaRPr lang="fr-FR" sz="3600" b="1" dirty="0">
              <a:solidFill>
                <a:srgbClr val="8AAF63"/>
              </a:solidFill>
              <a:latin typeface="Poppins SemiBold" pitchFamily="2" charset="77"/>
              <a:cs typeface="Poppins SemiBold" pitchFamily="2" charset="77"/>
            </a:endParaRPr>
          </a:p>
        </p:txBody>
      </p:sp>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pic>
        <p:nvPicPr>
          <p:cNvPr id="2" name="Image 1">
            <a:extLst>
              <a:ext uri="{FF2B5EF4-FFF2-40B4-BE49-F238E27FC236}">
                <a16:creationId xmlns:a16="http://schemas.microsoft.com/office/drawing/2014/main" id="{AEAF4C6C-3C57-2AA8-0954-079589F10A43}"/>
              </a:ext>
            </a:extLst>
          </p:cNvPr>
          <p:cNvPicPr>
            <a:picLocks noChangeAspect="1"/>
          </p:cNvPicPr>
          <p:nvPr/>
        </p:nvPicPr>
        <p:blipFill>
          <a:blip r:embed="rId4"/>
          <a:stretch>
            <a:fillRect/>
          </a:stretch>
        </p:blipFill>
        <p:spPr>
          <a:xfrm>
            <a:off x="8442162" y="585178"/>
            <a:ext cx="1460500" cy="1371600"/>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09C65F2B-B010-D8AF-C118-DE32795722F7}"/>
              </a:ext>
            </a:extLst>
          </p:cNvPr>
          <p:cNvPicPr>
            <a:picLocks noChangeAspect="1"/>
          </p:cNvPicPr>
          <p:nvPr/>
        </p:nvPicPr>
        <p:blipFill rotWithShape="1">
          <a:blip r:embed="rId5"/>
          <a:srcRect l="21161" t="15667" r="9941" b="11485"/>
          <a:stretch/>
        </p:blipFill>
        <p:spPr>
          <a:xfrm>
            <a:off x="6909609" y="3894118"/>
            <a:ext cx="4055861" cy="2323879"/>
          </a:xfrm>
          <a:prstGeom prst="rect">
            <a:avLst/>
          </a:prstGeom>
        </p:spPr>
      </p:pic>
    </p:spTree>
    <p:extLst>
      <p:ext uri="{BB962C8B-B14F-4D97-AF65-F5344CB8AC3E}">
        <p14:creationId xmlns:p14="http://schemas.microsoft.com/office/powerpoint/2010/main" val="16386143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a:stretch>
            <a:fillRect/>
          </a:stretch>
        </p:blipFill>
        <p:spPr>
          <a:xfrm>
            <a:off x="10731236" y="188225"/>
            <a:ext cx="1324772" cy="793907"/>
          </a:xfrm>
          <a:prstGeom prst="rect">
            <a:avLst/>
          </a:prstGeom>
        </p:spPr>
      </p:pic>
      <p:sp>
        <p:nvSpPr>
          <p:cNvPr id="17" name="ZoneTexte 16">
            <a:extLst>
              <a:ext uri="{FF2B5EF4-FFF2-40B4-BE49-F238E27FC236}">
                <a16:creationId xmlns:a16="http://schemas.microsoft.com/office/drawing/2014/main" id="{5A0E230D-342C-B94D-B852-B56FFC23F4FD}"/>
              </a:ext>
            </a:extLst>
          </p:cNvPr>
          <p:cNvSpPr txBox="1"/>
          <p:nvPr/>
        </p:nvSpPr>
        <p:spPr>
          <a:xfrm>
            <a:off x="601619" y="188225"/>
            <a:ext cx="10988762" cy="4031873"/>
          </a:xfrm>
          <a:prstGeom prst="rect">
            <a:avLst/>
          </a:prstGeom>
          <a:noFill/>
        </p:spPr>
        <p:txBody>
          <a:bodyPr wrap="square" rtlCol="0">
            <a:spAutoFit/>
          </a:bodyPr>
          <a:lstStyle/>
          <a:p>
            <a:r>
              <a:rPr lang="fr-FR" sz="2400" b="1" dirty="0">
                <a:solidFill>
                  <a:srgbClr val="8AAF63"/>
                </a:solidFill>
                <a:effectLst/>
                <a:latin typeface="Calibri" panose="020F0502020204030204" pitchFamily="34" charset="0"/>
                <a:ea typeface="Calibri" panose="020F0502020204030204" pitchFamily="34" charset="0"/>
                <a:cs typeface="Calibri" panose="020F0502020204030204" pitchFamily="34" charset="0"/>
              </a:rPr>
              <a:t>Formation et qualification des commerciaux spécialisés bois</a:t>
            </a:r>
            <a:r>
              <a:rPr lang="fr-FR" sz="2400" dirty="0">
                <a:solidFill>
                  <a:srgbClr val="8AAF63"/>
                </a:solidFill>
                <a:latin typeface="Calibri" panose="020F0502020204030204" pitchFamily="34" charset="0"/>
                <a:ea typeface="Calibri" panose="020F0502020204030204" pitchFamily="34" charset="0"/>
                <a:cs typeface="Times New Roman" panose="02020603050405020304" pitchFamily="18" charset="0"/>
              </a:rPr>
              <a:t> : </a:t>
            </a:r>
          </a:p>
          <a:p>
            <a:r>
              <a:rPr lang="fr-FR" sz="3600" b="1" dirty="0">
                <a:solidFill>
                  <a:srgbClr val="214B30"/>
                </a:solidFill>
                <a:latin typeface="Calibri" panose="020F0502020204030204" pitchFamily="34" charset="0"/>
                <a:cs typeface="Calibri" panose="020F0502020204030204" pitchFamily="34" charset="0"/>
              </a:rPr>
              <a:t>Quels objectifs ?</a:t>
            </a:r>
            <a:endParaRPr lang="fr-FR" sz="3600" b="1" dirty="0">
              <a:solidFill>
                <a:srgbClr val="8AAF63"/>
              </a:solidFill>
              <a:latin typeface="Poppins SemiBold" pitchFamily="2" charset="77"/>
              <a:cs typeface="Poppins SemiBold" pitchFamily="2" charset="77"/>
            </a:endParaRPr>
          </a:p>
          <a:p>
            <a:pPr algn="just"/>
            <a:endParaRPr lang="fr-FR" sz="2000" dirty="0">
              <a:effectLst/>
              <a:latin typeface="Calibri" panose="020F0502020204030204" pitchFamily="34" charset="0"/>
              <a:ea typeface="Calibri" panose="020F0502020204030204" pitchFamily="34" charset="0"/>
            </a:endParaRPr>
          </a:p>
          <a:p>
            <a:pPr marL="342900" lvl="0" indent="-342900" algn="just">
              <a:buClr>
                <a:srgbClr val="8AAF63"/>
              </a:buClr>
              <a:buFont typeface="Wingdings" panose="05000000000000000000" pitchFamily="2" charset="2"/>
              <a:buChar char="Ø"/>
            </a:pPr>
            <a:r>
              <a:rPr lang="fr-FR" sz="2000" dirty="0">
                <a:latin typeface="Calibri" panose="020F0502020204030204" pitchFamily="34" charset="0"/>
                <a:ea typeface="Times New Roman" panose="02020603050405020304" pitchFamily="18" charset="0"/>
              </a:rPr>
              <a:t>F</a:t>
            </a:r>
            <a:r>
              <a:rPr lang="fr-FR" sz="2000" dirty="0">
                <a:effectLst/>
                <a:latin typeface="Calibri" panose="020F0502020204030204" pitchFamily="34" charset="0"/>
                <a:ea typeface="Times New Roman" panose="02020603050405020304" pitchFamily="18" charset="0"/>
              </a:rPr>
              <a:t>aire </a:t>
            </a:r>
            <a:r>
              <a:rPr lang="fr-FR" sz="2000" b="1" dirty="0">
                <a:effectLst/>
                <a:latin typeface="Calibri" panose="020F0502020204030204" pitchFamily="34" charset="0"/>
                <a:ea typeface="Times New Roman" panose="02020603050405020304" pitchFamily="18" charset="0"/>
              </a:rPr>
              <a:t>monter en compétence les forces de vente</a:t>
            </a:r>
            <a:r>
              <a:rPr lang="fr-FR" sz="2000" dirty="0">
                <a:effectLst/>
                <a:latin typeface="Calibri" panose="020F0502020204030204" pitchFamily="34" charset="0"/>
                <a:ea typeface="Times New Roman" panose="02020603050405020304" pitchFamily="18" charset="0"/>
              </a:rPr>
              <a:t> des points de vente spécialisés bois tout en leur fournissant les outils nécessaires à </a:t>
            </a:r>
            <a:r>
              <a:rPr lang="fr-FR" sz="2000" b="1" dirty="0">
                <a:effectLst/>
                <a:latin typeface="Calibri" panose="020F0502020204030204" pitchFamily="34" charset="0"/>
                <a:ea typeface="Times New Roman" panose="02020603050405020304" pitchFamily="18" charset="0"/>
              </a:rPr>
              <a:t>l’argumentation de leur proposition commerciale</a:t>
            </a:r>
            <a:r>
              <a:rPr lang="fr-FR" sz="2000" dirty="0">
                <a:effectLst/>
                <a:latin typeface="Calibri" panose="020F0502020204030204" pitchFamily="34" charset="0"/>
                <a:ea typeface="Times New Roman" panose="02020603050405020304" pitchFamily="18" charset="0"/>
              </a:rPr>
              <a:t> (le </a:t>
            </a:r>
            <a:r>
              <a:rPr lang="fr-FR" sz="2000" dirty="0">
                <a:effectLst/>
                <a:latin typeface="Calibri" panose="020F0502020204030204" pitchFamily="34" charset="0"/>
                <a:ea typeface="Calibri" panose="020F0502020204030204" pitchFamily="34" charset="0"/>
                <a:cs typeface="Calibri" panose="020F0502020204030204" pitchFamily="34" charset="0"/>
              </a:rPr>
              <a:t>bon produit pour le bon usage, bonnes pratiques de mise en œuvre et d’entretien etc.)</a:t>
            </a:r>
            <a:endParaRPr lang="fr-FR" sz="2000" dirty="0">
              <a:effectLst/>
              <a:latin typeface="Calibri" panose="020F0502020204030204" pitchFamily="34" charset="0"/>
              <a:ea typeface="Times New Roman" panose="02020603050405020304" pitchFamily="18" charset="0"/>
            </a:endParaRPr>
          </a:p>
          <a:p>
            <a:pPr marL="342900" lvl="0" indent="-342900" algn="just">
              <a:buClr>
                <a:srgbClr val="8AAF63"/>
              </a:buClr>
              <a:buFont typeface="Wingdings" panose="05000000000000000000" pitchFamily="2" charset="2"/>
              <a:buChar char="Ø"/>
            </a:pPr>
            <a:endParaRPr lang="fr-FR" sz="2000" dirty="0">
              <a:latin typeface="Calibri" panose="020F0502020204030204" pitchFamily="34" charset="0"/>
              <a:ea typeface="Times New Roman" panose="02020603050405020304" pitchFamily="18" charset="0"/>
            </a:endParaRPr>
          </a:p>
          <a:p>
            <a:pPr marL="342900" lvl="0" indent="-342900" algn="just">
              <a:buClr>
                <a:srgbClr val="8AAF63"/>
              </a:buClr>
              <a:buFont typeface="Wingdings" panose="05000000000000000000" pitchFamily="2" charset="2"/>
              <a:buChar char="Ø"/>
            </a:pPr>
            <a:r>
              <a:rPr lang="fr-FR" sz="2000" dirty="0">
                <a:latin typeface="Calibri" panose="020F0502020204030204" pitchFamily="34" charset="0"/>
                <a:ea typeface="Times New Roman" panose="02020603050405020304" pitchFamily="18" charset="0"/>
              </a:rPr>
              <a:t>P</a:t>
            </a:r>
            <a:r>
              <a:rPr lang="fr-FR" sz="2000" dirty="0">
                <a:effectLst/>
                <a:latin typeface="Calibri" panose="020F0502020204030204" pitchFamily="34" charset="0"/>
                <a:ea typeface="Times New Roman" panose="02020603050405020304" pitchFamily="18" charset="0"/>
              </a:rPr>
              <a:t>ermettre leur </a:t>
            </a:r>
            <a:r>
              <a:rPr lang="fr-FR" sz="2000" b="1" dirty="0">
                <a:effectLst/>
                <a:latin typeface="Calibri" panose="020F0502020204030204" pitchFamily="34" charset="0"/>
                <a:ea typeface="Times New Roman" panose="02020603050405020304" pitchFamily="18" charset="0"/>
              </a:rPr>
              <a:t>évaluation</a:t>
            </a:r>
            <a:r>
              <a:rPr lang="fr-FR" sz="2000" b="1" dirty="0">
                <a:latin typeface="Calibri" panose="020F0502020204030204" pitchFamily="34" charset="0"/>
                <a:ea typeface="Times New Roman" panose="02020603050405020304" pitchFamily="18" charset="0"/>
              </a:rPr>
              <a:t> </a:t>
            </a:r>
            <a:r>
              <a:rPr lang="fr-FR" sz="2000" dirty="0">
                <a:latin typeface="Calibri" panose="020F0502020204030204" pitchFamily="34" charset="0"/>
                <a:ea typeface="Times New Roman" panose="02020603050405020304" pitchFamily="18" charset="0"/>
              </a:rPr>
              <a:t>(interface de suivi pour les managers et les RH)</a:t>
            </a:r>
            <a:endParaRPr lang="fr-FR" sz="2000" dirty="0">
              <a:effectLst/>
              <a:latin typeface="Calibri" panose="020F0502020204030204" pitchFamily="34" charset="0"/>
              <a:ea typeface="Times New Roman" panose="02020603050405020304" pitchFamily="18" charset="0"/>
            </a:endParaRPr>
          </a:p>
          <a:p>
            <a:pPr marL="342900" lvl="0" indent="-342900" algn="just">
              <a:buClr>
                <a:srgbClr val="8AAF63"/>
              </a:buClr>
              <a:buFont typeface="Wingdings" panose="05000000000000000000" pitchFamily="2" charset="2"/>
              <a:buChar char="Ø"/>
            </a:pPr>
            <a:endParaRPr lang="fr-FR" sz="2000" dirty="0">
              <a:latin typeface="Calibri" panose="020F0502020204030204" pitchFamily="34" charset="0"/>
              <a:ea typeface="Times New Roman" panose="02020603050405020304" pitchFamily="18" charset="0"/>
            </a:endParaRPr>
          </a:p>
          <a:p>
            <a:pPr marL="342900" lvl="0" indent="-342900" algn="just">
              <a:buClr>
                <a:srgbClr val="8AAF63"/>
              </a:buClr>
              <a:buFont typeface="Wingdings" panose="05000000000000000000" pitchFamily="2" charset="2"/>
              <a:buChar char="Ø"/>
            </a:pPr>
            <a:r>
              <a:rPr lang="fr-FR" sz="2000" dirty="0">
                <a:latin typeface="Calibri" panose="020F0502020204030204" pitchFamily="34" charset="0"/>
                <a:ea typeface="Times New Roman" panose="02020603050405020304" pitchFamily="18" charset="0"/>
              </a:rPr>
              <a:t>F</a:t>
            </a:r>
            <a:r>
              <a:rPr lang="fr-FR" sz="2000" dirty="0">
                <a:effectLst/>
                <a:latin typeface="Calibri" panose="020F0502020204030204" pitchFamily="34" charset="0"/>
                <a:ea typeface="Times New Roman" panose="02020603050405020304" pitchFamily="18" charset="0"/>
              </a:rPr>
              <a:t>aire </a:t>
            </a:r>
            <a:r>
              <a:rPr lang="fr-FR" sz="2000" b="1" dirty="0">
                <a:effectLst/>
                <a:latin typeface="Calibri" panose="020F0502020204030204" pitchFamily="34" charset="0"/>
                <a:ea typeface="Times New Roman" panose="02020603050405020304" pitchFamily="18" charset="0"/>
              </a:rPr>
              <a:t>reconnaître leurs acquis</a:t>
            </a:r>
            <a:r>
              <a:rPr lang="fr-FR" sz="2000" b="1" dirty="0">
                <a:latin typeface="Calibri" panose="020F0502020204030204" pitchFamily="34" charset="0"/>
                <a:ea typeface="Times New Roman" panose="02020603050405020304" pitchFamily="18" charset="0"/>
              </a:rPr>
              <a:t> </a:t>
            </a:r>
            <a:r>
              <a:rPr lang="fr-FR" sz="2000" dirty="0">
                <a:latin typeface="Calibri" panose="020F0502020204030204" pitchFamily="34" charset="0"/>
                <a:ea typeface="Times New Roman" panose="02020603050405020304" pitchFamily="18" charset="0"/>
              </a:rPr>
              <a:t>(attestations LCB, valorisation dans le cadre de la charte RSE du LCB…)</a:t>
            </a:r>
            <a:endParaRPr lang="fr-FR" sz="2400" dirty="0">
              <a:solidFill>
                <a:srgbClr val="8AAF63"/>
              </a:solidFill>
              <a:latin typeface="Poppins SemiBold" pitchFamily="2" charset="77"/>
              <a:cs typeface="Poppins SemiBold" pitchFamily="2" charset="77"/>
            </a:endParaRPr>
          </a:p>
          <a:p>
            <a:endParaRPr lang="fr-FR" sz="3600" b="1" dirty="0">
              <a:solidFill>
                <a:srgbClr val="8AAF63"/>
              </a:solidFill>
              <a:latin typeface="Poppins SemiBold" pitchFamily="2" charset="77"/>
              <a:cs typeface="Poppins SemiBold" pitchFamily="2" charset="77"/>
            </a:endParaRPr>
          </a:p>
        </p:txBody>
      </p:sp>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pic>
        <p:nvPicPr>
          <p:cNvPr id="2" name="Image 1" descr="Une image contenant texte&#10;&#10;Description générée automatiquement">
            <a:extLst>
              <a:ext uri="{FF2B5EF4-FFF2-40B4-BE49-F238E27FC236}">
                <a16:creationId xmlns:a16="http://schemas.microsoft.com/office/drawing/2014/main" id="{5C17E542-E94B-07EB-E31A-0514919CAF3C}"/>
              </a:ext>
            </a:extLst>
          </p:cNvPr>
          <p:cNvPicPr>
            <a:picLocks noChangeAspect="1"/>
          </p:cNvPicPr>
          <p:nvPr/>
        </p:nvPicPr>
        <p:blipFill>
          <a:blip r:embed="rId4"/>
          <a:stretch>
            <a:fillRect/>
          </a:stretch>
        </p:blipFill>
        <p:spPr>
          <a:xfrm>
            <a:off x="2615175" y="3985951"/>
            <a:ext cx="6961649" cy="2683824"/>
          </a:xfrm>
          <a:prstGeom prst="rect">
            <a:avLst/>
          </a:prstGeom>
        </p:spPr>
      </p:pic>
    </p:spTree>
    <p:extLst>
      <p:ext uri="{BB962C8B-B14F-4D97-AF65-F5344CB8AC3E}">
        <p14:creationId xmlns:p14="http://schemas.microsoft.com/office/powerpoint/2010/main" val="3036231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42A1A5-E8AF-8549-882D-F004891FBF25}"/>
              </a:ext>
            </a:extLst>
          </p:cNvPr>
          <p:cNvPicPr>
            <a:picLocks noChangeAspect="1"/>
          </p:cNvPicPr>
          <p:nvPr/>
        </p:nvPicPr>
        <p:blipFill>
          <a:blip r:embed="rId3"/>
          <a:stretch>
            <a:fillRect/>
          </a:stretch>
        </p:blipFill>
        <p:spPr>
          <a:xfrm>
            <a:off x="0" y="-117986"/>
            <a:ext cx="12192000" cy="6858000"/>
          </a:xfrm>
          <a:prstGeom prst="rect">
            <a:avLst/>
          </a:prstGeom>
        </p:spPr>
      </p:pic>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4"/>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7" name="ZoneTexte 6">
            <a:extLst>
              <a:ext uri="{FF2B5EF4-FFF2-40B4-BE49-F238E27FC236}">
                <a16:creationId xmlns:a16="http://schemas.microsoft.com/office/drawing/2014/main" id="{CF42D5EC-1799-43C8-96AA-46B2829BF906}"/>
              </a:ext>
            </a:extLst>
          </p:cNvPr>
          <p:cNvSpPr txBox="1"/>
          <p:nvPr/>
        </p:nvSpPr>
        <p:spPr>
          <a:xfrm>
            <a:off x="3747910" y="188225"/>
            <a:ext cx="698332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Commission Résineux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Poppins Light" pitchFamily="2" charset="77"/>
                <a:ea typeface="+mn-ea"/>
                <a:cs typeface="+mn-cs"/>
              </a:rPr>
              <a:t>Par Armel CHAUMONT</a:t>
            </a:r>
          </a:p>
        </p:txBody>
      </p:sp>
      <p:sp>
        <p:nvSpPr>
          <p:cNvPr id="8" name="ZoneTexte 7">
            <a:extLst>
              <a:ext uri="{FF2B5EF4-FFF2-40B4-BE49-F238E27FC236}">
                <a16:creationId xmlns:a16="http://schemas.microsoft.com/office/drawing/2014/main" id="{FFEB8589-8DA0-EB41-A2FF-779AB5BF58E6}"/>
              </a:ext>
            </a:extLst>
          </p:cNvPr>
          <p:cNvSpPr txBox="1"/>
          <p:nvPr/>
        </p:nvSpPr>
        <p:spPr>
          <a:xfrm>
            <a:off x="1751268" y="1167416"/>
            <a:ext cx="9719243"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0" i="0" u="none" strike="noStrike" kern="1200" cap="none" spc="0" normalizeH="0" baseline="0" noProof="0" dirty="0">
              <a:ln>
                <a:noFill/>
              </a:ln>
              <a:solidFill>
                <a:prstClr val="black"/>
              </a:solidFill>
              <a:effectLst/>
              <a:uLnTx/>
              <a:uFillTx/>
              <a:latin typeface="Poppins"/>
              <a:ea typeface="+mn-ea"/>
              <a:cs typeface="+mn-cs"/>
            </a:endParaRP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Composition de la commission : </a:t>
            </a:r>
            <a:r>
              <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producteurs (FR et européens), raboteurs, agents, négociants, partenaires</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endPar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endParaRP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rPr>
              <a:t>En </a:t>
            </a:r>
            <a:r>
              <a:rPr kumimoji="0" lang="fr-FR" sz="2400" b="1"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moyenne 2/3 réunions par an – Volonté de retour </a:t>
            </a:r>
            <a:r>
              <a:rPr kumimoji="0" lang="fr-FR" sz="2400" b="1" i="0" u="none" strike="noStrike" kern="1200" cap="none" spc="0" normalizeH="0" baseline="0" noProof="0" dirty="0">
                <a:ln>
                  <a:noFill/>
                </a:ln>
                <a:effectLst/>
                <a:uLnTx/>
                <a:uFillTx/>
                <a:latin typeface="Poppins"/>
                <a:ea typeface="Cambria Math" panose="02040503050406030204" pitchFamily="18" charset="0"/>
                <a:cs typeface="+mn-cs"/>
              </a:rPr>
              <a:t>réunions physiques</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endParaRPr kumimoji="0" lang="fr-FR" sz="2400" b="1" i="0" u="none" strike="noStrike" kern="1200" cap="none" spc="0" normalizeH="0" baseline="0" noProof="0" dirty="0">
              <a:ln>
                <a:noFill/>
              </a:ln>
              <a:effectLst/>
              <a:uLnTx/>
              <a:uFillTx/>
              <a:latin typeface="Poppins"/>
              <a:ea typeface="Cambria Math" panose="02040503050406030204" pitchFamily="18" charset="0"/>
              <a:cs typeface="+mn-cs"/>
            </a:endParaRP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effectLst/>
                <a:uLnTx/>
                <a:uFillTx/>
                <a:latin typeface="Poppins"/>
                <a:ea typeface="Cambria Math" panose="02040503050406030204" pitchFamily="18" charset="0"/>
                <a:cs typeface="+mn-cs"/>
              </a:rPr>
              <a:t>Principaux sujets 2024/2025 : </a:t>
            </a:r>
          </a:p>
          <a:p>
            <a:pPr marL="800100" marR="0" lvl="1" indent="-342900" algn="l" defTabSz="457200" rtl="0" eaLnBrk="1" fontAlgn="auto" latinLnBrk="0" hangingPunct="1">
              <a:lnSpc>
                <a:spcPct val="100000"/>
              </a:lnSpc>
              <a:spcBef>
                <a:spcPts val="0"/>
              </a:spcBef>
              <a:spcAft>
                <a:spcPts val="0"/>
              </a:spcAft>
              <a:buClr>
                <a:srgbClr val="8AAF63"/>
              </a:buClr>
              <a:buSzTx/>
              <a:buFont typeface="Arial" panose="020B0604020202020204" pitchFamily="34" charset="0"/>
              <a:buChar char="•"/>
              <a:tabLst/>
              <a:defRPr/>
            </a:pPr>
            <a:r>
              <a:rPr kumimoji="0" lang="fr-FR" sz="2400" b="0" i="0" u="none" strike="noStrike" kern="1200" cap="none" spc="0" normalizeH="0" baseline="0" noProof="0" dirty="0">
                <a:ln>
                  <a:noFill/>
                </a:ln>
                <a:effectLst/>
                <a:uLnTx/>
                <a:uFillTx/>
                <a:latin typeface="Poppins"/>
                <a:ea typeface="Cambria Math" panose="02040503050406030204" pitchFamily="18" charset="0"/>
                <a:cs typeface="+mn-cs"/>
              </a:rPr>
              <a:t>Suivi de la situation des marchés mondiaux </a:t>
            </a:r>
          </a:p>
          <a:p>
            <a:pPr marL="457200" marR="0" lvl="1" indent="0" algn="l" defTabSz="457200" rtl="0" eaLnBrk="1" fontAlgn="auto" latinLnBrk="0" hangingPunct="1">
              <a:lnSpc>
                <a:spcPct val="100000"/>
              </a:lnSpc>
              <a:spcBef>
                <a:spcPts val="0"/>
              </a:spcBef>
              <a:spcAft>
                <a:spcPts val="0"/>
              </a:spcAft>
              <a:buClr>
                <a:srgbClr val="8AAF63"/>
              </a:buClr>
              <a:buSzTx/>
              <a:buFontTx/>
              <a:buNone/>
              <a:tabLst/>
              <a:defRPr/>
            </a:pPr>
            <a:r>
              <a:rPr kumimoji="0" lang="fr-FR" sz="2400" b="0" i="0" u="none" strike="noStrike" kern="1200" cap="none" spc="0" normalizeH="0" baseline="0" noProof="0" dirty="0">
                <a:ln>
                  <a:noFill/>
                </a:ln>
                <a:effectLst/>
                <a:uLnTx/>
                <a:uFillTx/>
                <a:latin typeface="Poppins"/>
                <a:ea typeface="Cambria Math" panose="02040503050406030204" pitchFamily="18" charset="0"/>
                <a:cs typeface="+mn-cs"/>
              </a:rPr>
              <a:t>(offre, demande, consommation)</a:t>
            </a:r>
          </a:p>
          <a:p>
            <a:pPr marL="800100" marR="0" lvl="1" indent="-342900" algn="l" defTabSz="457200" rtl="0" eaLnBrk="1" fontAlgn="auto" latinLnBrk="0" hangingPunct="1">
              <a:lnSpc>
                <a:spcPct val="100000"/>
              </a:lnSpc>
              <a:spcBef>
                <a:spcPts val="0"/>
              </a:spcBef>
              <a:spcAft>
                <a:spcPts val="0"/>
              </a:spcAft>
              <a:buClr>
                <a:srgbClr val="8AAF63"/>
              </a:buClr>
              <a:buSzTx/>
              <a:buFont typeface="Arial" panose="020B0604020202020204" pitchFamily="34" charset="0"/>
              <a:buChar char="•"/>
              <a:tabLst/>
              <a:defRPr/>
            </a:pPr>
            <a:r>
              <a:rPr kumimoji="0" lang="fr-FR" sz="2400" b="0" i="0" u="none" strike="noStrike" kern="1200" cap="none" spc="0" normalizeH="0" baseline="0" noProof="0" dirty="0">
                <a:ln>
                  <a:noFill/>
                </a:ln>
                <a:effectLst/>
                <a:uLnTx/>
                <a:uFillTx/>
                <a:latin typeface="Poppins"/>
                <a:ea typeface="Cambria Math" panose="02040503050406030204" pitchFamily="18" charset="0"/>
                <a:cs typeface="+mn-cs"/>
              </a:rPr>
              <a:t>Impact du conflit en Ukraine</a:t>
            </a:r>
          </a:p>
          <a:p>
            <a:pPr marL="800100" marR="0" lvl="1" indent="-342900" algn="l" defTabSz="457200" rtl="0" eaLnBrk="1" fontAlgn="auto" latinLnBrk="0" hangingPunct="1">
              <a:lnSpc>
                <a:spcPct val="100000"/>
              </a:lnSpc>
              <a:spcBef>
                <a:spcPts val="0"/>
              </a:spcBef>
              <a:spcAft>
                <a:spcPts val="0"/>
              </a:spcAft>
              <a:buClr>
                <a:srgbClr val="8AAF63"/>
              </a:buClr>
              <a:buSzTx/>
              <a:buFont typeface="Arial" panose="020B0604020202020204" pitchFamily="34" charset="0"/>
              <a:buChar char="•"/>
              <a:tabLst/>
              <a:defRPr/>
            </a:pPr>
            <a:r>
              <a:rPr kumimoji="0" lang="fr-FR" sz="2400" b="0" i="0" u="none" strike="noStrike" kern="1200" cap="none" spc="0" normalizeH="0" baseline="0" noProof="0" dirty="0">
                <a:ln>
                  <a:noFill/>
                </a:ln>
                <a:effectLst/>
                <a:uLnTx/>
                <a:uFillTx/>
                <a:latin typeface="Poppins"/>
                <a:ea typeface="Cambria Math" panose="02040503050406030204" pitchFamily="18" charset="0"/>
                <a:cs typeface="+mn-cs"/>
              </a:rPr>
              <a:t>Brochure Bois du Nord</a:t>
            </a:r>
          </a:p>
          <a:p>
            <a:pPr marL="800100" marR="0" lvl="1" indent="-342900" algn="l" defTabSz="457200" rtl="0" eaLnBrk="1" fontAlgn="auto" latinLnBrk="0" hangingPunct="1">
              <a:lnSpc>
                <a:spcPct val="100000"/>
              </a:lnSpc>
              <a:spcBef>
                <a:spcPts val="0"/>
              </a:spcBef>
              <a:spcAft>
                <a:spcPts val="0"/>
              </a:spcAft>
              <a:buClr>
                <a:srgbClr val="8AAF63"/>
              </a:buClr>
              <a:buSzTx/>
              <a:buFont typeface="Arial" panose="020B0604020202020204" pitchFamily="34" charset="0"/>
              <a:buChar char="•"/>
              <a:tabLst/>
              <a:defRPr/>
            </a:pPr>
            <a:r>
              <a:rPr kumimoji="0" lang="fr-FR" sz="2400" b="0" i="0" u="none" strike="noStrike" kern="1200" cap="none" spc="0" normalizeH="0" baseline="0" noProof="0" dirty="0">
                <a:ln>
                  <a:noFill/>
                </a:ln>
                <a:effectLst/>
                <a:uLnTx/>
                <a:uFillTx/>
                <a:latin typeface="Poppins"/>
                <a:ea typeface="Cambria Math" panose="02040503050406030204" pitchFamily="18" charset="0"/>
                <a:cs typeface="+mn-cs"/>
              </a:rPr>
              <a:t>REP PMCB</a:t>
            </a:r>
          </a:p>
          <a:p>
            <a:pPr marL="800100" marR="0" lvl="1" indent="-342900" algn="l" defTabSz="457200" rtl="0" eaLnBrk="1" fontAlgn="auto" latinLnBrk="0" hangingPunct="1">
              <a:lnSpc>
                <a:spcPct val="100000"/>
              </a:lnSpc>
              <a:spcBef>
                <a:spcPts val="0"/>
              </a:spcBef>
              <a:spcAft>
                <a:spcPts val="0"/>
              </a:spcAft>
              <a:buClr>
                <a:srgbClr val="8AAF63"/>
              </a:buClr>
              <a:buSzTx/>
              <a:buFont typeface="Arial" panose="020B0604020202020204" pitchFamily="34" charset="0"/>
              <a:buChar char="•"/>
              <a:tabLst/>
              <a:defRPr/>
            </a:pPr>
            <a:r>
              <a:rPr lang="fr-FR" sz="2400" dirty="0">
                <a:latin typeface="Poppins"/>
                <a:ea typeface="Cambria Math" panose="02040503050406030204" pitchFamily="18" charset="0"/>
              </a:rPr>
              <a:t>Modules bois résineux, produits d’ingénierie…</a:t>
            </a:r>
            <a:endParaRPr kumimoji="0" lang="fr-FR" sz="2400" b="0" i="0" u="none" strike="noStrike" kern="1200" cap="none" spc="0" normalizeH="0" baseline="0" noProof="0" dirty="0">
              <a:ln>
                <a:noFill/>
              </a:ln>
              <a:effectLst/>
              <a:uLnTx/>
              <a:uFillTx/>
              <a:latin typeface="Poppins"/>
              <a:ea typeface="Cambria Math" panose="02040503050406030204" pitchFamily="18" charset="0"/>
              <a:cs typeface="+mn-cs"/>
            </a:endParaRPr>
          </a:p>
          <a:p>
            <a:pPr marL="800100" marR="0" lvl="1" indent="-342900" algn="l" defTabSz="457200" rtl="0" eaLnBrk="1" fontAlgn="auto" latinLnBrk="0" hangingPunct="1">
              <a:lnSpc>
                <a:spcPct val="100000"/>
              </a:lnSpc>
              <a:spcBef>
                <a:spcPts val="0"/>
              </a:spcBef>
              <a:spcAft>
                <a:spcPts val="0"/>
              </a:spcAft>
              <a:buClr>
                <a:srgbClr val="8AAF63"/>
              </a:buClr>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Poppins"/>
              <a:ea typeface="Cambria Math" panose="02040503050406030204" pitchFamily="18" charset="0"/>
              <a:cs typeface="+mn-cs"/>
            </a:endParaRPr>
          </a:p>
        </p:txBody>
      </p:sp>
    </p:spTree>
    <p:extLst>
      <p:ext uri="{BB962C8B-B14F-4D97-AF65-F5344CB8AC3E}">
        <p14:creationId xmlns:p14="http://schemas.microsoft.com/office/powerpoint/2010/main" val="42844122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grpSp>
        <p:nvGrpSpPr>
          <p:cNvPr id="4" name="Groupe 3">
            <a:extLst>
              <a:ext uri="{FF2B5EF4-FFF2-40B4-BE49-F238E27FC236}">
                <a16:creationId xmlns:a16="http://schemas.microsoft.com/office/drawing/2014/main" id="{3DED1F76-644F-AD88-5691-77B9AFD26593}"/>
              </a:ext>
            </a:extLst>
          </p:cNvPr>
          <p:cNvGrpSpPr/>
          <p:nvPr/>
        </p:nvGrpSpPr>
        <p:grpSpPr>
          <a:xfrm>
            <a:off x="135993" y="0"/>
            <a:ext cx="12056008" cy="6858000"/>
            <a:chOff x="135993" y="0"/>
            <a:chExt cx="12056008" cy="6858000"/>
          </a:xfrm>
        </p:grpSpPr>
        <p:pic>
          <p:nvPicPr>
            <p:cNvPr id="5" name="Image 4">
              <a:extLst>
                <a:ext uri="{FF2B5EF4-FFF2-40B4-BE49-F238E27FC236}">
                  <a16:creationId xmlns:a16="http://schemas.microsoft.com/office/drawing/2014/main" id="{67A1A37B-49B4-B045-984A-B72D4E391A98}"/>
                </a:ext>
              </a:extLst>
            </p:cNvPr>
            <p:cNvPicPr>
              <a:picLocks noChangeAspect="1"/>
            </p:cNvPicPr>
            <p:nvPr/>
          </p:nvPicPr>
          <p:blipFill>
            <a:blip r:embed="rId4"/>
            <a:stretch>
              <a:fillRect/>
            </a:stretch>
          </p:blipFill>
          <p:spPr>
            <a:xfrm>
              <a:off x="135993" y="0"/>
              <a:ext cx="12056008" cy="6858000"/>
            </a:xfrm>
            <a:prstGeom prst="rect">
              <a:avLst/>
            </a:prstGeom>
          </p:spPr>
        </p:pic>
        <p:pic>
          <p:nvPicPr>
            <p:cNvPr id="3" name="Image 2">
              <a:extLst>
                <a:ext uri="{FF2B5EF4-FFF2-40B4-BE49-F238E27FC236}">
                  <a16:creationId xmlns:a16="http://schemas.microsoft.com/office/drawing/2014/main" id="{535E1EE0-C68D-5B4D-C30A-3B0D93D65719}"/>
                </a:ext>
              </a:extLst>
            </p:cNvPr>
            <p:cNvPicPr>
              <a:picLocks noChangeAspect="1"/>
            </p:cNvPicPr>
            <p:nvPr/>
          </p:nvPicPr>
          <p:blipFill>
            <a:blip r:embed="rId5"/>
            <a:stretch>
              <a:fillRect/>
            </a:stretch>
          </p:blipFill>
          <p:spPr>
            <a:xfrm>
              <a:off x="3797036" y="1261797"/>
              <a:ext cx="7162800" cy="495300"/>
            </a:xfrm>
            <a:prstGeom prst="rect">
              <a:avLst/>
            </a:prstGeom>
          </p:spPr>
        </p:pic>
      </p:grpSp>
    </p:spTree>
    <p:extLst>
      <p:ext uri="{BB962C8B-B14F-4D97-AF65-F5344CB8AC3E}">
        <p14:creationId xmlns:p14="http://schemas.microsoft.com/office/powerpoint/2010/main" val="10859127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a:stretch>
            <a:fillRect/>
          </a:stretch>
        </p:blipFill>
        <p:spPr>
          <a:xfrm>
            <a:off x="10731236" y="188225"/>
            <a:ext cx="1324772" cy="793907"/>
          </a:xfrm>
          <a:prstGeom prst="rect">
            <a:avLst/>
          </a:prstGeom>
        </p:spPr>
      </p:pic>
      <p:grpSp>
        <p:nvGrpSpPr>
          <p:cNvPr id="17" name="Groupe 16">
            <a:extLst>
              <a:ext uri="{FF2B5EF4-FFF2-40B4-BE49-F238E27FC236}">
                <a16:creationId xmlns:a16="http://schemas.microsoft.com/office/drawing/2014/main" id="{0BDFAD0C-BB31-C74C-2FF1-9513BC0D4013}"/>
              </a:ext>
            </a:extLst>
          </p:cNvPr>
          <p:cNvGrpSpPr/>
          <p:nvPr/>
        </p:nvGrpSpPr>
        <p:grpSpPr>
          <a:xfrm>
            <a:off x="135992" y="0"/>
            <a:ext cx="13889969" cy="6860561"/>
            <a:chOff x="135992" y="0"/>
            <a:chExt cx="13889969" cy="6860561"/>
          </a:xfrm>
        </p:grpSpPr>
        <p:grpSp>
          <p:nvGrpSpPr>
            <p:cNvPr id="14" name="Groupe 13">
              <a:extLst>
                <a:ext uri="{FF2B5EF4-FFF2-40B4-BE49-F238E27FC236}">
                  <a16:creationId xmlns:a16="http://schemas.microsoft.com/office/drawing/2014/main" id="{12480514-EC41-F201-1F52-41723706D637}"/>
                </a:ext>
              </a:extLst>
            </p:cNvPr>
            <p:cNvGrpSpPr/>
            <p:nvPr/>
          </p:nvGrpSpPr>
          <p:grpSpPr>
            <a:xfrm>
              <a:off x="135992" y="0"/>
              <a:ext cx="13889969" cy="6860561"/>
              <a:chOff x="135992" y="0"/>
              <a:chExt cx="13889969" cy="6860561"/>
            </a:xfrm>
          </p:grpSpPr>
          <p:grpSp>
            <p:nvGrpSpPr>
              <p:cNvPr id="12" name="Groupe 11">
                <a:extLst>
                  <a:ext uri="{FF2B5EF4-FFF2-40B4-BE49-F238E27FC236}">
                    <a16:creationId xmlns:a16="http://schemas.microsoft.com/office/drawing/2014/main" id="{41254748-1373-FB80-3D32-D014479FCB95}"/>
                  </a:ext>
                </a:extLst>
              </p:cNvPr>
              <p:cNvGrpSpPr/>
              <p:nvPr/>
            </p:nvGrpSpPr>
            <p:grpSpPr>
              <a:xfrm>
                <a:off x="135992" y="0"/>
                <a:ext cx="13889969" cy="6860561"/>
                <a:chOff x="135992" y="0"/>
                <a:chExt cx="13889969" cy="6860561"/>
              </a:xfrm>
            </p:grpSpPr>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grpSp>
              <p:nvGrpSpPr>
                <p:cNvPr id="4" name="Groupe 3">
                  <a:extLst>
                    <a:ext uri="{FF2B5EF4-FFF2-40B4-BE49-F238E27FC236}">
                      <a16:creationId xmlns:a16="http://schemas.microsoft.com/office/drawing/2014/main" id="{3DED1F76-644F-AD88-5691-77B9AFD26593}"/>
                    </a:ext>
                  </a:extLst>
                </p:cNvPr>
                <p:cNvGrpSpPr/>
                <p:nvPr/>
              </p:nvGrpSpPr>
              <p:grpSpPr>
                <a:xfrm>
                  <a:off x="135992" y="0"/>
                  <a:ext cx="12056008" cy="6858000"/>
                  <a:chOff x="-17826" y="-491612"/>
                  <a:chExt cx="12056008" cy="6858000"/>
                </a:xfrm>
              </p:grpSpPr>
              <p:pic>
                <p:nvPicPr>
                  <p:cNvPr id="5" name="Image 4">
                    <a:extLst>
                      <a:ext uri="{FF2B5EF4-FFF2-40B4-BE49-F238E27FC236}">
                        <a16:creationId xmlns:a16="http://schemas.microsoft.com/office/drawing/2014/main" id="{67A1A37B-49B4-B045-984A-B72D4E391A98}"/>
                      </a:ext>
                    </a:extLst>
                  </p:cNvPr>
                  <p:cNvPicPr>
                    <a:picLocks noChangeAspect="1"/>
                  </p:cNvPicPr>
                  <p:nvPr/>
                </p:nvPicPr>
                <p:blipFill>
                  <a:blip r:embed="rId4"/>
                  <a:stretch>
                    <a:fillRect/>
                  </a:stretch>
                </p:blipFill>
                <p:spPr>
                  <a:xfrm>
                    <a:off x="-17826" y="-491612"/>
                    <a:ext cx="12056008" cy="6858000"/>
                  </a:xfrm>
                  <a:prstGeom prst="rect">
                    <a:avLst/>
                  </a:prstGeom>
                </p:spPr>
              </p:pic>
              <p:pic>
                <p:nvPicPr>
                  <p:cNvPr id="3" name="Image 2">
                    <a:extLst>
                      <a:ext uri="{FF2B5EF4-FFF2-40B4-BE49-F238E27FC236}">
                        <a16:creationId xmlns:a16="http://schemas.microsoft.com/office/drawing/2014/main" id="{535E1EE0-C68D-5B4D-C30A-3B0D93D65719}"/>
                      </a:ext>
                    </a:extLst>
                  </p:cNvPr>
                  <p:cNvPicPr>
                    <a:picLocks noChangeAspect="1"/>
                  </p:cNvPicPr>
                  <p:nvPr/>
                </p:nvPicPr>
                <p:blipFill>
                  <a:blip r:embed="rId5"/>
                  <a:stretch>
                    <a:fillRect/>
                  </a:stretch>
                </p:blipFill>
                <p:spPr>
                  <a:xfrm>
                    <a:off x="3797036" y="1261797"/>
                    <a:ext cx="7162800" cy="495300"/>
                  </a:xfrm>
                  <a:prstGeom prst="rect">
                    <a:avLst/>
                  </a:prstGeom>
                </p:spPr>
              </p:pic>
            </p:grpSp>
            <p:pic>
              <p:nvPicPr>
                <p:cNvPr id="6" name="Image 5">
                  <a:extLst>
                    <a:ext uri="{FF2B5EF4-FFF2-40B4-BE49-F238E27FC236}">
                      <a16:creationId xmlns:a16="http://schemas.microsoft.com/office/drawing/2014/main" id="{584583F5-B051-96E6-193A-7041845ABA22}"/>
                    </a:ext>
                  </a:extLst>
                </p:cNvPr>
                <p:cNvPicPr>
                  <a:picLocks noChangeAspect="1"/>
                </p:cNvPicPr>
                <p:nvPr/>
              </p:nvPicPr>
              <p:blipFill>
                <a:blip r:embed="rId6"/>
                <a:stretch>
                  <a:fillRect/>
                </a:stretch>
              </p:blipFill>
              <p:spPr>
                <a:xfrm>
                  <a:off x="3017074" y="1821306"/>
                  <a:ext cx="8885115" cy="3708570"/>
                </a:xfrm>
                <a:prstGeom prst="rect">
                  <a:avLst/>
                </a:prstGeom>
              </p:spPr>
            </p:pic>
            <p:pic>
              <p:nvPicPr>
                <p:cNvPr id="8" name="Image 7">
                  <a:extLst>
                    <a:ext uri="{FF2B5EF4-FFF2-40B4-BE49-F238E27FC236}">
                      <a16:creationId xmlns:a16="http://schemas.microsoft.com/office/drawing/2014/main" id="{A98833FE-CD81-B5AF-F617-B0D79A81995D}"/>
                    </a:ext>
                  </a:extLst>
                </p:cNvPr>
                <p:cNvPicPr>
                  <a:picLocks noChangeAspect="1"/>
                </p:cNvPicPr>
                <p:nvPr/>
              </p:nvPicPr>
              <p:blipFill rotWithShape="1">
                <a:blip r:embed="rId7"/>
                <a:srcRect b="34803"/>
                <a:stretch/>
              </p:blipFill>
              <p:spPr>
                <a:xfrm>
                  <a:off x="3136755" y="5537123"/>
                  <a:ext cx="6384096" cy="1320878"/>
                </a:xfrm>
                <a:prstGeom prst="rect">
                  <a:avLst/>
                </a:prstGeom>
              </p:spPr>
            </p:pic>
          </p:grpSp>
          <p:sp>
            <p:nvSpPr>
              <p:cNvPr id="13" name="Rectangle 12">
                <a:extLst>
                  <a:ext uri="{FF2B5EF4-FFF2-40B4-BE49-F238E27FC236}">
                    <a16:creationId xmlns:a16="http://schemas.microsoft.com/office/drawing/2014/main" id="{34E2B430-8855-681F-78FA-57776E0F9285}"/>
                  </a:ext>
                </a:extLst>
              </p:cNvPr>
              <p:cNvSpPr/>
              <p:nvPr/>
            </p:nvSpPr>
            <p:spPr>
              <a:xfrm>
                <a:off x="9601198" y="5543554"/>
                <a:ext cx="2340508" cy="1260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15" name="Image 14">
              <a:extLst>
                <a:ext uri="{FF2B5EF4-FFF2-40B4-BE49-F238E27FC236}">
                  <a16:creationId xmlns:a16="http://schemas.microsoft.com/office/drawing/2014/main" id="{DEAA528B-3D35-3A41-FB56-CDA36FFADCBE}"/>
                </a:ext>
              </a:extLst>
            </p:cNvPr>
            <p:cNvPicPr>
              <a:picLocks noChangeAspect="1"/>
            </p:cNvPicPr>
            <p:nvPr/>
          </p:nvPicPr>
          <p:blipFill>
            <a:blip r:embed="rId5"/>
            <a:stretch>
              <a:fillRect/>
            </a:stretch>
          </p:blipFill>
          <p:spPr>
            <a:xfrm>
              <a:off x="3797036" y="1261797"/>
              <a:ext cx="7162800" cy="495300"/>
            </a:xfrm>
            <a:prstGeom prst="rect">
              <a:avLst/>
            </a:prstGeom>
          </p:spPr>
        </p:pic>
      </p:grpSp>
    </p:spTree>
    <p:extLst>
      <p:ext uri="{BB962C8B-B14F-4D97-AF65-F5344CB8AC3E}">
        <p14:creationId xmlns:p14="http://schemas.microsoft.com/office/powerpoint/2010/main" val="21803772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12" name="ZoneTexte 11">
            <a:extLst>
              <a:ext uri="{FF2B5EF4-FFF2-40B4-BE49-F238E27FC236}">
                <a16:creationId xmlns:a16="http://schemas.microsoft.com/office/drawing/2014/main" id="{EA688EF8-518A-9F49-A00B-4671648AEAB9}"/>
              </a:ext>
            </a:extLst>
          </p:cNvPr>
          <p:cNvSpPr txBox="1"/>
          <p:nvPr/>
        </p:nvSpPr>
        <p:spPr>
          <a:xfrm>
            <a:off x="792532" y="318855"/>
            <a:ext cx="11696632" cy="7509748"/>
          </a:xfrm>
          <a:prstGeom prst="rect">
            <a:avLst/>
          </a:prstGeom>
          <a:noFill/>
        </p:spPr>
        <p:txBody>
          <a:bodyPr wrap="square" rtlCol="0">
            <a:spAutoFit/>
          </a:bodyPr>
          <a:lstStyle/>
          <a:p>
            <a:r>
              <a:rPr lang="fr-FR" sz="3200" b="1" dirty="0">
                <a:solidFill>
                  <a:srgbClr val="8AAF63"/>
                </a:solidFill>
                <a:latin typeface="Poppins SemiBold" pitchFamily="2" charset="77"/>
                <a:cs typeface="Poppins SemiBold" pitchFamily="2" charset="77"/>
              </a:rPr>
              <a:t>Teaser de la formation :</a:t>
            </a:r>
          </a:p>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2000" b="1" dirty="0">
              <a:solidFill>
                <a:srgbClr val="8AAF63"/>
              </a:solidFill>
              <a:latin typeface="Poppins SemiBold" pitchFamily="2" charset="77"/>
              <a:cs typeface="Poppins SemiBold" pitchFamily="2" charset="77"/>
            </a:endParaRPr>
          </a:p>
          <a:p>
            <a:endParaRPr lang="fr-FR" sz="2400" b="1" dirty="0">
              <a:solidFill>
                <a:srgbClr val="8AAF63"/>
              </a:solidFill>
              <a:latin typeface="Poppins SemiBold" pitchFamily="2" charset="77"/>
              <a:cs typeface="Poppins SemiBold" pitchFamily="2" charset="77"/>
            </a:endParaRPr>
          </a:p>
          <a:p>
            <a:r>
              <a:rPr lang="fr-FR" sz="2400" b="1" u="sng" dirty="0">
                <a:solidFill>
                  <a:srgbClr val="8AAF63"/>
                </a:solidFill>
                <a:latin typeface="Poppins SemiBold" pitchFamily="2" charset="77"/>
                <a:cs typeface="Poppins SemiBold" pitchFamily="2" charset="77"/>
              </a:rPr>
              <a:t>En résumé : </a:t>
            </a:r>
          </a:p>
          <a:p>
            <a:pPr marL="342900" indent="-342900">
              <a:buFontTx/>
              <a:buChar char="-"/>
            </a:pPr>
            <a:r>
              <a:rPr lang="fr-FR" sz="2400" b="1" dirty="0">
                <a:solidFill>
                  <a:srgbClr val="8AAF63"/>
                </a:solidFill>
                <a:latin typeface="Poppins SemiBold" pitchFamily="2" charset="77"/>
                <a:cs typeface="Poppins SemiBold" pitchFamily="2" charset="77"/>
              </a:rPr>
              <a:t>17 modules en ligne</a:t>
            </a:r>
          </a:p>
          <a:p>
            <a:pPr marL="342900" indent="-342900">
              <a:buFontTx/>
              <a:buChar char="-"/>
            </a:pPr>
            <a:r>
              <a:rPr lang="fr-FR" sz="2400" b="1" dirty="0">
                <a:solidFill>
                  <a:srgbClr val="8AAF63"/>
                </a:solidFill>
                <a:latin typeface="Poppins SemiBold" pitchFamily="2" charset="77"/>
                <a:cs typeface="Poppins SemiBold" pitchFamily="2" charset="77"/>
              </a:rPr>
              <a:t>150 inscrits depuis janvier 2025 avec un fort potentiel de déploiement</a:t>
            </a:r>
          </a:p>
          <a:p>
            <a:pPr marL="342900" indent="-342900">
              <a:buFontTx/>
              <a:buChar char="-"/>
            </a:pPr>
            <a:r>
              <a:rPr lang="fr-FR" sz="2400" b="1" dirty="0">
                <a:solidFill>
                  <a:srgbClr val="8AAF63"/>
                </a:solidFill>
                <a:latin typeface="Poppins SemiBold" pitchFamily="2" charset="77"/>
                <a:cs typeface="Poppins SemiBold" pitchFamily="2" charset="77"/>
              </a:rPr>
              <a:t>Conditions préférentielles pour les membres 100 € / inscrit pour un accès complet puis dégressivité de 20 % à 50 % et gratuité manager</a:t>
            </a:r>
            <a:endParaRPr lang="fr-FR" b="1" dirty="0">
              <a:solidFill>
                <a:srgbClr val="8AAF63"/>
              </a:solidFill>
              <a:latin typeface="Poppins SemiBold" pitchFamily="2" charset="77"/>
              <a:cs typeface="Poppins SemiBold" pitchFamily="2" charset="77"/>
            </a:endParaRPr>
          </a:p>
          <a:p>
            <a:endParaRPr lang="fr-FR" sz="2000" b="1" dirty="0">
              <a:solidFill>
                <a:srgbClr val="8AAF63"/>
              </a:solidFill>
              <a:latin typeface="Poppins SemiBold" pitchFamily="2" charset="77"/>
              <a:cs typeface="Poppins SemiBold" pitchFamily="2" charset="77"/>
            </a:endParaRPr>
          </a:p>
          <a:p>
            <a:r>
              <a:rPr lang="fr-FR" sz="2400" b="1" dirty="0">
                <a:solidFill>
                  <a:srgbClr val="8AAF63"/>
                </a:solidFill>
                <a:latin typeface="Poppins SemiBold" pitchFamily="2" charset="77"/>
                <a:cs typeface="Poppins SemiBold" pitchFamily="2" charset="77"/>
              </a:rPr>
              <a:t>La plateforme est accessible à l’adresse : </a:t>
            </a:r>
            <a:r>
              <a:rPr lang="fr-FR" sz="2400" b="1" dirty="0">
                <a:solidFill>
                  <a:srgbClr val="214B30"/>
                </a:solidFill>
                <a:latin typeface="Poppins SemiBold" pitchFamily="2" charset="77"/>
                <a:cs typeface="Poppins SemiBold" pitchFamily="2" charset="77"/>
                <a:hlinkClick r:id="rId4"/>
              </a:rPr>
              <a:t>www.academie.lecommercedubois.org</a:t>
            </a:r>
            <a:endParaRPr lang="fr-FR" sz="2400" b="1" dirty="0">
              <a:solidFill>
                <a:srgbClr val="214B30"/>
              </a:solidFill>
              <a:latin typeface="Poppins SemiBold" pitchFamily="2" charset="77"/>
              <a:cs typeface="Poppins SemiBold" pitchFamily="2" charset="77"/>
            </a:endParaRPr>
          </a:p>
          <a:p>
            <a:pPr algn="ctr"/>
            <a:endParaRPr lang="fr-FR" sz="800" b="1" dirty="0">
              <a:solidFill>
                <a:srgbClr val="214B30"/>
              </a:solidFill>
              <a:latin typeface="Poppins SemiBold" pitchFamily="2" charset="77"/>
              <a:cs typeface="Poppins SemiBold" pitchFamily="2" charset="77"/>
            </a:endParaRPr>
          </a:p>
          <a:p>
            <a:r>
              <a:rPr lang="fr-FR" sz="2400" b="1" dirty="0">
                <a:solidFill>
                  <a:srgbClr val="8AAF63"/>
                </a:solidFill>
                <a:latin typeface="Poppins SemiBold" pitchFamily="2" charset="77"/>
                <a:cs typeface="Poppins SemiBold" pitchFamily="2" charset="77"/>
              </a:rPr>
              <a:t>Contact : </a:t>
            </a:r>
            <a:r>
              <a:rPr lang="fr-FR" sz="2400" b="1" dirty="0">
                <a:solidFill>
                  <a:srgbClr val="8AAF63"/>
                </a:solidFill>
                <a:latin typeface="Poppins SemiBold" pitchFamily="2" charset="77"/>
                <a:cs typeface="Poppins SemiBold" pitchFamily="2" charset="77"/>
                <a:hlinkClick r:id="rId5"/>
              </a:rPr>
              <a:t>academie@lecommercedubois.org</a:t>
            </a:r>
            <a:endParaRPr lang="fr-FR" sz="2400" b="1" dirty="0">
              <a:solidFill>
                <a:srgbClr val="8AAF63"/>
              </a:solidFill>
              <a:latin typeface="Poppins SemiBold" pitchFamily="2" charset="77"/>
              <a:cs typeface="Poppins SemiBold" pitchFamily="2" charset="77"/>
            </a:endParaRPr>
          </a:p>
          <a:p>
            <a:endParaRPr lang="fr-FR" sz="2800" b="1" dirty="0">
              <a:solidFill>
                <a:srgbClr val="8AAF63"/>
              </a:solidFill>
              <a:latin typeface="Poppins SemiBold" pitchFamily="2" charset="77"/>
              <a:cs typeface="Poppins SemiBold" pitchFamily="2" charset="77"/>
            </a:endParaRPr>
          </a:p>
          <a:p>
            <a:pPr algn="ctr"/>
            <a:endParaRPr lang="fr-FR" sz="2800" b="1" dirty="0">
              <a:solidFill>
                <a:srgbClr val="8AAF63"/>
              </a:solidFill>
              <a:latin typeface="Poppins SemiBold" pitchFamily="2" charset="77"/>
              <a:cs typeface="Poppins SemiBold" pitchFamily="2" charset="77"/>
            </a:endParaRPr>
          </a:p>
          <a:p>
            <a:endParaRPr lang="fr-FR" dirty="0"/>
          </a:p>
        </p:txBody>
      </p:sp>
      <p:pic>
        <p:nvPicPr>
          <p:cNvPr id="3" name="Image 2" descr="Une image contenant texte&#10;&#10;Description générée automatiquement">
            <a:hlinkClick r:id="rId6"/>
            <a:extLst>
              <a:ext uri="{FF2B5EF4-FFF2-40B4-BE49-F238E27FC236}">
                <a16:creationId xmlns:a16="http://schemas.microsoft.com/office/drawing/2014/main" id="{407F4CE8-9643-3649-AC00-E06957982C9D}"/>
              </a:ext>
            </a:extLst>
          </p:cNvPr>
          <p:cNvPicPr>
            <a:picLocks noChangeAspect="1"/>
          </p:cNvPicPr>
          <p:nvPr/>
        </p:nvPicPr>
        <p:blipFill>
          <a:blip r:embed="rId7"/>
          <a:stretch>
            <a:fillRect/>
          </a:stretch>
        </p:blipFill>
        <p:spPr>
          <a:xfrm>
            <a:off x="1233407" y="758990"/>
            <a:ext cx="3584227" cy="2016867"/>
          </a:xfrm>
          <a:prstGeom prst="rect">
            <a:avLst/>
          </a:prstGeom>
        </p:spPr>
      </p:pic>
      <p:sp>
        <p:nvSpPr>
          <p:cNvPr id="6" name="ZoneTexte 5">
            <a:extLst>
              <a:ext uri="{FF2B5EF4-FFF2-40B4-BE49-F238E27FC236}">
                <a16:creationId xmlns:a16="http://schemas.microsoft.com/office/drawing/2014/main" id="{94A2CEC3-88DC-844C-84F8-78946082F189}"/>
              </a:ext>
            </a:extLst>
          </p:cNvPr>
          <p:cNvSpPr txBox="1"/>
          <p:nvPr/>
        </p:nvSpPr>
        <p:spPr>
          <a:xfrm>
            <a:off x="5584340" y="-1242936"/>
            <a:ext cx="5407703" cy="2862322"/>
          </a:xfrm>
          <a:prstGeom prst="rect">
            <a:avLst/>
          </a:prstGeom>
          <a:noFill/>
        </p:spPr>
        <p:txBody>
          <a:bodyPr wrap="square" rtlCol="0">
            <a:spAutoFit/>
          </a:bodyPr>
          <a:lstStyle/>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a:p>
            <a:endParaRPr lang="fr-FR" sz="2000" b="1" dirty="0">
              <a:solidFill>
                <a:srgbClr val="8AAF63"/>
              </a:solidFill>
              <a:latin typeface="Poppins SemiBold" pitchFamily="2" charset="77"/>
              <a:cs typeface="Poppins SemiBold" pitchFamily="2" charset="77"/>
            </a:endParaRPr>
          </a:p>
          <a:p>
            <a:endParaRPr lang="fr-FR" sz="3200" b="1" dirty="0">
              <a:solidFill>
                <a:srgbClr val="8AAF63"/>
              </a:solidFill>
              <a:latin typeface="Poppins SemiBold" pitchFamily="2" charset="77"/>
              <a:cs typeface="Poppins SemiBold" pitchFamily="2" charset="77"/>
            </a:endParaRPr>
          </a:p>
        </p:txBody>
      </p:sp>
      <p:pic>
        <p:nvPicPr>
          <p:cNvPr id="5" name="Image 4" descr="Une image contenant texte&#10;&#10;Description générée automatiquement">
            <a:extLst>
              <a:ext uri="{FF2B5EF4-FFF2-40B4-BE49-F238E27FC236}">
                <a16:creationId xmlns:a16="http://schemas.microsoft.com/office/drawing/2014/main" id="{47950CA8-E5F7-288C-E18E-3258A9AC6EB1}"/>
              </a:ext>
            </a:extLst>
          </p:cNvPr>
          <p:cNvPicPr>
            <a:picLocks noChangeAspect="1"/>
          </p:cNvPicPr>
          <p:nvPr/>
        </p:nvPicPr>
        <p:blipFill>
          <a:blip r:embed="rId8"/>
          <a:stretch>
            <a:fillRect/>
          </a:stretch>
        </p:blipFill>
        <p:spPr>
          <a:xfrm>
            <a:off x="7161122" y="-1"/>
            <a:ext cx="5030878" cy="3233057"/>
          </a:xfrm>
          <a:prstGeom prst="rect">
            <a:avLst/>
          </a:prstGeom>
        </p:spPr>
      </p:pic>
    </p:spTree>
    <p:extLst>
      <p:ext uri="{BB962C8B-B14F-4D97-AF65-F5344CB8AC3E}">
        <p14:creationId xmlns:p14="http://schemas.microsoft.com/office/powerpoint/2010/main" val="41761617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C841769-4A3F-1F4D-BCB7-C1A30F41DE58}"/>
              </a:ext>
            </a:extLst>
          </p:cNvPr>
          <p:cNvPicPr>
            <a:picLocks noChangeAspect="1"/>
          </p:cNvPicPr>
          <p:nvPr/>
        </p:nvPicPr>
        <p:blipFill>
          <a:blip r:embed="rId3">
            <a:alphaModFix amt="44000"/>
          </a:blip>
          <a:stretch>
            <a:fillRect/>
          </a:stretch>
        </p:blipFill>
        <p:spPr>
          <a:xfrm>
            <a:off x="0" y="0"/>
            <a:ext cx="12192000" cy="6858000"/>
          </a:xfrm>
          <a:prstGeom prst="rect">
            <a:avLst/>
          </a:prstGeom>
        </p:spPr>
      </p:pic>
      <p:pic>
        <p:nvPicPr>
          <p:cNvPr id="5" name="Image 4" descr="Une image contenant texte, clipart&#10;&#10;Description générée automatiquement">
            <a:extLst>
              <a:ext uri="{FF2B5EF4-FFF2-40B4-BE49-F238E27FC236}">
                <a16:creationId xmlns:a16="http://schemas.microsoft.com/office/drawing/2014/main" id="{8D6226CB-4204-944F-94D7-AB4EF440F062}"/>
              </a:ext>
            </a:extLst>
          </p:cNvPr>
          <p:cNvPicPr>
            <a:picLocks noChangeAspect="1"/>
          </p:cNvPicPr>
          <p:nvPr/>
        </p:nvPicPr>
        <p:blipFill rotWithShape="1">
          <a:blip r:embed="rId4"/>
          <a:srcRect t="-1" b="-4022"/>
          <a:stretch/>
        </p:blipFill>
        <p:spPr>
          <a:xfrm>
            <a:off x="1971408" y="1245020"/>
            <a:ext cx="8249183" cy="4367959"/>
          </a:xfrm>
          <a:prstGeom prst="rect">
            <a:avLst/>
          </a:prstGeom>
        </p:spPr>
      </p:pic>
      <p:pic>
        <p:nvPicPr>
          <p:cNvPr id="3" name="Image 2">
            <a:extLst>
              <a:ext uri="{FF2B5EF4-FFF2-40B4-BE49-F238E27FC236}">
                <a16:creationId xmlns:a16="http://schemas.microsoft.com/office/drawing/2014/main" id="{A6D31383-9997-0C59-F743-4996CAACAF33}"/>
              </a:ext>
            </a:extLst>
          </p:cNvPr>
          <p:cNvPicPr>
            <a:picLocks noChangeAspect="1"/>
          </p:cNvPicPr>
          <p:nvPr/>
        </p:nvPicPr>
        <p:blipFill rotWithShape="1">
          <a:blip r:embed="rId5"/>
          <a:srcRect l="6601" t="13702" r="7035" b="8571"/>
          <a:stretch/>
        </p:blipFill>
        <p:spPr>
          <a:xfrm>
            <a:off x="0" y="-1"/>
            <a:ext cx="12191999" cy="6858000"/>
          </a:xfrm>
          <a:prstGeom prst="rect">
            <a:avLst/>
          </a:prstGeom>
        </p:spPr>
      </p:pic>
      <p:sp>
        <p:nvSpPr>
          <p:cNvPr id="7" name="Ellipse 6">
            <a:extLst>
              <a:ext uri="{FF2B5EF4-FFF2-40B4-BE49-F238E27FC236}">
                <a16:creationId xmlns:a16="http://schemas.microsoft.com/office/drawing/2014/main" id="{0C3DF936-9F13-F7A9-4F3B-C1A2EC1F95FD}"/>
              </a:ext>
            </a:extLst>
          </p:cNvPr>
          <p:cNvSpPr/>
          <p:nvPr/>
        </p:nvSpPr>
        <p:spPr>
          <a:xfrm>
            <a:off x="9593705" y="569626"/>
            <a:ext cx="1514007" cy="359765"/>
          </a:xfrm>
          <a:prstGeom prst="ellipse">
            <a:avLst/>
          </a:prstGeom>
          <a:noFill/>
          <a:ln w="76200">
            <a:solidFill>
              <a:srgbClr val="DA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21675183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9655DD2-56E9-384C-ABC8-60500551FE92}"/>
              </a:ext>
            </a:extLst>
          </p:cNvPr>
          <p:cNvSpPr txBox="1"/>
          <p:nvPr/>
        </p:nvSpPr>
        <p:spPr>
          <a:xfrm>
            <a:off x="383485" y="750725"/>
            <a:ext cx="11357411" cy="5016758"/>
          </a:xfrm>
          <a:prstGeom prst="rect">
            <a:avLst/>
          </a:prstGeom>
          <a:noFill/>
        </p:spPr>
        <p:txBody>
          <a:bodyPr wrap="square">
            <a:spAutoFit/>
          </a:bodyPr>
          <a:lstStyle/>
          <a:p>
            <a:pPr>
              <a:buClr>
                <a:srgbClr val="8AAF63"/>
              </a:buClr>
            </a:pPr>
            <a:endParaRPr lang="fr-FR" sz="2400" b="1" cap="none" dirty="0">
              <a:latin typeface="Poppins"/>
            </a:endParaRPr>
          </a:p>
          <a:p>
            <a:pPr marL="342900" indent="-342900">
              <a:buClr>
                <a:srgbClr val="8AAF63"/>
              </a:buClr>
              <a:buFont typeface="Wingdings" panose="05000000000000000000" pitchFamily="2" charset="2"/>
              <a:buChar char="§"/>
            </a:pPr>
            <a:r>
              <a:rPr lang="fr-FR" sz="2400" dirty="0">
                <a:latin typeface="Poppins"/>
                <a:ea typeface="Cambria Math" panose="02040503050406030204" pitchFamily="18" charset="0"/>
              </a:rPr>
              <a:t>Une baisse des CA de l’ordre de -7 % en 2024 </a:t>
            </a:r>
          </a:p>
          <a:p>
            <a:pPr marL="342900" indent="-342900">
              <a:buClr>
                <a:srgbClr val="8AAF63"/>
              </a:buClr>
              <a:buFont typeface="Wingdings" panose="05000000000000000000" pitchFamily="2" charset="2"/>
              <a:buChar char="§"/>
            </a:pPr>
            <a:r>
              <a:rPr lang="fr-FR" sz="2400" dirty="0">
                <a:latin typeface="Poppins"/>
                <a:ea typeface="Cambria Math" panose="02040503050406030204" pitchFamily="18" charset="0"/>
              </a:rPr>
              <a:t>Des volumes stables sur les différentes familles de produits (panneaux, terrasses, bardages…) et légère croissance sur les bois de structure</a:t>
            </a:r>
          </a:p>
          <a:p>
            <a:pPr marL="342900" indent="-342900">
              <a:buClr>
                <a:srgbClr val="8AAF63"/>
              </a:buClr>
              <a:buFont typeface="Wingdings" panose="05000000000000000000" pitchFamily="2" charset="2"/>
              <a:buChar char="§"/>
            </a:pPr>
            <a:r>
              <a:rPr lang="fr-FR" sz="2400" dirty="0">
                <a:latin typeface="Poppins"/>
                <a:ea typeface="Cambria Math" panose="02040503050406030204" pitchFamily="18" charset="0"/>
              </a:rPr>
              <a:t>Meilleure résilience que les autres matériaux</a:t>
            </a:r>
          </a:p>
          <a:p>
            <a:pPr marL="342900" indent="-342900">
              <a:buClr>
                <a:srgbClr val="8AAF63"/>
              </a:buClr>
              <a:buFont typeface="Wingdings" panose="05000000000000000000" pitchFamily="2" charset="2"/>
              <a:buChar char="§"/>
            </a:pPr>
            <a:r>
              <a:rPr lang="fr-FR" sz="2400" dirty="0">
                <a:latin typeface="Poppins"/>
                <a:ea typeface="Cambria Math" panose="02040503050406030204" pitchFamily="18" charset="0"/>
              </a:rPr>
              <a:t>S1 2025 correct au niveau des volumes avec attente de reprise du secteur neuf</a:t>
            </a:r>
          </a:p>
          <a:p>
            <a:pPr marL="342900" indent="-342900">
              <a:buClr>
                <a:srgbClr val="8AAF63"/>
              </a:buClr>
              <a:buFont typeface="Wingdings" panose="05000000000000000000" pitchFamily="2" charset="2"/>
              <a:buChar char="§"/>
            </a:pPr>
            <a:r>
              <a:rPr lang="fr-FR" sz="2400" dirty="0">
                <a:latin typeface="Poppins"/>
                <a:ea typeface="Cambria Math" panose="02040503050406030204" pitchFamily="18" charset="0"/>
              </a:rPr>
              <a:t>De nouvelles obligations pour nos entreprises : REP, RDUE…</a:t>
            </a:r>
          </a:p>
          <a:p>
            <a:endParaRPr lang="fr-FR" sz="800" dirty="0">
              <a:latin typeface="Poppins"/>
              <a:ea typeface="Cambria Math" panose="02040503050406030204" pitchFamily="18" charset="0"/>
            </a:endParaRPr>
          </a:p>
          <a:p>
            <a:r>
              <a:rPr lang="fr-FR" sz="2400" dirty="0">
                <a:latin typeface="Poppins"/>
                <a:ea typeface="Cambria Math" panose="02040503050406030204" pitchFamily="18" charset="0"/>
              </a:rPr>
              <a:t>Un matériau d’avenir et un réseau de négociants bois prêt à relever les défis de la neutralité carbone  </a:t>
            </a:r>
          </a:p>
          <a:p>
            <a:r>
              <a:rPr lang="fr-FR" sz="2400" dirty="0">
                <a:latin typeface="Poppins"/>
                <a:ea typeface="Cambria Math" panose="02040503050406030204" pitchFamily="18" charset="0"/>
              </a:rPr>
              <a:t> </a:t>
            </a:r>
          </a:p>
          <a:p>
            <a:pPr>
              <a:buClr>
                <a:srgbClr val="8AAF63"/>
              </a:buClr>
            </a:pPr>
            <a:endParaRPr lang="fr-FR" sz="2400" dirty="0">
              <a:latin typeface="Poppins"/>
              <a:ea typeface="Cambria Math" panose="02040503050406030204" pitchFamily="18" charset="0"/>
            </a:endParaRPr>
          </a:p>
          <a:p>
            <a:pPr>
              <a:buClr>
                <a:srgbClr val="8AAF63"/>
              </a:buClr>
            </a:pPr>
            <a:endParaRPr lang="fr-FR" sz="2400" b="1" dirty="0">
              <a:latin typeface="Poppins"/>
              <a:ea typeface="Cambria Math" panose="02040503050406030204" pitchFamily="18" charset="0"/>
            </a:endParaRPr>
          </a:p>
        </p:txBody>
      </p:sp>
      <p:sp>
        <p:nvSpPr>
          <p:cNvPr id="6" name="ZoneTexte 5">
            <a:extLst>
              <a:ext uri="{FF2B5EF4-FFF2-40B4-BE49-F238E27FC236}">
                <a16:creationId xmlns:a16="http://schemas.microsoft.com/office/drawing/2014/main" id="{6B331C77-C924-094B-A84B-01523FE1E808}"/>
              </a:ext>
            </a:extLst>
          </p:cNvPr>
          <p:cNvSpPr txBox="1"/>
          <p:nvPr/>
        </p:nvSpPr>
        <p:spPr>
          <a:xfrm>
            <a:off x="643950" y="294403"/>
            <a:ext cx="10904099" cy="646331"/>
          </a:xfrm>
          <a:prstGeom prst="rect">
            <a:avLst/>
          </a:prstGeom>
          <a:noFill/>
        </p:spPr>
        <p:txBody>
          <a:bodyPr wrap="square" rtlCol="0">
            <a:spAutoFit/>
          </a:bodyPr>
          <a:lstStyle/>
          <a:p>
            <a:r>
              <a:rPr lang="fr-FR" sz="3600" dirty="0">
                <a:solidFill>
                  <a:srgbClr val="8AAF63"/>
                </a:solidFill>
                <a:latin typeface="Poppins SemiBold" pitchFamily="2" charset="77"/>
                <a:cs typeface="Poppins SemiBold" pitchFamily="2" charset="77"/>
              </a:rPr>
              <a:t>Résumé situation marchés distribution</a:t>
            </a:r>
          </a:p>
        </p:txBody>
      </p:sp>
    </p:spTree>
    <p:extLst>
      <p:ext uri="{BB962C8B-B14F-4D97-AF65-F5344CB8AC3E}">
        <p14:creationId xmlns:p14="http://schemas.microsoft.com/office/powerpoint/2010/main" val="35370324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pic>
        <p:nvPicPr>
          <p:cNvPr id="3" name="Image 2">
            <a:extLst>
              <a:ext uri="{FF2B5EF4-FFF2-40B4-BE49-F238E27FC236}">
                <a16:creationId xmlns:a16="http://schemas.microsoft.com/office/drawing/2014/main" id="{4A270B19-C8FB-D7E2-C008-3CC4CD9494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1331" y="188225"/>
            <a:ext cx="692369" cy="692369"/>
          </a:xfrm>
          <a:prstGeom prst="rect">
            <a:avLst/>
          </a:prstGeom>
        </p:spPr>
      </p:pic>
      <p:sp>
        <p:nvSpPr>
          <p:cNvPr id="9" name="ZoneTexte 8">
            <a:extLst>
              <a:ext uri="{FF2B5EF4-FFF2-40B4-BE49-F238E27FC236}">
                <a16:creationId xmlns:a16="http://schemas.microsoft.com/office/drawing/2014/main" id="{BE4DDB8C-6BE3-34C2-3F8B-3795AD211F66}"/>
              </a:ext>
            </a:extLst>
          </p:cNvPr>
          <p:cNvSpPr txBox="1"/>
          <p:nvPr/>
        </p:nvSpPr>
        <p:spPr>
          <a:xfrm>
            <a:off x="3773225" y="5938726"/>
            <a:ext cx="649537" cy="215444"/>
          </a:xfrm>
          <a:prstGeom prst="rect">
            <a:avLst/>
          </a:prstGeom>
          <a:noFill/>
        </p:spPr>
        <p:txBody>
          <a:bodyPr wrap="none" rtlCol="0">
            <a:spAutoFit/>
          </a:bodyPr>
          <a:lstStyle/>
          <a:p>
            <a:r>
              <a:rPr lang="fr-FR" sz="800" dirty="0" err="1">
                <a:solidFill>
                  <a:schemeClr val="bg1"/>
                </a:solidFill>
              </a:rPr>
              <a:t>Silverwood</a:t>
            </a:r>
            <a:endParaRPr lang="fr-FR" sz="800" dirty="0">
              <a:solidFill>
                <a:schemeClr val="bg1"/>
              </a:solidFill>
            </a:endParaRPr>
          </a:p>
        </p:txBody>
      </p:sp>
      <p:sp>
        <p:nvSpPr>
          <p:cNvPr id="2" name="ZoneTexte 1">
            <a:extLst>
              <a:ext uri="{FF2B5EF4-FFF2-40B4-BE49-F238E27FC236}">
                <a16:creationId xmlns:a16="http://schemas.microsoft.com/office/drawing/2014/main" id="{0150780D-55A6-1C4D-2575-3E205E1DA7FA}"/>
              </a:ext>
            </a:extLst>
          </p:cNvPr>
          <p:cNvSpPr txBox="1"/>
          <p:nvPr/>
        </p:nvSpPr>
        <p:spPr>
          <a:xfrm>
            <a:off x="488476" y="0"/>
            <a:ext cx="11567532" cy="5601533"/>
          </a:xfrm>
          <a:prstGeom prst="rect">
            <a:avLst/>
          </a:prstGeom>
          <a:noFill/>
        </p:spPr>
        <p:txBody>
          <a:bodyPr wrap="square" rtlCol="0">
            <a:spAutoFit/>
          </a:bodyPr>
          <a:lstStyle/>
          <a:p>
            <a:r>
              <a:rPr lang="fr-FR" sz="1800" b="0" i="0" u="none" strike="noStrike" baseline="0" dirty="0">
                <a:solidFill>
                  <a:srgbClr val="000000"/>
                </a:solidFill>
                <a:latin typeface="Calibri" panose="020F0502020204030204" pitchFamily="34" charset="0"/>
              </a:rPr>
              <a:t> </a:t>
            </a:r>
          </a:p>
          <a:p>
            <a:pPr algn="ctr"/>
            <a:r>
              <a:rPr lang="fr-FR" sz="3200" dirty="0">
                <a:solidFill>
                  <a:srgbClr val="255851"/>
                </a:solidFill>
                <a:latin typeface="Poppins" panose="00000500000000000000" pitchFamily="2" charset="0"/>
                <a:cs typeface="Poppins" panose="00000500000000000000" pitchFamily="2" charset="0"/>
              </a:rPr>
              <a:t>Intervenant :</a:t>
            </a:r>
            <a:endParaRPr lang="fr-FR" sz="3200" i="1" dirty="0">
              <a:solidFill>
                <a:srgbClr val="255851"/>
              </a:solidFill>
              <a:latin typeface="Poppins" panose="00000500000000000000" pitchFamily="2" charset="0"/>
              <a:cs typeface="Poppins" panose="00000500000000000000" pitchFamily="2" charset="0"/>
            </a:endParaRPr>
          </a:p>
          <a:p>
            <a:pPr algn="ctr"/>
            <a:endParaRPr lang="fr-FR" sz="3200" i="1" dirty="0">
              <a:solidFill>
                <a:srgbClr val="255851"/>
              </a:solidFill>
              <a:latin typeface="Poppins" panose="00000500000000000000" pitchFamily="2" charset="0"/>
              <a:cs typeface="Poppins" panose="00000500000000000000" pitchFamily="2" charset="0"/>
            </a:endParaRPr>
          </a:p>
          <a:p>
            <a:pPr algn="ctr"/>
            <a:r>
              <a:rPr lang="fr-FR" sz="3200" b="1" i="1" dirty="0">
                <a:solidFill>
                  <a:srgbClr val="255851"/>
                </a:solidFill>
                <a:latin typeface="Poppins" panose="00000500000000000000" pitchFamily="2" charset="0"/>
                <a:cs typeface="Poppins" panose="00000500000000000000" pitchFamily="2" charset="0"/>
              </a:rPr>
              <a:t>Europe : </a:t>
            </a:r>
            <a:r>
              <a:rPr lang="fr-FR" sz="3200" i="1" dirty="0">
                <a:solidFill>
                  <a:srgbClr val="255851"/>
                </a:solidFill>
                <a:latin typeface="Poppins" panose="00000500000000000000" pitchFamily="2" charset="0"/>
                <a:cs typeface="Poppins" panose="00000500000000000000" pitchFamily="2" charset="0"/>
              </a:rPr>
              <a:t>dossiers brulants et stratégie d’influence </a:t>
            </a:r>
          </a:p>
          <a:p>
            <a:pPr algn="ctr"/>
            <a:endParaRPr lang="fr-FR" sz="3200" i="1" dirty="0">
              <a:solidFill>
                <a:srgbClr val="255851"/>
              </a:solidFill>
              <a:latin typeface="Poppins" panose="00000500000000000000" pitchFamily="2" charset="0"/>
              <a:cs typeface="Poppins" panose="00000500000000000000" pitchFamily="2" charset="0"/>
            </a:endParaRPr>
          </a:p>
          <a:p>
            <a:pPr algn="ctr"/>
            <a:r>
              <a:rPr lang="fr-FR" sz="3200" i="1" dirty="0">
                <a:solidFill>
                  <a:srgbClr val="255851"/>
                </a:solidFill>
                <a:latin typeface="Poppins" panose="00000500000000000000" pitchFamily="2" charset="0"/>
                <a:cs typeface="Poppins" panose="00000500000000000000" pitchFamily="2" charset="0"/>
              </a:rPr>
              <a:t>par Patrizio ANTONICOLI</a:t>
            </a:r>
          </a:p>
          <a:p>
            <a:pPr algn="ctr"/>
            <a:endParaRPr lang="fr-FR" sz="3200" i="1" dirty="0">
              <a:solidFill>
                <a:srgbClr val="255851"/>
              </a:solidFill>
              <a:latin typeface="Poppins" panose="00000500000000000000" pitchFamily="2" charset="0"/>
              <a:cs typeface="Poppins" panose="00000500000000000000" pitchFamily="2" charset="0"/>
            </a:endParaRPr>
          </a:p>
          <a:p>
            <a:pPr algn="ctr"/>
            <a:r>
              <a:rPr lang="fr-FR" sz="2800" i="1" dirty="0">
                <a:solidFill>
                  <a:srgbClr val="255851"/>
                </a:solidFill>
                <a:latin typeface="Poppins" panose="00000500000000000000" pitchFamily="2" charset="0"/>
                <a:cs typeface="Poppins" panose="00000500000000000000" pitchFamily="2" charset="0"/>
              </a:rPr>
              <a:t>Directeur Général de la Confédération Européenne des Industries du Bois (ETIC)</a:t>
            </a:r>
          </a:p>
          <a:p>
            <a:pPr algn="ctr"/>
            <a:endParaRPr lang="fr-FR" sz="2800" i="1" dirty="0">
              <a:solidFill>
                <a:srgbClr val="255851"/>
              </a:solidFill>
              <a:latin typeface="Poppins" panose="00000500000000000000" pitchFamily="2" charset="0"/>
              <a:cs typeface="Poppins" panose="00000500000000000000" pitchFamily="2" charset="0"/>
            </a:endParaRPr>
          </a:p>
          <a:p>
            <a:pPr algn="ctr"/>
            <a:endParaRPr lang="fr-FR" sz="3200" i="1" dirty="0">
              <a:solidFill>
                <a:srgbClr val="255851"/>
              </a:solidFill>
              <a:latin typeface="Poppins" panose="00000500000000000000" pitchFamily="2" charset="0"/>
              <a:cs typeface="Poppins" panose="00000500000000000000" pitchFamily="2" charset="0"/>
            </a:endParaRPr>
          </a:p>
          <a:p>
            <a:pPr algn="ctr"/>
            <a:r>
              <a:rPr lang="fr-FR" sz="3200" i="1" dirty="0">
                <a:solidFill>
                  <a:srgbClr val="255851"/>
                </a:solidFill>
                <a:latin typeface="Poppins" panose="00000500000000000000" pitchFamily="2" charset="0"/>
                <a:cs typeface="Poppins" panose="00000500000000000000" pitchFamily="2" charset="0"/>
              </a:rPr>
              <a:t>Temps d’échanges</a:t>
            </a:r>
          </a:p>
        </p:txBody>
      </p:sp>
      <p:pic>
        <p:nvPicPr>
          <p:cNvPr id="1026" name="Picture 2" descr="Drapeau Europe 200x300 cm - Drapeau européen/Drapeau ...">
            <a:extLst>
              <a:ext uri="{FF2B5EF4-FFF2-40B4-BE49-F238E27FC236}">
                <a16:creationId xmlns:a16="http://schemas.microsoft.com/office/drawing/2014/main" id="{7F54D2BF-5326-A5EB-EB59-3614EDEDC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2006" y="4439407"/>
            <a:ext cx="2261616" cy="1545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7682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4C5BF7E-C256-F248-9ABA-6221580A5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1236" y="188225"/>
            <a:ext cx="1324772" cy="793907"/>
          </a:xfrm>
          <a:prstGeom prst="rect">
            <a:avLst/>
          </a:prstGeom>
        </p:spPr>
      </p:pic>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r>
              <a:rPr lang="fr-FR" sz="8000" dirty="0">
                <a:solidFill>
                  <a:srgbClr val="8AAF63"/>
                </a:solidFill>
                <a:latin typeface="Poppins SemiBold" pitchFamily="2" charset="77"/>
                <a:cs typeface="Poppins SemiBold" pitchFamily="2" charset="77"/>
              </a:rPr>
              <a:t>…</a:t>
            </a:r>
          </a:p>
        </p:txBody>
      </p:sp>
      <p:sp>
        <p:nvSpPr>
          <p:cNvPr id="8" name="ZoneTexte 7">
            <a:extLst>
              <a:ext uri="{FF2B5EF4-FFF2-40B4-BE49-F238E27FC236}">
                <a16:creationId xmlns:a16="http://schemas.microsoft.com/office/drawing/2014/main" id="{D8C06269-18AF-49F5-B182-4EE85F02F2EC}"/>
              </a:ext>
            </a:extLst>
          </p:cNvPr>
          <p:cNvSpPr txBox="1"/>
          <p:nvPr/>
        </p:nvSpPr>
        <p:spPr>
          <a:xfrm>
            <a:off x="1355854" y="188225"/>
            <a:ext cx="10836146" cy="6278642"/>
          </a:xfrm>
          <a:prstGeom prst="rect">
            <a:avLst/>
          </a:prstGeom>
          <a:noFill/>
        </p:spPr>
        <p:txBody>
          <a:bodyPr wrap="square" rtlCol="0">
            <a:spAutoFit/>
          </a:bodyPr>
          <a:lstStyle/>
          <a:p>
            <a:r>
              <a:rPr lang="fr-FR" sz="1800" b="0" i="0" u="none" strike="noStrike" baseline="0" dirty="0">
                <a:solidFill>
                  <a:srgbClr val="000000"/>
                </a:solidFill>
                <a:latin typeface="Calibri" panose="020F0502020204030204" pitchFamily="34" charset="0"/>
              </a:rPr>
              <a:t> </a:t>
            </a:r>
          </a:p>
          <a:p>
            <a:r>
              <a:rPr lang="fr-FR" sz="3200" dirty="0">
                <a:solidFill>
                  <a:srgbClr val="255851"/>
                </a:solidFill>
                <a:latin typeface="Poppins" panose="00000500000000000000" pitchFamily="2" charset="0"/>
                <a:cs typeface="Poppins" panose="00000500000000000000" pitchFamily="2" charset="0"/>
              </a:rPr>
              <a:t>			Clôture des travaux</a:t>
            </a:r>
          </a:p>
          <a:p>
            <a:r>
              <a:rPr lang="fr-FR" sz="3200" dirty="0">
                <a:solidFill>
                  <a:srgbClr val="255851"/>
                </a:solidFill>
                <a:latin typeface="Poppins" panose="00000500000000000000" pitchFamily="2" charset="0"/>
                <a:cs typeface="Poppins" panose="00000500000000000000" pitchFamily="2" charset="0"/>
              </a:rPr>
              <a:t>		et invitation au Cocktail (devant le bâtiment 1)</a:t>
            </a:r>
          </a:p>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r>
              <a:rPr lang="fr-FR" sz="3200" dirty="0">
                <a:solidFill>
                  <a:srgbClr val="255851"/>
                </a:solidFill>
                <a:latin typeface="Poppins" panose="00000500000000000000" pitchFamily="2" charset="0"/>
                <a:cs typeface="Poppins" panose="00000500000000000000" pitchFamily="2" charset="0"/>
              </a:rPr>
              <a:t>Merci de votre participation à </a:t>
            </a:r>
            <a:r>
              <a:rPr lang="fr-FR" sz="3200" dirty="0" err="1">
                <a:solidFill>
                  <a:srgbClr val="255851"/>
                </a:solidFill>
                <a:latin typeface="Poppins" panose="00000500000000000000" pitchFamily="2" charset="0"/>
                <a:cs typeface="Poppins" panose="00000500000000000000" pitchFamily="2" charset="0"/>
              </a:rPr>
              <a:t>tous.tes</a:t>
            </a:r>
            <a:endParaRPr lang="fr-FR" sz="3200" dirty="0">
              <a:solidFill>
                <a:srgbClr val="255851"/>
              </a:solidFill>
              <a:latin typeface="Poppins" panose="00000500000000000000" pitchFamily="2" charset="0"/>
              <a:cs typeface="Poppins" panose="00000500000000000000" pitchFamily="2" charset="0"/>
            </a:endParaRPr>
          </a:p>
          <a:p>
            <a:endParaRPr lang="fr-FR" sz="3200" dirty="0">
              <a:solidFill>
                <a:srgbClr val="255851"/>
              </a:solidFill>
              <a:latin typeface="Poppins" panose="00000500000000000000" pitchFamily="2" charset="0"/>
              <a:cs typeface="Poppins" panose="00000500000000000000" pitchFamily="2" charset="0"/>
            </a:endParaRPr>
          </a:p>
          <a:p>
            <a:r>
              <a:rPr lang="fr-FR" sz="3200" dirty="0">
                <a:solidFill>
                  <a:srgbClr val="255851"/>
                </a:solidFill>
                <a:latin typeface="Poppins" panose="00000500000000000000" pitchFamily="2" charset="0"/>
                <a:cs typeface="Poppins" panose="00000500000000000000" pitchFamily="2" charset="0"/>
              </a:rPr>
              <a:t>RDV à 14:15 pour la poursuite des travaux RDUE</a:t>
            </a:r>
          </a:p>
          <a:p>
            <a:pPr algn="l"/>
            <a:endParaRPr lang="fr-FR" sz="3200" dirty="0">
              <a:solidFill>
                <a:srgbClr val="255851"/>
              </a:solidFill>
              <a:latin typeface="Poppins" panose="00000500000000000000" pitchFamily="2" charset="0"/>
              <a:cs typeface="Poppins" panose="00000500000000000000" pitchFamily="2" charset="0"/>
            </a:endParaRPr>
          </a:p>
        </p:txBody>
      </p:sp>
      <p:pic>
        <p:nvPicPr>
          <p:cNvPr id="3" name="Image 2">
            <a:extLst>
              <a:ext uri="{FF2B5EF4-FFF2-40B4-BE49-F238E27FC236}">
                <a16:creationId xmlns:a16="http://schemas.microsoft.com/office/drawing/2014/main" id="{56EF1C4A-19F3-47BB-4309-19ED3D6F77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2100" y="2024583"/>
            <a:ext cx="3693318" cy="1846659"/>
          </a:xfrm>
          <a:custGeom>
            <a:avLst/>
            <a:gdLst>
              <a:gd name="connsiteX0" fmla="*/ 0 w 3693318"/>
              <a:gd name="connsiteY0" fmla="*/ 0 h 1846659"/>
              <a:gd name="connsiteX1" fmla="*/ 3693318 w 3693318"/>
              <a:gd name="connsiteY1" fmla="*/ 0 h 1846659"/>
              <a:gd name="connsiteX2" fmla="*/ 3693318 w 3693318"/>
              <a:gd name="connsiteY2" fmla="*/ 1846659 h 1846659"/>
              <a:gd name="connsiteX3" fmla="*/ 0 w 3693318"/>
              <a:gd name="connsiteY3" fmla="*/ 1846659 h 1846659"/>
              <a:gd name="connsiteX4" fmla="*/ 0 w 3693318"/>
              <a:gd name="connsiteY4" fmla="*/ 0 h 1846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3318" h="1846659" fill="none" extrusionOk="0">
                <a:moveTo>
                  <a:pt x="0" y="0"/>
                </a:moveTo>
                <a:cubicBezTo>
                  <a:pt x="1564636" y="-15755"/>
                  <a:pt x="3133477" y="10504"/>
                  <a:pt x="3693318" y="0"/>
                </a:cubicBezTo>
                <a:cubicBezTo>
                  <a:pt x="3671882" y="717365"/>
                  <a:pt x="3537753" y="1311271"/>
                  <a:pt x="3693318" y="1846659"/>
                </a:cubicBezTo>
                <a:cubicBezTo>
                  <a:pt x="2269088" y="1680045"/>
                  <a:pt x="1425497" y="1725674"/>
                  <a:pt x="0" y="1846659"/>
                </a:cubicBezTo>
                <a:cubicBezTo>
                  <a:pt x="98608" y="1073192"/>
                  <a:pt x="-113552" y="892691"/>
                  <a:pt x="0" y="0"/>
                </a:cubicBezTo>
                <a:close/>
              </a:path>
              <a:path w="3693318" h="1846659" stroke="0" extrusionOk="0">
                <a:moveTo>
                  <a:pt x="0" y="0"/>
                </a:moveTo>
                <a:cubicBezTo>
                  <a:pt x="477607" y="28676"/>
                  <a:pt x="2537880" y="127759"/>
                  <a:pt x="3693318" y="0"/>
                </a:cubicBezTo>
                <a:cubicBezTo>
                  <a:pt x="3633301" y="608773"/>
                  <a:pt x="3596691" y="1466632"/>
                  <a:pt x="3693318" y="1846659"/>
                </a:cubicBezTo>
                <a:cubicBezTo>
                  <a:pt x="2264214" y="1710778"/>
                  <a:pt x="1317457" y="1896608"/>
                  <a:pt x="0" y="1846659"/>
                </a:cubicBezTo>
                <a:cubicBezTo>
                  <a:pt x="-118516" y="1623857"/>
                  <a:pt x="20877" y="717403"/>
                  <a:pt x="0" y="0"/>
                </a:cubicBezTo>
                <a:close/>
              </a:path>
            </a:pathLst>
          </a:custGeom>
          <a:ln>
            <a:solidFill>
              <a:schemeClr val="tx1"/>
            </a:solidFill>
            <a:extLst>
              <a:ext uri="{C807C97D-BFC1-408E-A445-0C87EB9F89A2}">
                <ask:lineSketchStyleProps xmlns:ask="http://schemas.microsoft.com/office/drawing/2018/sketchyshapes" sd="3963885165">
                  <a:prstGeom prst="rect">
                    <a:avLst/>
                  </a:prstGeom>
                  <ask:type>
                    <ask:lineSketchCurved/>
                  </ask:type>
                </ask:lineSketchStyleProps>
              </a:ext>
            </a:extLst>
          </a:ln>
        </p:spPr>
      </p:pic>
    </p:spTree>
    <p:extLst>
      <p:ext uri="{BB962C8B-B14F-4D97-AF65-F5344CB8AC3E}">
        <p14:creationId xmlns:p14="http://schemas.microsoft.com/office/powerpoint/2010/main" val="37768078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8AAF63"/>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C841769-4A3F-1F4D-BCB7-C1A30F41DE58}"/>
              </a:ext>
            </a:extLst>
          </p:cNvPr>
          <p:cNvPicPr>
            <a:picLocks noChangeAspect="1"/>
          </p:cNvPicPr>
          <p:nvPr/>
        </p:nvPicPr>
        <p:blipFill>
          <a:blip r:embed="rId3" cstate="screen">
            <a:alphaModFix amt="44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Image 4" descr="Une image contenant texte, clipart&#10;&#10;Description générée automatiquement">
            <a:extLst>
              <a:ext uri="{FF2B5EF4-FFF2-40B4-BE49-F238E27FC236}">
                <a16:creationId xmlns:a16="http://schemas.microsoft.com/office/drawing/2014/main" id="{8D6226CB-4204-944F-94D7-AB4EF440F0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82071" y="2403859"/>
            <a:ext cx="4027858" cy="2050282"/>
          </a:xfrm>
          <a:prstGeom prst="rect">
            <a:avLst/>
          </a:prstGeom>
        </p:spPr>
      </p:pic>
    </p:spTree>
    <p:extLst>
      <p:ext uri="{BB962C8B-B14F-4D97-AF65-F5344CB8AC3E}">
        <p14:creationId xmlns:p14="http://schemas.microsoft.com/office/powerpoint/2010/main" val="5938634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BC18FE5-A3CA-4E4F-9363-4FBFADC446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id="{F0D6B7A2-3DD0-0840-BFA1-2B30BBAACE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4103" y="625642"/>
            <a:ext cx="3523793" cy="1801319"/>
          </a:xfrm>
          <a:prstGeom prst="rect">
            <a:avLst/>
          </a:prstGeom>
        </p:spPr>
      </p:pic>
      <p:sp>
        <p:nvSpPr>
          <p:cNvPr id="4" name="ZoneTexte 3">
            <a:extLst>
              <a:ext uri="{FF2B5EF4-FFF2-40B4-BE49-F238E27FC236}">
                <a16:creationId xmlns:a16="http://schemas.microsoft.com/office/drawing/2014/main" id="{995BD429-5C7E-9F47-9448-6105E06A6669}"/>
              </a:ext>
            </a:extLst>
          </p:cNvPr>
          <p:cNvSpPr txBox="1"/>
          <p:nvPr/>
        </p:nvSpPr>
        <p:spPr>
          <a:xfrm>
            <a:off x="280576" y="3213162"/>
            <a:ext cx="3667053" cy="1431161"/>
          </a:xfrm>
          <a:prstGeom prst="rect">
            <a:avLst/>
          </a:prstGeom>
          <a:noFill/>
          <a:ln>
            <a:noFill/>
          </a:ln>
        </p:spPr>
        <p:txBody>
          <a:bodyPr wrap="square" rtlCol="0">
            <a:spAutoFit/>
          </a:bodyPr>
          <a:lstStyle/>
          <a:p>
            <a:pPr algn="ctr"/>
            <a:r>
              <a:rPr lang="fr-FR" b="1" dirty="0">
                <a:solidFill>
                  <a:srgbClr val="255851"/>
                </a:solidFill>
                <a:latin typeface="Poppins SemiBold" pitchFamily="2" charset="77"/>
                <a:cs typeface="Poppins SemiBold" pitchFamily="2" charset="77"/>
              </a:rPr>
              <a:t>Arnaud HETROIT</a:t>
            </a:r>
          </a:p>
          <a:p>
            <a:pPr algn="ctr"/>
            <a:r>
              <a:rPr lang="fr-FR" sz="1500" dirty="0">
                <a:solidFill>
                  <a:schemeClr val="bg1"/>
                </a:solidFill>
                <a:latin typeface="Poppins" pitchFamily="2" charset="77"/>
                <a:cs typeface="Poppins" pitchFamily="2" charset="77"/>
              </a:rPr>
              <a:t>Directeur</a:t>
            </a:r>
          </a:p>
          <a:p>
            <a:pPr algn="ctr"/>
            <a:endParaRPr lang="fr-FR" sz="1500" dirty="0">
              <a:solidFill>
                <a:schemeClr val="bg1"/>
              </a:solidFill>
              <a:latin typeface="Poppins" pitchFamily="2" charset="77"/>
              <a:cs typeface="Poppins" pitchFamily="2" charset="77"/>
            </a:endParaRPr>
          </a:p>
          <a:p>
            <a:pPr algn="ctr"/>
            <a:r>
              <a:rPr lang="fr-FR" sz="1400" dirty="0">
                <a:solidFill>
                  <a:srgbClr val="255851"/>
                </a:solidFill>
                <a:latin typeface="Poppins Light" pitchFamily="2" charset="77"/>
                <a:cs typeface="Poppins Light" pitchFamily="2" charset="77"/>
              </a:rPr>
              <a:t>+33(</a:t>
            </a:r>
            <a:r>
              <a:rPr lang="fr-FR" sz="1400" b="1" dirty="0">
                <a:solidFill>
                  <a:schemeClr val="bg1"/>
                </a:solidFill>
                <a:latin typeface="Poppins SemiBold" pitchFamily="2" charset="77"/>
                <a:cs typeface="Poppins SemiBold" pitchFamily="2" charset="77"/>
              </a:rPr>
              <a:t>0</a:t>
            </a:r>
            <a:r>
              <a:rPr lang="fr-FR" sz="1400" dirty="0">
                <a:solidFill>
                  <a:srgbClr val="255851"/>
                </a:solidFill>
                <a:latin typeface="Poppins Light" pitchFamily="2" charset="77"/>
                <a:cs typeface="Poppins Light" pitchFamily="2" charset="77"/>
              </a:rPr>
              <a:t>)</a:t>
            </a:r>
            <a:r>
              <a:rPr lang="fr-FR" sz="1400" b="1" dirty="0">
                <a:solidFill>
                  <a:schemeClr val="bg1"/>
                </a:solidFill>
                <a:latin typeface="Poppins SemiBold" pitchFamily="2" charset="77"/>
                <a:cs typeface="Poppins Light" pitchFamily="2" charset="77"/>
              </a:rPr>
              <a:t>6</a:t>
            </a:r>
            <a:r>
              <a:rPr lang="fr-FR" sz="1400" b="1" dirty="0">
                <a:solidFill>
                  <a:srgbClr val="255851"/>
                </a:solidFill>
                <a:latin typeface="Poppins SemiBold" pitchFamily="2" charset="77"/>
                <a:cs typeface="Poppins Light" pitchFamily="2" charset="77"/>
              </a:rPr>
              <a:t> </a:t>
            </a:r>
            <a:r>
              <a:rPr lang="fr-FR" sz="1400" b="1" dirty="0">
                <a:solidFill>
                  <a:schemeClr val="bg1"/>
                </a:solidFill>
                <a:latin typeface="Poppins SemiBold" pitchFamily="2" charset="77"/>
              </a:rPr>
              <a:t>08 07 49 94</a:t>
            </a:r>
          </a:p>
          <a:p>
            <a:pPr algn="ctr"/>
            <a:r>
              <a:rPr lang="fr-FR" sz="1100" dirty="0">
                <a:solidFill>
                  <a:schemeClr val="bg1"/>
                </a:solidFill>
                <a:latin typeface="Poppins Light" pitchFamily="2" charset="77"/>
                <a:cs typeface="Poppins Light" pitchFamily="2" charset="77"/>
              </a:rPr>
              <a:t>direction@lecommercedubois.fr</a:t>
            </a:r>
          </a:p>
          <a:p>
            <a:pPr algn="ctr"/>
            <a:r>
              <a:rPr lang="fr-FR" sz="1400" dirty="0">
                <a:solidFill>
                  <a:schemeClr val="bg1"/>
                </a:solidFill>
                <a:latin typeface="Poppins" pitchFamily="2" charset="77"/>
                <a:cs typeface="Poppins" pitchFamily="2" charset="77"/>
              </a:rPr>
              <a:t>	</a:t>
            </a:r>
          </a:p>
        </p:txBody>
      </p:sp>
      <p:sp>
        <p:nvSpPr>
          <p:cNvPr id="5" name="ZoneTexte 4">
            <a:extLst>
              <a:ext uri="{FF2B5EF4-FFF2-40B4-BE49-F238E27FC236}">
                <a16:creationId xmlns:a16="http://schemas.microsoft.com/office/drawing/2014/main" id="{30C36658-D2F2-BC4F-A496-8EB2DB29BF8B}"/>
              </a:ext>
            </a:extLst>
          </p:cNvPr>
          <p:cNvSpPr txBox="1"/>
          <p:nvPr/>
        </p:nvSpPr>
        <p:spPr>
          <a:xfrm>
            <a:off x="0" y="4938291"/>
            <a:ext cx="12192000" cy="1492716"/>
          </a:xfrm>
          <a:prstGeom prst="rect">
            <a:avLst/>
          </a:prstGeom>
          <a:noFill/>
        </p:spPr>
        <p:txBody>
          <a:bodyPr wrap="square" rtlCol="0">
            <a:spAutoFit/>
          </a:bodyPr>
          <a:lstStyle/>
          <a:p>
            <a:pPr algn="ctr"/>
            <a:endParaRPr lang="fr-FR" sz="1300" dirty="0">
              <a:solidFill>
                <a:schemeClr val="bg1"/>
              </a:solidFill>
              <a:latin typeface="Poppins Light" pitchFamily="2" charset="77"/>
              <a:cs typeface="Poppins Light" pitchFamily="2" charset="77"/>
            </a:endParaRPr>
          </a:p>
          <a:p>
            <a:pPr algn="ctr"/>
            <a:r>
              <a:rPr lang="fr-FR" sz="1600" dirty="0">
                <a:solidFill>
                  <a:schemeClr val="bg1"/>
                </a:solidFill>
                <a:latin typeface="Poppins Light" pitchFamily="2" charset="77"/>
                <a:cs typeface="Poppins Light" pitchFamily="2" charset="77"/>
                <a:hlinkClick r:id="rId5"/>
              </a:rPr>
              <a:t>www.lecommercedubois.org</a:t>
            </a:r>
            <a:endParaRPr lang="fr-FR" sz="1600" dirty="0">
              <a:solidFill>
                <a:schemeClr val="bg1"/>
              </a:solidFill>
              <a:latin typeface="Poppins Light" pitchFamily="2" charset="77"/>
              <a:cs typeface="Poppins Light" pitchFamily="2" charset="77"/>
            </a:endParaRPr>
          </a:p>
          <a:p>
            <a:pPr algn="ctr"/>
            <a:r>
              <a:rPr lang="fr-FR" sz="1600" dirty="0">
                <a:solidFill>
                  <a:srgbClr val="255851"/>
                </a:solidFill>
                <a:latin typeface="Poppins Light" pitchFamily="2" charset="77"/>
                <a:cs typeface="Poppins Light" pitchFamily="2" charset="77"/>
              </a:rPr>
              <a:t>+33(</a:t>
            </a:r>
            <a:r>
              <a:rPr lang="fr-FR" sz="1600" b="1" dirty="0">
                <a:solidFill>
                  <a:schemeClr val="bg1"/>
                </a:solidFill>
                <a:latin typeface="Poppins SemiBold" pitchFamily="2" charset="77"/>
                <a:cs typeface="Poppins SemiBold" pitchFamily="2" charset="77"/>
              </a:rPr>
              <a:t>0</a:t>
            </a:r>
            <a:r>
              <a:rPr lang="fr-FR" sz="1600" dirty="0">
                <a:solidFill>
                  <a:srgbClr val="255851"/>
                </a:solidFill>
                <a:latin typeface="Poppins Light" pitchFamily="2" charset="77"/>
                <a:cs typeface="Poppins Light" pitchFamily="2" charset="77"/>
              </a:rPr>
              <a:t>)</a:t>
            </a:r>
            <a:r>
              <a:rPr lang="fr-FR" sz="1600" b="1" dirty="0">
                <a:solidFill>
                  <a:schemeClr val="bg1"/>
                </a:solidFill>
                <a:latin typeface="Poppins SemiBold" pitchFamily="2" charset="77"/>
                <a:cs typeface="Poppins SemiBold" pitchFamily="2" charset="77"/>
              </a:rPr>
              <a:t>1</a:t>
            </a:r>
            <a:r>
              <a:rPr lang="fr-FR" sz="1600" b="1" dirty="0">
                <a:latin typeface="Poppins SemiBold" pitchFamily="2" charset="77"/>
                <a:cs typeface="Poppins SemiBold" pitchFamily="2" charset="77"/>
              </a:rPr>
              <a:t> </a:t>
            </a:r>
            <a:r>
              <a:rPr lang="fr-FR" sz="1600" b="1" dirty="0">
                <a:solidFill>
                  <a:schemeClr val="bg1"/>
                </a:solidFill>
                <a:latin typeface="Poppins SemiBold" pitchFamily="2" charset="77"/>
                <a:cs typeface="Poppins SemiBold" pitchFamily="2" charset="77"/>
              </a:rPr>
              <a:t>43 94 73 50</a:t>
            </a:r>
            <a:endParaRPr lang="fr-FR" sz="1600" dirty="0">
              <a:solidFill>
                <a:schemeClr val="bg1"/>
              </a:solidFill>
              <a:latin typeface="Poppins Light" pitchFamily="2" charset="77"/>
              <a:cs typeface="Poppins Light" pitchFamily="2" charset="77"/>
            </a:endParaRPr>
          </a:p>
          <a:p>
            <a:pPr algn="ctr"/>
            <a:r>
              <a:rPr lang="fr-FR" sz="1600" dirty="0">
                <a:solidFill>
                  <a:schemeClr val="bg1"/>
                </a:solidFill>
                <a:latin typeface="Poppins Light" pitchFamily="2" charset="77"/>
                <a:cs typeface="Poppins Light" pitchFamily="2" charset="77"/>
              </a:rPr>
              <a:t>Jardin Tropical, 45 bis, avenue de la Belle Gabrielle,</a:t>
            </a:r>
          </a:p>
          <a:p>
            <a:pPr algn="ctr"/>
            <a:r>
              <a:rPr lang="fr-FR" sz="1600" dirty="0">
                <a:solidFill>
                  <a:schemeClr val="bg1"/>
                </a:solidFill>
                <a:latin typeface="Poppins Light" pitchFamily="2" charset="77"/>
                <a:cs typeface="Poppins Light" pitchFamily="2" charset="77"/>
              </a:rPr>
              <a:t>94736 Nogent-sur-Marne</a:t>
            </a:r>
          </a:p>
          <a:p>
            <a:pPr algn="ctr"/>
            <a:endParaRPr lang="fr-FR" sz="1400" b="1" dirty="0">
              <a:latin typeface="Poppins SemiBold" pitchFamily="2" charset="77"/>
              <a:cs typeface="Poppins SemiBold" pitchFamily="2" charset="77"/>
            </a:endParaRPr>
          </a:p>
        </p:txBody>
      </p:sp>
      <p:sp>
        <p:nvSpPr>
          <p:cNvPr id="8" name="ZoneTexte 7">
            <a:extLst>
              <a:ext uri="{FF2B5EF4-FFF2-40B4-BE49-F238E27FC236}">
                <a16:creationId xmlns:a16="http://schemas.microsoft.com/office/drawing/2014/main" id="{599B94A1-2EBD-4F3C-AEE4-67DF7A3811FC}"/>
              </a:ext>
            </a:extLst>
          </p:cNvPr>
          <p:cNvSpPr txBox="1"/>
          <p:nvPr/>
        </p:nvSpPr>
        <p:spPr>
          <a:xfrm>
            <a:off x="-56646" y="2610373"/>
            <a:ext cx="11875506" cy="369332"/>
          </a:xfrm>
          <a:prstGeom prst="rect">
            <a:avLst/>
          </a:prstGeom>
          <a:noFill/>
        </p:spPr>
        <p:txBody>
          <a:bodyPr wrap="square">
            <a:spAutoFit/>
          </a:bodyPr>
          <a:lstStyle/>
          <a:p>
            <a:pPr algn="ctr"/>
            <a:r>
              <a:rPr lang="fr-FR" sz="1800" b="1" dirty="0">
                <a:solidFill>
                  <a:srgbClr val="255851"/>
                </a:solidFill>
                <a:latin typeface="Poppins" pitchFamily="2" charset="77"/>
                <a:cs typeface="Poppins" pitchFamily="2" charset="77"/>
              </a:rPr>
              <a:t>Contacts :</a:t>
            </a:r>
            <a:endParaRPr lang="fr-FR" sz="1800" b="1" dirty="0">
              <a:solidFill>
                <a:schemeClr val="bg1"/>
              </a:solidFill>
              <a:latin typeface="Poppins" pitchFamily="2" charset="77"/>
              <a:cs typeface="Poppins" pitchFamily="2" charset="77"/>
            </a:endParaRPr>
          </a:p>
        </p:txBody>
      </p:sp>
      <p:sp>
        <p:nvSpPr>
          <p:cNvPr id="9" name="ZoneTexte 8">
            <a:extLst>
              <a:ext uri="{FF2B5EF4-FFF2-40B4-BE49-F238E27FC236}">
                <a16:creationId xmlns:a16="http://schemas.microsoft.com/office/drawing/2014/main" id="{15FD835C-700F-42BD-9406-A3B521A45053}"/>
              </a:ext>
            </a:extLst>
          </p:cNvPr>
          <p:cNvSpPr txBox="1"/>
          <p:nvPr/>
        </p:nvSpPr>
        <p:spPr>
          <a:xfrm>
            <a:off x="4047581" y="3208991"/>
            <a:ext cx="3667053" cy="1261884"/>
          </a:xfrm>
          <a:prstGeom prst="rect">
            <a:avLst/>
          </a:prstGeom>
          <a:noFill/>
          <a:ln>
            <a:noFill/>
          </a:ln>
        </p:spPr>
        <p:txBody>
          <a:bodyPr wrap="square" rtlCol="0">
            <a:spAutoFit/>
          </a:bodyPr>
          <a:lstStyle/>
          <a:p>
            <a:pPr algn="ctr"/>
            <a:r>
              <a:rPr lang="fr-FR" b="1" dirty="0">
                <a:solidFill>
                  <a:srgbClr val="255851"/>
                </a:solidFill>
                <a:latin typeface="Poppins SemiBold" pitchFamily="2" charset="77"/>
                <a:cs typeface="Poppins SemiBold" pitchFamily="2" charset="77"/>
              </a:rPr>
              <a:t>Alessandra NÉGRI</a:t>
            </a:r>
          </a:p>
          <a:p>
            <a:pPr algn="ctr"/>
            <a:r>
              <a:rPr lang="fr-FR" sz="1500" dirty="0">
                <a:solidFill>
                  <a:schemeClr val="bg1"/>
                </a:solidFill>
                <a:latin typeface="Poppins" pitchFamily="2" charset="77"/>
              </a:rPr>
              <a:t>Responsable marchés et RSE</a:t>
            </a:r>
          </a:p>
          <a:p>
            <a:pPr algn="ctr"/>
            <a:endParaRPr lang="fr-FR" sz="1500" dirty="0">
              <a:solidFill>
                <a:schemeClr val="bg1"/>
              </a:solidFill>
              <a:latin typeface="Poppins" pitchFamily="2" charset="77"/>
              <a:cs typeface="Poppins" pitchFamily="2" charset="77"/>
            </a:endParaRPr>
          </a:p>
          <a:p>
            <a:pPr algn="ctr"/>
            <a:r>
              <a:rPr lang="fr-FR" sz="1400" dirty="0">
                <a:solidFill>
                  <a:srgbClr val="255851"/>
                </a:solidFill>
                <a:latin typeface="Poppins Light" pitchFamily="2" charset="77"/>
                <a:cs typeface="Poppins Light" pitchFamily="2" charset="77"/>
              </a:rPr>
              <a:t>+33(</a:t>
            </a:r>
            <a:r>
              <a:rPr lang="fr-FR" sz="1400" b="1" dirty="0">
                <a:solidFill>
                  <a:schemeClr val="bg1"/>
                </a:solidFill>
                <a:latin typeface="Poppins SemiBold" pitchFamily="2" charset="77"/>
                <a:cs typeface="Poppins SemiBold" pitchFamily="2" charset="77"/>
              </a:rPr>
              <a:t>0</a:t>
            </a:r>
            <a:r>
              <a:rPr lang="fr-FR" sz="1400" dirty="0">
                <a:solidFill>
                  <a:srgbClr val="255851"/>
                </a:solidFill>
                <a:latin typeface="Poppins Light" pitchFamily="2" charset="77"/>
                <a:cs typeface="Poppins Light" pitchFamily="2" charset="77"/>
              </a:rPr>
              <a:t>)</a:t>
            </a:r>
            <a:r>
              <a:rPr lang="fr-FR" sz="1400" b="1" dirty="0">
                <a:solidFill>
                  <a:schemeClr val="bg1"/>
                </a:solidFill>
                <a:latin typeface="Poppins SemiBold" pitchFamily="2" charset="77"/>
                <a:cs typeface="Poppins SemiBold" pitchFamily="2" charset="77"/>
              </a:rPr>
              <a:t>7</a:t>
            </a:r>
            <a:r>
              <a:rPr lang="fr-FR" sz="1400" b="1" dirty="0">
                <a:solidFill>
                  <a:srgbClr val="255851"/>
                </a:solidFill>
                <a:latin typeface="Poppins SemiBold" pitchFamily="2" charset="77"/>
                <a:cs typeface="Poppins SemiBold" pitchFamily="2" charset="77"/>
              </a:rPr>
              <a:t> </a:t>
            </a:r>
            <a:r>
              <a:rPr lang="fr-FR" sz="1400" b="1" dirty="0">
                <a:solidFill>
                  <a:schemeClr val="bg1"/>
                </a:solidFill>
                <a:latin typeface="Poppins SemiBold" pitchFamily="2" charset="77"/>
              </a:rPr>
              <a:t>49 14 83 81</a:t>
            </a:r>
          </a:p>
          <a:p>
            <a:pPr algn="ctr"/>
            <a:r>
              <a:rPr lang="fr-FR" sz="1100" dirty="0">
                <a:solidFill>
                  <a:schemeClr val="bg1"/>
                </a:solidFill>
                <a:latin typeface="Poppins Light" pitchFamily="2" charset="77"/>
              </a:rPr>
              <a:t>a.negri@lecommercedubois.fr</a:t>
            </a:r>
            <a:r>
              <a:rPr lang="fr-FR" sz="1400" dirty="0">
                <a:solidFill>
                  <a:schemeClr val="bg1"/>
                </a:solidFill>
                <a:latin typeface="Poppins" pitchFamily="2" charset="77"/>
                <a:cs typeface="Poppins" pitchFamily="2" charset="77"/>
              </a:rPr>
              <a:t>	</a:t>
            </a:r>
          </a:p>
        </p:txBody>
      </p:sp>
      <p:sp>
        <p:nvSpPr>
          <p:cNvPr id="10" name="ZoneTexte 9">
            <a:extLst>
              <a:ext uri="{FF2B5EF4-FFF2-40B4-BE49-F238E27FC236}">
                <a16:creationId xmlns:a16="http://schemas.microsoft.com/office/drawing/2014/main" id="{E34AFB0B-E971-4CA8-97B7-616388ECE90B}"/>
              </a:ext>
            </a:extLst>
          </p:cNvPr>
          <p:cNvSpPr txBox="1"/>
          <p:nvPr/>
        </p:nvSpPr>
        <p:spPr>
          <a:xfrm>
            <a:off x="7814586" y="3208990"/>
            <a:ext cx="3667053" cy="1261884"/>
          </a:xfrm>
          <a:prstGeom prst="rect">
            <a:avLst/>
          </a:prstGeom>
          <a:noFill/>
          <a:ln>
            <a:noFill/>
          </a:ln>
        </p:spPr>
        <p:txBody>
          <a:bodyPr wrap="square" rtlCol="0">
            <a:spAutoFit/>
          </a:bodyPr>
          <a:lstStyle/>
          <a:p>
            <a:pPr algn="ctr"/>
            <a:r>
              <a:rPr lang="fr-FR" b="1" dirty="0">
                <a:solidFill>
                  <a:srgbClr val="255851"/>
                </a:solidFill>
                <a:latin typeface="Poppins SemiBold" pitchFamily="2" charset="77"/>
                <a:cs typeface="Poppins SemiBold" pitchFamily="2" charset="77"/>
              </a:rPr>
              <a:t>Justine JOBBÉ-DUVAL</a:t>
            </a:r>
          </a:p>
          <a:p>
            <a:pPr algn="ctr"/>
            <a:r>
              <a:rPr lang="fr-FR" sz="1500" dirty="0">
                <a:solidFill>
                  <a:schemeClr val="bg1"/>
                </a:solidFill>
                <a:latin typeface="Poppins" pitchFamily="2" charset="77"/>
                <a:cs typeface="Poppins" pitchFamily="2" charset="77"/>
              </a:rPr>
              <a:t>Chargée de communication</a:t>
            </a:r>
          </a:p>
          <a:p>
            <a:pPr algn="ctr"/>
            <a:endParaRPr lang="fr-FR" sz="1500" dirty="0">
              <a:solidFill>
                <a:schemeClr val="bg1"/>
              </a:solidFill>
              <a:latin typeface="Poppins" pitchFamily="2" charset="77"/>
              <a:cs typeface="Poppins" pitchFamily="2" charset="77"/>
            </a:endParaRPr>
          </a:p>
          <a:p>
            <a:pPr algn="ctr"/>
            <a:r>
              <a:rPr lang="fr-FR" sz="1400" dirty="0">
                <a:solidFill>
                  <a:srgbClr val="255851"/>
                </a:solidFill>
                <a:latin typeface="Poppins Light" pitchFamily="2" charset="77"/>
                <a:cs typeface="Poppins Light" pitchFamily="2" charset="77"/>
              </a:rPr>
              <a:t>+33(</a:t>
            </a:r>
            <a:r>
              <a:rPr lang="fr-FR" sz="1400" b="1" dirty="0">
                <a:solidFill>
                  <a:schemeClr val="bg1"/>
                </a:solidFill>
                <a:latin typeface="Poppins SemiBold" pitchFamily="2" charset="77"/>
                <a:cs typeface="Poppins SemiBold" pitchFamily="2" charset="77"/>
              </a:rPr>
              <a:t>0</a:t>
            </a:r>
            <a:r>
              <a:rPr lang="fr-FR" sz="1400" dirty="0">
                <a:solidFill>
                  <a:srgbClr val="255851"/>
                </a:solidFill>
                <a:latin typeface="Poppins Light" pitchFamily="2" charset="77"/>
                <a:cs typeface="Poppins Light" pitchFamily="2" charset="77"/>
              </a:rPr>
              <a:t>)</a:t>
            </a:r>
            <a:r>
              <a:rPr lang="fr-FR" sz="1400" b="1" dirty="0">
                <a:solidFill>
                  <a:schemeClr val="bg1"/>
                </a:solidFill>
                <a:latin typeface="Poppins SemiBold" pitchFamily="2" charset="77"/>
                <a:cs typeface="Poppins SemiBold" pitchFamily="2" charset="77"/>
              </a:rPr>
              <a:t>7</a:t>
            </a:r>
            <a:r>
              <a:rPr lang="fr-FR" sz="1400" b="1" dirty="0">
                <a:solidFill>
                  <a:srgbClr val="255851"/>
                </a:solidFill>
                <a:latin typeface="Poppins SemiBold" pitchFamily="2" charset="77"/>
                <a:cs typeface="Poppins SemiBold" pitchFamily="2" charset="77"/>
              </a:rPr>
              <a:t> </a:t>
            </a:r>
            <a:r>
              <a:rPr lang="fr-FR" sz="1400" b="1" dirty="0">
                <a:solidFill>
                  <a:schemeClr val="bg1"/>
                </a:solidFill>
                <a:latin typeface="Poppins SemiBold" pitchFamily="2" charset="77"/>
                <a:cs typeface="Poppins SemiBold" pitchFamily="2" charset="77"/>
              </a:rPr>
              <a:t>83 34 66 48</a:t>
            </a:r>
          </a:p>
          <a:p>
            <a:pPr algn="ctr"/>
            <a:r>
              <a:rPr lang="fr-FR" sz="1100" dirty="0">
                <a:solidFill>
                  <a:schemeClr val="bg1"/>
                </a:solidFill>
                <a:latin typeface="Poppins Light" pitchFamily="2" charset="77"/>
                <a:cs typeface="Poppins Light" pitchFamily="2" charset="77"/>
              </a:rPr>
              <a:t>communication@lecommercedubois.fr</a:t>
            </a:r>
            <a:r>
              <a:rPr lang="fr-FR" sz="1400" dirty="0">
                <a:solidFill>
                  <a:schemeClr val="bg1"/>
                </a:solidFill>
                <a:latin typeface="Poppins" pitchFamily="2" charset="77"/>
                <a:cs typeface="Poppins" pitchFamily="2" charset="77"/>
              </a:rPr>
              <a:t>	</a:t>
            </a:r>
          </a:p>
        </p:txBody>
      </p:sp>
    </p:spTree>
    <p:extLst>
      <p:ext uri="{BB962C8B-B14F-4D97-AF65-F5344CB8AC3E}">
        <p14:creationId xmlns:p14="http://schemas.microsoft.com/office/powerpoint/2010/main" val="1823981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96DA94C2-8485-0E4D-825D-DC9DBFADF8F7}"/>
              </a:ext>
            </a:extLst>
          </p:cNvPr>
          <p:cNvSpPr txBox="1"/>
          <p:nvPr/>
        </p:nvSpPr>
        <p:spPr>
          <a:xfrm>
            <a:off x="11226614" y="5537122"/>
            <a:ext cx="279934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a:t>
            </a:r>
          </a:p>
        </p:txBody>
      </p:sp>
      <p:sp>
        <p:nvSpPr>
          <p:cNvPr id="4" name="ZoneTexte 3">
            <a:extLst>
              <a:ext uri="{FF2B5EF4-FFF2-40B4-BE49-F238E27FC236}">
                <a16:creationId xmlns:a16="http://schemas.microsoft.com/office/drawing/2014/main" id="{A3C203AC-3B8B-1E44-972C-7C36BF85879A}"/>
              </a:ext>
            </a:extLst>
          </p:cNvPr>
          <p:cNvSpPr txBox="1"/>
          <p:nvPr/>
        </p:nvSpPr>
        <p:spPr>
          <a:xfrm>
            <a:off x="7627057" y="643944"/>
            <a:ext cx="4385111"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0" i="0" u="none" strike="noStrike" kern="1200" cap="none" spc="0" normalizeH="0" baseline="0" noProof="0" dirty="0">
              <a:ln>
                <a:noFill/>
              </a:ln>
              <a:solidFill>
                <a:srgbClr val="000000"/>
              </a:solidFill>
              <a:effectLst/>
              <a:uLnTx/>
              <a:uFillTx/>
              <a:latin typeface="Poppins"/>
              <a:ea typeface="+mn-ea"/>
              <a:cs typeface="+mn-cs"/>
            </a:endParaRP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Bilan importations 2024</a:t>
            </a:r>
          </a:p>
          <a:p>
            <a:pPr marL="0" marR="0" lvl="0" indent="0" algn="l" defTabSz="457200" rtl="0" eaLnBrk="1" fontAlgn="auto" latinLnBrk="0" hangingPunct="1">
              <a:lnSpc>
                <a:spcPct val="100000"/>
              </a:lnSpc>
              <a:spcBef>
                <a:spcPts val="0"/>
              </a:spcBef>
              <a:spcAft>
                <a:spcPts val="0"/>
              </a:spcAft>
              <a:buClr>
                <a:srgbClr val="8AAF63"/>
              </a:buClr>
              <a:buSzTx/>
              <a:buFontTx/>
              <a:buNone/>
              <a:tabLst/>
              <a:defRPr/>
            </a:pPr>
            <a:r>
              <a:rPr kumimoji="0" lang="fr-FR" sz="2400" b="1" i="0" u="none" strike="noStrike" kern="1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Une certaine stabilité après </a:t>
            </a:r>
          </a:p>
          <a:p>
            <a:pPr marL="0" marR="0" lvl="0" indent="0" algn="l" defTabSz="457200" rtl="0" eaLnBrk="1" fontAlgn="auto" latinLnBrk="0" hangingPunct="1">
              <a:lnSpc>
                <a:spcPct val="100000"/>
              </a:lnSpc>
              <a:spcBef>
                <a:spcPts val="0"/>
              </a:spcBef>
              <a:spcAft>
                <a:spcPts val="0"/>
              </a:spcAft>
              <a:buClr>
                <a:srgbClr val="8AAF63"/>
              </a:buClr>
              <a:buSzTx/>
              <a:buFontTx/>
              <a:buNone/>
              <a:tabLst/>
              <a:defRPr/>
            </a:pPr>
            <a:r>
              <a:rPr kumimoji="0" lang="fr-FR" sz="2400" b="1" i="0" u="none" strike="noStrike" kern="1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trois années de recul</a:t>
            </a:r>
            <a:endPar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
                <a:srgbClr val="8AAF63"/>
              </a:buClr>
              <a:buSzTx/>
              <a:buFontTx/>
              <a:buNone/>
              <a:tabLst/>
              <a:defRPr/>
            </a:pPr>
            <a:endPar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endParaRP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2 286 000 m3</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-1 % / 2023 et -17 % / 2022</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Stabilisation niveau bas</a:t>
            </a:r>
          </a:p>
          <a:p>
            <a:pPr marL="342900" marR="0" lvl="0"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Principaux fournisseurs</a:t>
            </a:r>
          </a:p>
          <a:p>
            <a:pPr marL="1257300" marR="0" lvl="2"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1"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Allemagne</a:t>
            </a: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 (-1 %)</a:t>
            </a:r>
          </a:p>
          <a:p>
            <a:pPr marL="1257300" marR="0" lvl="2"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Finlande (id)</a:t>
            </a:r>
          </a:p>
          <a:p>
            <a:pPr marL="1257300" marR="0" lvl="2"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Suède (+1 %)</a:t>
            </a:r>
          </a:p>
          <a:p>
            <a:pPr marL="1257300" marR="0" lvl="2"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rPr>
              <a:t>Benelux (-1 %)</a:t>
            </a:r>
          </a:p>
          <a:p>
            <a:pPr marL="1257300" marR="0" lvl="2"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endPar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endParaRPr>
          </a:p>
          <a:p>
            <a:pPr marL="1257300" marR="0" lvl="2" indent="-342900" algn="l" defTabSz="457200" rtl="0" eaLnBrk="1" fontAlgn="auto" latinLnBrk="0" hangingPunct="1">
              <a:lnSpc>
                <a:spcPct val="100000"/>
              </a:lnSpc>
              <a:spcBef>
                <a:spcPts val="0"/>
              </a:spcBef>
              <a:spcAft>
                <a:spcPts val="0"/>
              </a:spcAft>
              <a:buClr>
                <a:srgbClr val="8AAF63"/>
              </a:buClr>
              <a:buSzTx/>
              <a:buFont typeface="Wingdings" panose="05000000000000000000" pitchFamily="2" charset="2"/>
              <a:buChar char="§"/>
              <a:tabLst/>
              <a:defRPr/>
            </a:pPr>
            <a:endParaRPr kumimoji="0" lang="fr-FR" sz="2400" b="0" i="0" u="none" strike="noStrike" kern="1200" cap="none" spc="0" normalizeH="0" baseline="0" noProof="0" dirty="0">
              <a:ln>
                <a:noFill/>
              </a:ln>
              <a:solidFill>
                <a:srgbClr val="000000"/>
              </a:solidFill>
              <a:effectLst/>
              <a:uLnTx/>
              <a:uFillTx/>
              <a:latin typeface="Poppins"/>
              <a:ea typeface="Cambria Math" panose="02040503050406030204" pitchFamily="18" charset="0"/>
              <a:cs typeface="+mn-cs"/>
            </a:endParaRPr>
          </a:p>
        </p:txBody>
      </p:sp>
      <p:sp>
        <p:nvSpPr>
          <p:cNvPr id="2" name="ZoneTexte 1">
            <a:extLst>
              <a:ext uri="{FF2B5EF4-FFF2-40B4-BE49-F238E27FC236}">
                <a16:creationId xmlns:a16="http://schemas.microsoft.com/office/drawing/2014/main" id="{33736470-9D1B-E038-3E5A-F66A0F0D3392}"/>
              </a:ext>
            </a:extLst>
          </p:cNvPr>
          <p:cNvSpPr txBox="1"/>
          <p:nvPr/>
        </p:nvSpPr>
        <p:spPr>
          <a:xfrm>
            <a:off x="497725" y="0"/>
            <a:ext cx="698332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8AAF63"/>
                </a:solidFill>
                <a:effectLst/>
                <a:uLnTx/>
                <a:uFillTx/>
                <a:latin typeface="Poppins SemiBold" pitchFamily="2" charset="77"/>
                <a:ea typeface="+mn-ea"/>
                <a:cs typeface="Poppins SemiBold" pitchFamily="2" charset="77"/>
              </a:rPr>
              <a:t>Commission Résineux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Poppins Light" pitchFamily="2" charset="77"/>
                <a:ea typeface="+mn-ea"/>
                <a:cs typeface="+mn-cs"/>
              </a:rPr>
              <a:t>Par Armel CHAUMONT</a:t>
            </a:r>
          </a:p>
        </p:txBody>
      </p:sp>
      <p:pic>
        <p:nvPicPr>
          <p:cNvPr id="3" name="Image 2" descr="Une image contenant texte, nombre, capture d’écran, Police&#10;&#10;Le contenu généré par l’IA peut être incorrect.">
            <a:extLst>
              <a:ext uri="{FF2B5EF4-FFF2-40B4-BE49-F238E27FC236}">
                <a16:creationId xmlns:a16="http://schemas.microsoft.com/office/drawing/2014/main" id="{0C3B6883-33C2-0E62-656E-D5F0588D780B}"/>
              </a:ext>
            </a:extLst>
          </p:cNvPr>
          <p:cNvPicPr>
            <a:picLocks noChangeAspect="1"/>
          </p:cNvPicPr>
          <p:nvPr/>
        </p:nvPicPr>
        <p:blipFill>
          <a:blip r:embed="rId3"/>
          <a:stretch>
            <a:fillRect/>
          </a:stretch>
        </p:blipFill>
        <p:spPr>
          <a:xfrm>
            <a:off x="179832" y="1224751"/>
            <a:ext cx="7340564" cy="4883441"/>
          </a:xfrm>
          <a:prstGeom prst="rect">
            <a:avLst/>
          </a:prstGeom>
        </p:spPr>
      </p:pic>
    </p:spTree>
    <p:extLst>
      <p:ext uri="{BB962C8B-B14F-4D97-AF65-F5344CB8AC3E}">
        <p14:creationId xmlns:p14="http://schemas.microsoft.com/office/powerpoint/2010/main" val="425389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F11E8034-D977-4E9F-A6DA-92292F0F7CC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6" r="6"/>
          <a:stretch>
            <a:fillRect/>
          </a:stretch>
        </p:blipFill>
        <p:spPr/>
      </p:pic>
      <p:sp>
        <p:nvSpPr>
          <p:cNvPr id="11" name="Rubrik 10">
            <a:extLst>
              <a:ext uri="{FF2B5EF4-FFF2-40B4-BE49-F238E27FC236}">
                <a16:creationId xmlns:a16="http://schemas.microsoft.com/office/drawing/2014/main" id="{B2A66BA0-97A0-426F-ADE6-8C7DD6D35AAE}"/>
              </a:ext>
            </a:extLst>
          </p:cNvPr>
          <p:cNvSpPr>
            <a:spLocks noGrp="1"/>
          </p:cNvSpPr>
          <p:nvPr>
            <p:ph type="ctrTitle"/>
          </p:nvPr>
        </p:nvSpPr>
        <p:spPr/>
        <p:txBody>
          <a:bodyPr/>
          <a:lstStyle/>
          <a:p>
            <a:r>
              <a:rPr lang="en-GB" dirty="0"/>
              <a:t>Production </a:t>
            </a:r>
            <a:r>
              <a:rPr lang="en-GB" dirty="0" err="1"/>
              <a:t>Suède</a:t>
            </a:r>
            <a:r>
              <a:rPr lang="en-GB" dirty="0"/>
              <a:t> / </a:t>
            </a:r>
            <a:r>
              <a:rPr lang="en-GB" dirty="0" err="1"/>
              <a:t>Finlande</a:t>
            </a:r>
            <a:endParaRPr lang="en-GB" dirty="0"/>
          </a:p>
        </p:txBody>
      </p:sp>
    </p:spTree>
    <p:extLst>
      <p:ext uri="{BB962C8B-B14F-4D97-AF65-F5344CB8AC3E}">
        <p14:creationId xmlns:p14="http://schemas.microsoft.com/office/powerpoint/2010/main" val="929408371"/>
      </p:ext>
    </p:extLst>
  </p:cSld>
  <p:clrMapOvr>
    <a:masterClrMapping/>
  </p:clrMapOvr>
</p:sld>
</file>

<file path=ppt/theme/theme1.xml><?xml version="1.0" encoding="utf-8"?>
<a:theme xmlns:a="http://schemas.openxmlformats.org/drawingml/2006/main" name="Colis">
  <a:themeElements>
    <a:clrScheme name="Colis">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Colis">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lis">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ond-Bleu_C4_202108">
  <a:themeElements>
    <a:clrScheme name="Carbone 4 - 2021">
      <a:dk1>
        <a:srgbClr val="000000"/>
      </a:dk1>
      <a:lt1>
        <a:srgbClr val="FFFFFF"/>
      </a:lt1>
      <a:dk2>
        <a:srgbClr val="46464E"/>
      </a:dk2>
      <a:lt2>
        <a:srgbClr val="AAAAB2"/>
      </a:lt2>
      <a:accent1>
        <a:srgbClr val="283246"/>
      </a:accent1>
      <a:accent2>
        <a:srgbClr val="55739B"/>
      </a:accent2>
      <a:accent3>
        <a:srgbClr val="FF554B"/>
      </a:accent3>
      <a:accent4>
        <a:srgbClr val="FFAA96"/>
      </a:accent4>
      <a:accent5>
        <a:srgbClr val="5F8C82"/>
      </a:accent5>
      <a:accent6>
        <a:srgbClr val="A0C8B9"/>
      </a:accent6>
      <a:hlink>
        <a:srgbClr val="FFFFFF"/>
      </a:hlink>
      <a:folHlink>
        <a:srgbClr val="55739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4Conseil_Modele2021_20210827" id="{4778231B-3487-43E3-B521-703433C6519D}" vid="{7ADCA65D-5DC1-4DC6-81B6-B3B54A7ECA56}"/>
    </a:ext>
  </a:extLst>
</a:theme>
</file>

<file path=ppt/theme/theme4.xml><?xml version="1.0" encoding="utf-8"?>
<a:theme xmlns:a="http://schemas.openxmlformats.org/drawingml/2006/main" name="Fond-Blanc_Carbone4_2021">
  <a:themeElements>
    <a:clrScheme name="Carbone4_Couleurs2021">
      <a:dk1>
        <a:srgbClr val="000000"/>
      </a:dk1>
      <a:lt1>
        <a:srgbClr val="FFFFFF"/>
      </a:lt1>
      <a:dk2>
        <a:srgbClr val="46464E"/>
      </a:dk2>
      <a:lt2>
        <a:srgbClr val="AAAAB2"/>
      </a:lt2>
      <a:accent1>
        <a:srgbClr val="283246"/>
      </a:accent1>
      <a:accent2>
        <a:srgbClr val="55739B"/>
      </a:accent2>
      <a:accent3>
        <a:srgbClr val="FF554B"/>
      </a:accent3>
      <a:accent4>
        <a:srgbClr val="FFAA96"/>
      </a:accent4>
      <a:accent5>
        <a:srgbClr val="5F8C82"/>
      </a:accent5>
      <a:accent6>
        <a:srgbClr val="A0C8B9"/>
      </a:accent6>
      <a:hlink>
        <a:srgbClr val="FFFFFF"/>
      </a:hlink>
      <a:folHlink>
        <a:srgbClr val="55739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Présentation16" id="{52423F91-BB60-9843-9227-B379FF59E606}" vid="{AFCFFC7D-CD16-E145-BD8C-1B1AB034BDBA}"/>
    </a:ext>
  </a:extLst>
</a:theme>
</file>

<file path=ppt/theme/theme5.xml><?xml version="1.0" encoding="utf-8"?>
<a:theme xmlns:a="http://schemas.openxmlformats.org/drawingml/2006/main" name="pptC4_2021">
  <a:themeElements>
    <a:clrScheme name="Carbone4_Couleurs2021">
      <a:dk1>
        <a:srgbClr val="000000"/>
      </a:dk1>
      <a:lt1>
        <a:srgbClr val="FFFFFF"/>
      </a:lt1>
      <a:dk2>
        <a:srgbClr val="46464E"/>
      </a:dk2>
      <a:lt2>
        <a:srgbClr val="AAAAB2"/>
      </a:lt2>
      <a:accent1>
        <a:srgbClr val="283246"/>
      </a:accent1>
      <a:accent2>
        <a:srgbClr val="55739B"/>
      </a:accent2>
      <a:accent3>
        <a:srgbClr val="FF554B"/>
      </a:accent3>
      <a:accent4>
        <a:srgbClr val="FFAA96"/>
      </a:accent4>
      <a:accent5>
        <a:srgbClr val="5F8C82"/>
      </a:accent5>
      <a:accent6>
        <a:srgbClr val="A0C8B9"/>
      </a:accent6>
      <a:hlink>
        <a:srgbClr val="FFFFFF"/>
      </a:hlink>
      <a:folHlink>
        <a:srgbClr val="55739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pptC4_2021" id="{53B8E469-007A-5E41-A75C-01C01ED56E77}" vid="{5B3580AF-5E9E-B247-93B4-EF63E8C3FACF}"/>
    </a:ext>
  </a:extLst>
</a:theme>
</file>

<file path=ppt/theme/theme6.xml><?xml version="1.0" encoding="utf-8"?>
<a:theme xmlns:a="http://schemas.openxmlformats.org/drawingml/2006/main" name="1_Colis">
  <a:themeElements>
    <a:clrScheme name="Colis">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Colis">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lis">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7.xml><?xml version="1.0" encoding="utf-8"?>
<a:theme xmlns:a="http://schemas.openxmlformats.org/drawingml/2006/main" name="SCA">
  <a:themeElements>
    <a:clrScheme name="SCA">
      <a:dk1>
        <a:sysClr val="windowText" lastClr="000000"/>
      </a:dk1>
      <a:lt1>
        <a:sysClr val="window" lastClr="FFFFFF"/>
      </a:lt1>
      <a:dk2>
        <a:srgbClr val="00205B"/>
      </a:dk2>
      <a:lt2>
        <a:srgbClr val="F9F0E4"/>
      </a:lt2>
      <a:accent1>
        <a:srgbClr val="44986B"/>
      </a:accent1>
      <a:accent2>
        <a:srgbClr val="204440"/>
      </a:accent2>
      <a:accent3>
        <a:srgbClr val="587370"/>
      </a:accent3>
      <a:accent4>
        <a:srgbClr val="8FC1A6"/>
      </a:accent4>
      <a:accent5>
        <a:srgbClr val="AA6543"/>
      </a:accent5>
      <a:accent6>
        <a:srgbClr val="CCA38E"/>
      </a:accent6>
      <a:hlink>
        <a:srgbClr val="00205B"/>
      </a:hlink>
      <a:folHlink>
        <a:srgbClr val="204440"/>
      </a:folHlink>
    </a:clrScheme>
    <a:fontScheme name="SC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000" dirty="0" err="1" smtClean="0">
            <a:solidFill>
              <a:schemeClr val="accent2"/>
            </a:solidFill>
          </a:defRPr>
        </a:defPPr>
      </a:lstStyle>
    </a:txDef>
  </a:objectDefaults>
  <a:extraClrSchemeLst/>
  <a:extLst>
    <a:ext uri="{05A4C25C-085E-4340-85A3-A5531E510DB2}">
      <thm15:themeFamily xmlns:thm15="http://schemas.microsoft.com/office/thememl/2012/main" name="SCA template 16x9 EN" id="{F36D8DC5-C143-4BB0-94AD-B6B2358EC602}" vid="{2F17198A-507D-4326-A305-5ED8701CA394}"/>
    </a:ext>
  </a:extLst>
</a:theme>
</file>

<file path=ppt/theme/theme8.xml><?xml version="1.0" encoding="utf-8"?>
<a:theme xmlns:a="http://schemas.openxmlformats.org/drawingml/2006/main" name="barmetlc.ppt - Barre métallique">
  <a:themeElements>
    <a:clrScheme name="">
      <a:dk1>
        <a:srgbClr val="000099"/>
      </a:dk1>
      <a:lt1>
        <a:srgbClr val="FFFF99"/>
      </a:lt1>
      <a:dk2>
        <a:srgbClr val="000099"/>
      </a:dk2>
      <a:lt2>
        <a:srgbClr val="081D58"/>
      </a:lt2>
      <a:accent1>
        <a:srgbClr val="FF8000"/>
      </a:accent1>
      <a:accent2>
        <a:srgbClr val="00FF00"/>
      </a:accent2>
      <a:accent3>
        <a:srgbClr val="FFFFCA"/>
      </a:accent3>
      <a:accent4>
        <a:srgbClr val="000082"/>
      </a:accent4>
      <a:accent5>
        <a:srgbClr val="FFC0AA"/>
      </a:accent5>
      <a:accent6>
        <a:srgbClr val="00E700"/>
      </a:accent6>
      <a:hlink>
        <a:srgbClr val="FF0000"/>
      </a:hlink>
      <a:folHlink>
        <a:srgbClr val="8080FF"/>
      </a:folHlink>
    </a:clrScheme>
    <a:fontScheme name="barmetlc.ppt - Barre métalliqu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just" defTabSz="914400" rtl="0" eaLnBrk="1" fontAlgn="base" latinLnBrk="0" hangingPunct="1">
          <a:lnSpc>
            <a:spcPct val="100000"/>
          </a:lnSpc>
          <a:spcBef>
            <a:spcPct val="170000"/>
          </a:spcBef>
          <a:spcAft>
            <a:spcPct val="0"/>
          </a:spcAft>
          <a:buClr>
            <a:schemeClr val="tx2"/>
          </a:buClr>
          <a:buSzPct val="120000"/>
          <a:buFont typeface="Monotype Sorts" pitchFamily="2" charset="2"/>
          <a:buChar char="4"/>
          <a:tabLst/>
          <a:defRPr kumimoji="0" lang="fr-FR" sz="2600" b="0" i="0" u="none" strike="noStrike" cap="none" normalizeH="0" baseline="0" smtClean="0">
            <a:ln>
              <a:noFill/>
            </a:ln>
            <a:solidFill>
              <a:schemeClr val="tx2"/>
            </a:solidFill>
            <a:effectLst/>
            <a:latin typeface="Century Gothic" pitchFamily="34"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just" defTabSz="914400" rtl="0" eaLnBrk="1" fontAlgn="base" latinLnBrk="0" hangingPunct="1">
          <a:lnSpc>
            <a:spcPct val="100000"/>
          </a:lnSpc>
          <a:spcBef>
            <a:spcPct val="170000"/>
          </a:spcBef>
          <a:spcAft>
            <a:spcPct val="0"/>
          </a:spcAft>
          <a:buClr>
            <a:schemeClr val="tx2"/>
          </a:buClr>
          <a:buSzPct val="120000"/>
          <a:buFont typeface="Monotype Sorts" pitchFamily="2" charset="2"/>
          <a:buChar char="4"/>
          <a:tabLst/>
          <a:defRPr kumimoji="0" lang="fr-FR" sz="2600" b="0" i="0" u="none" strike="noStrike" cap="none" normalizeH="0" baseline="0" smtClean="0">
            <a:ln>
              <a:noFill/>
            </a:ln>
            <a:solidFill>
              <a:schemeClr val="tx2"/>
            </a:solidFill>
            <a:effectLst/>
            <a:latin typeface="Century Gothic" pitchFamily="34" charset="0"/>
          </a:defRPr>
        </a:defPPr>
      </a:lstStyle>
    </a:lnDef>
  </a:objectDefaults>
  <a:extraClrSchemeLst>
    <a:extraClrScheme>
      <a:clrScheme name="barmetlc.ppt - Barre métalliq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armetlc.ppt - Barre métalliq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armetlc.ppt - Barre métalliq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armetlc.ppt - Barre métalliq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armetlc.ppt - Barre métalliq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armetlc.ppt - Barre métalliq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armetlc.ppt - Barre métalliq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armetlc.ppt - Barre métallique">
  <a:themeElements>
    <a:clrScheme name="">
      <a:dk1>
        <a:srgbClr val="000099"/>
      </a:dk1>
      <a:lt1>
        <a:srgbClr val="FFFF99"/>
      </a:lt1>
      <a:dk2>
        <a:srgbClr val="000099"/>
      </a:dk2>
      <a:lt2>
        <a:srgbClr val="081D58"/>
      </a:lt2>
      <a:accent1>
        <a:srgbClr val="FF8000"/>
      </a:accent1>
      <a:accent2>
        <a:srgbClr val="00FF00"/>
      </a:accent2>
      <a:accent3>
        <a:srgbClr val="FFFFCA"/>
      </a:accent3>
      <a:accent4>
        <a:srgbClr val="000082"/>
      </a:accent4>
      <a:accent5>
        <a:srgbClr val="FFC0AA"/>
      </a:accent5>
      <a:accent6>
        <a:srgbClr val="00E700"/>
      </a:accent6>
      <a:hlink>
        <a:srgbClr val="FF0000"/>
      </a:hlink>
      <a:folHlink>
        <a:srgbClr val="8080FF"/>
      </a:folHlink>
    </a:clrScheme>
    <a:fontScheme name="barmetlc.ppt - Barre métalliqu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just" defTabSz="914400" rtl="0" eaLnBrk="1" fontAlgn="base" latinLnBrk="0" hangingPunct="1">
          <a:lnSpc>
            <a:spcPct val="100000"/>
          </a:lnSpc>
          <a:spcBef>
            <a:spcPct val="170000"/>
          </a:spcBef>
          <a:spcAft>
            <a:spcPct val="0"/>
          </a:spcAft>
          <a:buClr>
            <a:schemeClr val="tx2"/>
          </a:buClr>
          <a:buSzPct val="120000"/>
          <a:buFont typeface="Monotype Sorts" pitchFamily="2" charset="2"/>
          <a:buChar char="4"/>
          <a:tabLst/>
          <a:defRPr kumimoji="0" lang="fr-FR" sz="2600" b="0" i="0" u="none" strike="noStrike" cap="none" normalizeH="0" baseline="0" smtClean="0">
            <a:ln>
              <a:noFill/>
            </a:ln>
            <a:solidFill>
              <a:schemeClr val="tx2"/>
            </a:solidFill>
            <a:effectLst/>
            <a:latin typeface="Century Gothic" pitchFamily="34"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just" defTabSz="914400" rtl="0" eaLnBrk="1" fontAlgn="base" latinLnBrk="0" hangingPunct="1">
          <a:lnSpc>
            <a:spcPct val="100000"/>
          </a:lnSpc>
          <a:spcBef>
            <a:spcPct val="170000"/>
          </a:spcBef>
          <a:spcAft>
            <a:spcPct val="0"/>
          </a:spcAft>
          <a:buClr>
            <a:schemeClr val="tx2"/>
          </a:buClr>
          <a:buSzPct val="120000"/>
          <a:buFont typeface="Monotype Sorts" pitchFamily="2" charset="2"/>
          <a:buChar char="4"/>
          <a:tabLst/>
          <a:defRPr kumimoji="0" lang="fr-FR" sz="2600" b="0" i="0" u="none" strike="noStrike" cap="none" normalizeH="0" baseline="0" smtClean="0">
            <a:ln>
              <a:noFill/>
            </a:ln>
            <a:solidFill>
              <a:schemeClr val="tx2"/>
            </a:solidFill>
            <a:effectLst/>
            <a:latin typeface="Century Gothic" pitchFamily="34" charset="0"/>
          </a:defRPr>
        </a:defPPr>
      </a:lstStyle>
    </a:lnDef>
  </a:objectDefaults>
  <a:extraClrSchemeLst>
    <a:extraClrScheme>
      <a:clrScheme name="barmetlc.ppt - Barre métalliq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armetlc.ppt - Barre métalliq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armetlc.ppt - Barre métalliq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armetlc.ppt - Barre métalliq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armetlc.ppt - Barre métalliq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armetlc.ppt - Barre métalliq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armetlc.ppt - Barre métalliq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{E4782051-5C09-AB4A-BD0C-6B15194A2BF4}tf10001120</Template>
  <TotalTime>31650</TotalTime>
  <Words>4841</Words>
  <Application>Microsoft Macintosh PowerPoint</Application>
  <PresentationFormat>Grand écran</PresentationFormat>
  <Paragraphs>755</Paragraphs>
  <Slides>78</Slides>
  <Notes>74</Notes>
  <HiddenSlides>0</HiddenSlides>
  <MMClips>0</MMClips>
  <ScaleCrop>false</ScaleCrop>
  <HeadingPairs>
    <vt:vector size="6" baseType="variant">
      <vt:variant>
        <vt:lpstr>Polices utilisées</vt:lpstr>
      </vt:variant>
      <vt:variant>
        <vt:i4>15</vt:i4>
      </vt:variant>
      <vt:variant>
        <vt:lpstr>Thème</vt:lpstr>
      </vt:variant>
      <vt:variant>
        <vt:i4>9</vt:i4>
      </vt:variant>
      <vt:variant>
        <vt:lpstr>Titres des diapositives</vt:lpstr>
      </vt:variant>
      <vt:variant>
        <vt:i4>78</vt:i4>
      </vt:variant>
    </vt:vector>
  </HeadingPairs>
  <TitlesOfParts>
    <vt:vector size="102" baseType="lpstr">
      <vt:lpstr>Aptos</vt:lpstr>
      <vt:lpstr>Arial</vt:lpstr>
      <vt:lpstr>Calibri</vt:lpstr>
      <vt:lpstr>Century Gothic</vt:lpstr>
      <vt:lpstr>Gill Sans MT</vt:lpstr>
      <vt:lpstr>Monotype Sorts</vt:lpstr>
      <vt:lpstr>Noto Sans Symbols</vt:lpstr>
      <vt:lpstr>Police système Courant</vt:lpstr>
      <vt:lpstr>Poppins</vt:lpstr>
      <vt:lpstr>Poppins Light</vt:lpstr>
      <vt:lpstr>Poppins Medium</vt:lpstr>
      <vt:lpstr>Poppins SemiBold</vt:lpstr>
      <vt:lpstr>Source Sans Pro</vt:lpstr>
      <vt:lpstr>Wingdings</vt:lpstr>
      <vt:lpstr>Wingdings 3</vt:lpstr>
      <vt:lpstr>Colis</vt:lpstr>
      <vt:lpstr>Simple Light</vt:lpstr>
      <vt:lpstr>1_Fond-Bleu_C4_202108</vt:lpstr>
      <vt:lpstr>Fond-Blanc_Carbone4_2021</vt:lpstr>
      <vt:lpstr>pptC4_2021</vt:lpstr>
      <vt:lpstr>1_Colis</vt:lpstr>
      <vt:lpstr>SCA</vt:lpstr>
      <vt:lpstr>barmetlc.ppt - Barre métallique</vt:lpstr>
      <vt:lpstr>1_barmetlc.ppt - Barre métallique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Production Suède / Finlande</vt:lpstr>
      <vt:lpstr>Suède : Production augmente en rouge (RW) et diminue en blanc (WW)</vt:lpstr>
      <vt:lpstr>Production Finlande</vt:lpstr>
      <vt:lpstr>Production cumulée Suede + Finlande</vt:lpstr>
      <vt:lpstr>Stock Suède / Finlande</vt:lpstr>
      <vt:lpstr>Stock en Suède</vt:lpstr>
      <vt:lpstr>Stocks en Finlande identiques à N-1</vt:lpstr>
      <vt:lpstr>Production de bois Stocks de sciages Suède et Finlande</vt:lpstr>
      <vt:lpstr>Allemagne / Canada / USA</vt:lpstr>
      <vt:lpstr>Production Allemande en baisse de 16% en avril</vt:lpstr>
      <vt:lpstr>Baisse des récoltes en Allemagne et en CZ due aux scolytes</vt:lpstr>
      <vt:lpstr>Canada  </vt:lpstr>
      <vt:lpstr>USA  </vt:lpstr>
      <vt:lpstr>Consommation</vt:lpstr>
      <vt:lpstr>USA</vt:lpstr>
      <vt:lpstr>Chine – Forte incertitude. Niveau de stock normal.</vt:lpstr>
      <vt:lpstr>Chine : Construction reste à un niveau faible</vt:lpstr>
      <vt:lpstr>Japon</vt:lpstr>
      <vt:lpstr>MENA (Afrique du Nord et Moyen-Orient)</vt:lpstr>
      <vt:lpstr>Europe – demande se stabilise à un niveau bas</vt:lpstr>
      <vt:lpstr>France</vt:lpstr>
      <vt:lpstr>France</vt:lpstr>
      <vt:lpstr>Conclusion</vt:lpstr>
      <vt:lpstr>Présentation PowerPoint</vt:lpstr>
      <vt:lpstr>Présentation PowerPoint</vt:lpstr>
      <vt:lpstr>  MARCHE DU BARDAGE BOIS ET DÉRIVÉS   Actualisation 2024  Evolution Marché 2019-2024 / Estimations 2025-26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MA TERRASSE BOIS</vt:lpstr>
      <vt:lpstr>MA TERRASSE BOIS</vt:lpstr>
      <vt:lpstr>MA TERRASSE BOIS</vt:lpstr>
      <vt:lpstr>MA TERRASSE BOIS</vt:lpstr>
      <vt:lpstr>MARCHE DE LA TERRASSE BOIS ET DÉRIVÉS Actualisation 2024  Evolution Marché 2019-2024 / Estimations 2025-26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Xavier Chambon</dc:creator>
  <cp:lastModifiedBy>Commerce Bois</cp:lastModifiedBy>
  <cp:revision>371</cp:revision>
  <cp:lastPrinted>2021-02-22T08:11:40Z</cp:lastPrinted>
  <dcterms:created xsi:type="dcterms:W3CDTF">2021-01-30T11:24:01Z</dcterms:created>
  <dcterms:modified xsi:type="dcterms:W3CDTF">2025-06-26T13:24:22Z</dcterms:modified>
</cp:coreProperties>
</file>