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7" r:id="rId6"/>
    <p:sldMasterId id="2147483664" r:id="rId7"/>
    <p:sldMasterId id="2147483671" r:id="rId8"/>
    <p:sldMasterId id="2147483678" r:id="rId9"/>
    <p:sldMasterId id="2147483685" r:id="rId10"/>
    <p:sldMasterId id="2147483692" r:id="rId11"/>
    <p:sldMasterId id="2147483699" r:id="rId12"/>
    <p:sldMasterId id="2147483706" r:id="rId13"/>
  </p:sldMasterIdLst>
  <p:notesMasterIdLst>
    <p:notesMasterId r:id="rId30"/>
  </p:notesMasterIdLst>
  <p:sldIdLst>
    <p:sldId id="269" r:id="rId14"/>
    <p:sldId id="509" r:id="rId15"/>
    <p:sldId id="697" r:id="rId16"/>
    <p:sldId id="513" r:id="rId17"/>
    <p:sldId id="516" r:id="rId18"/>
    <p:sldId id="517" r:id="rId19"/>
    <p:sldId id="423" r:id="rId20"/>
    <p:sldId id="518" r:id="rId21"/>
    <p:sldId id="698" r:id="rId22"/>
    <p:sldId id="699" r:id="rId23"/>
    <p:sldId id="710" r:id="rId24"/>
    <p:sldId id="712" r:id="rId25"/>
    <p:sldId id="344" r:id="rId26"/>
    <p:sldId id="708" r:id="rId27"/>
    <p:sldId id="709" r:id="rId28"/>
    <p:sldId id="270" r:id="rId29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5F5"/>
    <a:srgbClr val="262626"/>
    <a:srgbClr val="FF99FF"/>
    <a:srgbClr val="FFB929"/>
    <a:srgbClr val="7C0000"/>
    <a:srgbClr val="0080FF"/>
    <a:srgbClr val="1E8282"/>
    <a:srgbClr val="DBB428"/>
    <a:srgbClr val="F30D00"/>
    <a:srgbClr val="DB5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71093" autoAdjust="0"/>
  </p:normalViewPr>
  <p:slideViewPr>
    <p:cSldViewPr snapToGrid="0">
      <p:cViewPr varScale="1">
        <p:scale>
          <a:sx n="65" d="100"/>
          <a:sy n="65" d="100"/>
        </p:scale>
        <p:origin x="893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4134" y="3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march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peauxl\Documents\Attente\Copie%20de%20compte%20du%20logement%202022%20(003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Graphiques%20pr&#233;visions%20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Graphiques%20pr&#233;visions%20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Graphiques%20pr&#233;visions%20L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Production%20emploi%20projection%202025_d&#233;c%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march&#233;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peauxl\Documents\Attente\Copie%20de%20compte%20du%20logement%202022%20(00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peauxl\Documents\Attente\Copie%20de%20compte%20du%20logement%202022%20(003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peauxl\Documents\Attente\Copie%20de%20compte%20du%20logement%202022%20(003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14728981055399E-2"/>
          <c:y val="5.0925925925925923E-2"/>
          <c:w val="0.92153147473567509"/>
          <c:h val="0.7358991437064984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'Logements, ménages, population'!$A$5:$A$43</c:f>
              <c:strCache>
                <c:ptCount val="39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2020</c:v>
                </c:pt>
                <c:pt idx="35">
                  <c:v>2021</c:v>
                </c:pt>
                <c:pt idx="36">
                  <c:v>2022</c:v>
                </c:pt>
                <c:pt idx="37">
                  <c:v>2023 (e)</c:v>
                </c:pt>
                <c:pt idx="38">
                  <c:v>2024 (p)</c:v>
                </c:pt>
              </c:strCache>
            </c:strRef>
          </c:cat>
          <c:val>
            <c:numRef>
              <c:f>'Logements, ménages, population'!$C$5:$C$43</c:f>
              <c:numCache>
                <c:formatCode>#,##0</c:formatCode>
                <c:ptCount val="39"/>
                <c:pt idx="0">
                  <c:v>15.155990762345494</c:v>
                </c:pt>
                <c:pt idx="1">
                  <c:v>15.648262263728945</c:v>
                </c:pt>
                <c:pt idx="2">
                  <c:v>16.167753903948931</c:v>
                </c:pt>
                <c:pt idx="3">
                  <c:v>16.149393229887139</c:v>
                </c:pt>
                <c:pt idx="4">
                  <c:v>14.017121800659368</c:v>
                </c:pt>
                <c:pt idx="5">
                  <c:v>13.532011561007474</c:v>
                </c:pt>
                <c:pt idx="6">
                  <c:v>12.206635759736614</c:v>
                </c:pt>
                <c:pt idx="7">
                  <c:v>12.122196682707806</c:v>
                </c:pt>
                <c:pt idx="8">
                  <c:v>13.855276247886879</c:v>
                </c:pt>
                <c:pt idx="9">
                  <c:v>12.776313439110117</c:v>
                </c:pt>
                <c:pt idx="10">
                  <c:v>12.064251639100993</c:v>
                </c:pt>
                <c:pt idx="11">
                  <c:v>12.311566880635377</c:v>
                </c:pt>
                <c:pt idx="12">
                  <c:v>13.825530833121524</c:v>
                </c:pt>
                <c:pt idx="13">
                  <c:v>14.476083213772737</c:v>
                </c:pt>
                <c:pt idx="14">
                  <c:v>13.614277259864306</c:v>
                </c:pt>
                <c:pt idx="15">
                  <c:v>13.406577463549779</c:v>
                </c:pt>
                <c:pt idx="16">
                  <c:v>13.426306935762627</c:v>
                </c:pt>
                <c:pt idx="17">
                  <c:v>14.07986889586449</c:v>
                </c:pt>
                <c:pt idx="18">
                  <c:v>15.827765825934437</c:v>
                </c:pt>
                <c:pt idx="19">
                  <c:v>17.535419215483621</c:v>
                </c:pt>
                <c:pt idx="20">
                  <c:v>18.403990246667764</c:v>
                </c:pt>
                <c:pt idx="21">
                  <c:v>18.018633050838488</c:v>
                </c:pt>
                <c:pt idx="22">
                  <c:v>14.537989012503866</c:v>
                </c:pt>
                <c:pt idx="23">
                  <c:v>12.496764684800135</c:v>
                </c:pt>
                <c:pt idx="24">
                  <c:v>14.778049939009183</c:v>
                </c:pt>
                <c:pt idx="25">
                  <c:v>15.277319310163046</c:v>
                </c:pt>
                <c:pt idx="26">
                  <c:v>13.467174669118101</c:v>
                </c:pt>
                <c:pt idx="27">
                  <c:v>12.495987057660505</c:v>
                </c:pt>
                <c:pt idx="28">
                  <c:v>11.667382856269365</c:v>
                </c:pt>
                <c:pt idx="29">
                  <c:v>11.713068876293951</c:v>
                </c:pt>
                <c:pt idx="30">
                  <c:v>12.607759741683322</c:v>
                </c:pt>
                <c:pt idx="31">
                  <c:v>14.680760773274631</c:v>
                </c:pt>
                <c:pt idx="32">
                  <c:v>13.461449651331124</c:v>
                </c:pt>
                <c:pt idx="33">
                  <c:v>12.72013177576884</c:v>
                </c:pt>
                <c:pt idx="34">
                  <c:v>11.5725247221544</c:v>
                </c:pt>
                <c:pt idx="35">
                  <c:v>12.806307041954142</c:v>
                </c:pt>
                <c:pt idx="36">
                  <c:v>11.926808879353388</c:v>
                </c:pt>
                <c:pt idx="37">
                  <c:v>9.1806982498220364</c:v>
                </c:pt>
                <c:pt idx="38">
                  <c:v>7.6745935188304379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8-407F-847D-F2F862DFF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20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35841303048417E-2"/>
          <c:y val="0.10705165658076241"/>
          <c:w val="0.27235449043634186"/>
          <c:h val="0.839507682744576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prélèvements!$N$5</c:f>
              <c:strCache>
                <c:ptCount val="1"/>
                <c:pt idx="0">
                  <c:v>Taxes sur les consommations courantes (énergie, assurances, …)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1-4A4D-A228-07B74FE224A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1-4A4D-A228-07B74FE224A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1-4A4D-A228-07B74FE224A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1-4A4D-A228-07B74FE224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1-4A4D-A228-07B74FE224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B1-4A4D-A228-07B74FE224A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B1-4A4D-A228-07B74FE224A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2B1-4A4D-A228-07B74FE224A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2B1-4A4D-A228-07B74FE224A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2B1-4A4D-A228-07B74FE224A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2B1-4A4D-A228-07B74FE224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prélèvements!$P$5</c:f>
              <c:numCache>
                <c:formatCode>0.0</c:formatCode>
                <c:ptCount val="1"/>
                <c:pt idx="0">
                  <c:v>21.199912280116212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2B1-4A4D-A228-07B74FE224AD}"/>
            </c:ext>
          </c:extLst>
        </c:ser>
        <c:ser>
          <c:idx val="1"/>
          <c:order val="1"/>
          <c:tx>
            <c:strRef>
              <c:f>prélèvements!$N$6</c:f>
              <c:strCache>
                <c:ptCount val="1"/>
                <c:pt idx="0">
                  <c:v>TFPB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prélèvements!$P$6</c:f>
              <c:numCache>
                <c:formatCode>0.0</c:formatCode>
                <c:ptCount val="1"/>
                <c:pt idx="0">
                  <c:v>25.484864709789036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2B1-4A4D-A228-07B74FE224AD}"/>
            </c:ext>
          </c:extLst>
        </c:ser>
        <c:ser>
          <c:idx val="2"/>
          <c:order val="2"/>
          <c:tx>
            <c:strRef>
              <c:f>prélèvements!$N$7</c:f>
              <c:strCache>
                <c:ptCount val="1"/>
                <c:pt idx="0">
                  <c:v>Taxes sur les revenus immobiliers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prélèvements!$P$7</c:f>
              <c:numCache>
                <c:formatCode>0.0</c:formatCode>
                <c:ptCount val="1"/>
                <c:pt idx="0">
                  <c:v>8.2636730070476911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2B1-4A4D-A228-07B74FE224AD}"/>
            </c:ext>
          </c:extLst>
        </c:ser>
        <c:ser>
          <c:idx val="3"/>
          <c:order val="3"/>
          <c:tx>
            <c:strRef>
              <c:f>prélèvements!$N$8</c:f>
              <c:strCache>
                <c:ptCount val="1"/>
                <c:pt idx="0">
                  <c:v>Autres prélèvements sur la détention (yc IFI)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prélèvements!$P$8</c:f>
              <c:numCache>
                <c:formatCode>0.0</c:formatCode>
                <c:ptCount val="1"/>
                <c:pt idx="0">
                  <c:v>4.880695140630138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2B1-4A4D-A228-07B74FE224AD}"/>
            </c:ext>
          </c:extLst>
        </c:ser>
        <c:ser>
          <c:idx val="4"/>
          <c:order val="4"/>
          <c:tx>
            <c:strRef>
              <c:f>prélèvements!$N$9</c:f>
              <c:strCache>
                <c:ptCount val="1"/>
                <c:pt idx="0">
                  <c:v>Taxes d'urbanisme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9218749999999953E-2"/>
                  <c:y val="1.91727053140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B1-4A4D-A228-07B74FE22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prélèvements!$P$9</c:f>
              <c:numCache>
                <c:formatCode>0.0</c:formatCode>
                <c:ptCount val="1"/>
                <c:pt idx="0">
                  <c:v>1.0757291678610736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2B1-4A4D-A228-07B74FE224AD}"/>
            </c:ext>
          </c:extLst>
        </c:ser>
        <c:ser>
          <c:idx val="5"/>
          <c:order val="5"/>
          <c:tx>
            <c:strRef>
              <c:f>prélèvements!$N$10</c:f>
              <c:strCache>
                <c:ptCount val="1"/>
                <c:pt idx="0">
                  <c:v>TVA sur terrains (non récupérée)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9218749999999953E-2"/>
                  <c:y val="-1.1503623188405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2B1-4A4D-A228-07B74FE22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prélèvements!$P$10</c:f>
              <c:numCache>
                <c:formatCode>0.0</c:formatCode>
                <c:ptCount val="1"/>
                <c:pt idx="0">
                  <c:v>0.99152625502880209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2B1-4A4D-A228-07B74FE224AD}"/>
            </c:ext>
          </c:extLst>
        </c:ser>
        <c:ser>
          <c:idx val="6"/>
          <c:order val="6"/>
          <c:tx>
            <c:strRef>
              <c:f>prélèvements!$N$11</c:f>
              <c:strCache>
                <c:ptCount val="1"/>
                <c:pt idx="0">
                  <c:v>TVA sur logements neufs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prélèvements!$P$11</c:f>
              <c:numCache>
                <c:formatCode>0.0</c:formatCode>
                <c:ptCount val="1"/>
                <c:pt idx="0">
                  <c:v>7.3623150682377378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2B1-4A4D-A228-07B74FE224AD}"/>
            </c:ext>
          </c:extLst>
        </c:ser>
        <c:ser>
          <c:idx val="7"/>
          <c:order val="7"/>
          <c:tx>
            <c:strRef>
              <c:f>prélèvements!$N$12</c:f>
              <c:strCache>
                <c:ptCount val="1"/>
                <c:pt idx="0">
                  <c:v>TVA sur amélioration-entretien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prélèvements!$P$12</c:f>
              <c:numCache>
                <c:formatCode>0.0</c:formatCode>
                <c:ptCount val="1"/>
                <c:pt idx="0">
                  <c:v>5.3697936148242071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2B1-4A4D-A228-07B74FE224AD}"/>
            </c:ext>
          </c:extLst>
        </c:ser>
        <c:ser>
          <c:idx val="8"/>
          <c:order val="8"/>
          <c:tx>
            <c:strRef>
              <c:f>prélèvements!$N$13</c:f>
              <c:strCache>
                <c:ptCount val="1"/>
                <c:pt idx="0">
                  <c:v>TVA sur autres frais</c:v>
                </c:pt>
              </c:strCache>
            </c:strRef>
          </c:tx>
          <c:spPr>
            <a:solidFill>
              <a:srgbClr val="FF99FF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92187499999999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2B1-4A4D-A228-07B74FE22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99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prélèvements!$P$13</c:f>
              <c:numCache>
                <c:formatCode>0.0</c:formatCode>
                <c:ptCount val="1"/>
                <c:pt idx="0">
                  <c:v>2.0844764759646832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2B1-4A4D-A228-07B74FE224AD}"/>
            </c:ext>
          </c:extLst>
        </c:ser>
        <c:ser>
          <c:idx val="9"/>
          <c:order val="9"/>
          <c:tx>
            <c:strRef>
              <c:f>prélèvements!$N$14</c:f>
              <c:strCache>
                <c:ptCount val="1"/>
                <c:pt idx="0">
                  <c:v>DMTO bruts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prélèvements!$P$14</c:f>
              <c:numCache>
                <c:formatCode>0.0</c:formatCode>
                <c:ptCount val="1"/>
                <c:pt idx="0">
                  <c:v>16.806839916320165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2B1-4A4D-A228-07B74FE224AD}"/>
            </c:ext>
          </c:extLst>
        </c:ser>
        <c:ser>
          <c:idx val="10"/>
          <c:order val="10"/>
          <c:tx>
            <c:strRef>
              <c:f>prélèvements!$N$15</c:f>
              <c:strCache>
                <c:ptCount val="1"/>
                <c:pt idx="0">
                  <c:v>Autres prélèvements sur les mutations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4809027777777735E-2"/>
                  <c:y val="-3.51495536917073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2B1-4A4D-A228-07B74FE22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prélèvements!$P$15</c:f>
              <c:numCache>
                <c:formatCode>0.0</c:formatCode>
                <c:ptCount val="1"/>
                <c:pt idx="0">
                  <c:v>3.1842384407123312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2B1-4A4D-A228-07B74FE22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41816656"/>
        <c:axId val="1441824144"/>
      </c:barChart>
      <c:catAx>
        <c:axId val="1441816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441824144"/>
        <c:crosses val="autoZero"/>
        <c:auto val="1"/>
        <c:lblAlgn val="ctr"/>
        <c:lblOffset val="100"/>
        <c:noMultiLvlLbl val="0"/>
      </c:catAx>
      <c:valAx>
        <c:axId val="144182414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144181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99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B9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40854149305555554"/>
          <c:y val="8.6761380320831666E-2"/>
          <c:w val="0.53823614016736399"/>
          <c:h val="0.87020394818499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07907906594047E-2"/>
          <c:y val="5.0926028612620605E-2"/>
          <c:w val="0.82975974598882762"/>
          <c:h val="0.74124465651077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Autorisations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98-42FF-9D19-9DB9B6EE5CD5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98-42FF-9D19-9DB9B6EE5CD5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98-42FF-9D19-9DB9B6EE5CD5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98-42FF-9D19-9DB9B6EE5CD5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98-42FF-9D19-9DB9B6EE5CD5}"/>
              </c:ext>
            </c:extLst>
          </c:dPt>
          <c:dPt>
            <c:idx val="34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98-42FF-9D19-9DB9B6EE5CD5}"/>
              </c:ext>
            </c:extLst>
          </c:dPt>
          <c:cat>
            <c:strRef>
              <c:f>Feuil1!$A$8:$A$42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(e)</c:v>
                </c:pt>
                <c:pt idx="34">
                  <c:v>2024 (p)</c:v>
                </c:pt>
              </c:strCache>
            </c:strRef>
          </c:cat>
          <c:val>
            <c:numRef>
              <c:f>Feuil1!$B$8:$B$42</c:f>
              <c:numCache>
                <c:formatCode>#,##0</c:formatCode>
                <c:ptCount val="35"/>
                <c:pt idx="0">
                  <c:v>402.99999999999989</c:v>
                </c:pt>
                <c:pt idx="1">
                  <c:v>389</c:v>
                </c:pt>
                <c:pt idx="2">
                  <c:v>353</c:v>
                </c:pt>
                <c:pt idx="3">
                  <c:v>347.1</c:v>
                </c:pt>
                <c:pt idx="4">
                  <c:v>379.1</c:v>
                </c:pt>
                <c:pt idx="5">
                  <c:v>322.8</c:v>
                </c:pt>
                <c:pt idx="6">
                  <c:v>321.39999999999998</c:v>
                </c:pt>
                <c:pt idx="7">
                  <c:v>326.20000000000005</c:v>
                </c:pt>
                <c:pt idx="8">
                  <c:v>439.5</c:v>
                </c:pt>
                <c:pt idx="9">
                  <c:v>354.1</c:v>
                </c:pt>
                <c:pt idx="10">
                  <c:v>390.988</c:v>
                </c:pt>
                <c:pt idx="11">
                  <c:v>379.59100000000001</c:v>
                </c:pt>
                <c:pt idx="12">
                  <c:v>376.70600000000002</c:v>
                </c:pt>
                <c:pt idx="13">
                  <c:v>413.86900000000003</c:v>
                </c:pt>
                <c:pt idx="14">
                  <c:v>500.37200000000001</c:v>
                </c:pt>
                <c:pt idx="15">
                  <c:v>551.72199999999998</c:v>
                </c:pt>
                <c:pt idx="16">
                  <c:v>602.39200000000005</c:v>
                </c:pt>
                <c:pt idx="17">
                  <c:v>571.54499999999996</c:v>
                </c:pt>
                <c:pt idx="18">
                  <c:v>476.54500000000002</c:v>
                </c:pt>
                <c:pt idx="19">
                  <c:v>381.05099999999999</c:v>
                </c:pt>
                <c:pt idx="20">
                  <c:v>477.55599999999998</c:v>
                </c:pt>
                <c:pt idx="21">
                  <c:v>518.66099999999994</c:v>
                </c:pt>
                <c:pt idx="22">
                  <c:v>483.12700000000001</c:v>
                </c:pt>
                <c:pt idx="23">
                  <c:v>423.93299999999999</c:v>
                </c:pt>
                <c:pt idx="24" formatCode="0">
                  <c:v>381.99700000000001</c:v>
                </c:pt>
                <c:pt idx="25" formatCode="0">
                  <c:v>406.01299999999998</c:v>
                </c:pt>
                <c:pt idx="26" formatCode="0">
                  <c:v>465.17399999999998</c:v>
                </c:pt>
                <c:pt idx="27" formatCode="0">
                  <c:v>494.56400000000002</c:v>
                </c:pt>
                <c:pt idx="28">
                  <c:v>464.745</c:v>
                </c:pt>
                <c:pt idx="29">
                  <c:v>452.351</c:v>
                </c:pt>
                <c:pt idx="30">
                  <c:v>395.11</c:v>
                </c:pt>
                <c:pt idx="31">
                  <c:v>471.27699999999999</c:v>
                </c:pt>
                <c:pt idx="32">
                  <c:v>489.01100000000002</c:v>
                </c:pt>
                <c:pt idx="33">
                  <c:v>372.36500000000001</c:v>
                </c:pt>
                <c:pt idx="34">
                  <c:v>327.47199999999998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98-42FF-9D19-9DB9B6EE5CD5}"/>
            </c:ext>
          </c:extLst>
        </c:ser>
        <c:ser>
          <c:idx val="1"/>
          <c:order val="1"/>
          <c:tx>
            <c:strRef>
              <c:f>Feuil1!$E$3</c:f>
              <c:strCache>
                <c:ptCount val="1"/>
                <c:pt idx="0">
                  <c:v>Mises en chantier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398-42FF-9D19-9DB9B6EE5CD5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398-42FF-9D19-9DB9B6EE5CD5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398-42FF-9D19-9DB9B6EE5CD5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398-42FF-9D19-9DB9B6EE5CD5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E398-42FF-9D19-9DB9B6EE5CD5}"/>
              </c:ext>
            </c:extLst>
          </c:dPt>
          <c:dPt>
            <c:idx val="34"/>
            <c:invertIfNegative val="0"/>
            <c:bubble3D val="0"/>
            <c:spPr>
              <a:pattFill prst="horzBrick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E398-42FF-9D19-9DB9B6EE5CD5}"/>
              </c:ext>
            </c:extLst>
          </c:dPt>
          <c:cat>
            <c:strRef>
              <c:f>Feuil1!$A$8:$A$42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(e)</c:v>
                </c:pt>
                <c:pt idx="34">
                  <c:v>2024 (p)</c:v>
                </c:pt>
              </c:strCache>
            </c:strRef>
          </c:cat>
          <c:val>
            <c:numRef>
              <c:f>Feuil1!$E$8:$E$42</c:f>
              <c:numCache>
                <c:formatCode>#,##0</c:formatCode>
                <c:ptCount val="35"/>
                <c:pt idx="0">
                  <c:v>308.80000000000007</c:v>
                </c:pt>
                <c:pt idx="1">
                  <c:v>301.7</c:v>
                </c:pt>
                <c:pt idx="2">
                  <c:v>275.39999999999998</c:v>
                </c:pt>
                <c:pt idx="3">
                  <c:v>276.7</c:v>
                </c:pt>
                <c:pt idx="4">
                  <c:v>320</c:v>
                </c:pt>
                <c:pt idx="5">
                  <c:v>298.60000000000002</c:v>
                </c:pt>
                <c:pt idx="6">
                  <c:v>285.2</c:v>
                </c:pt>
                <c:pt idx="7">
                  <c:v>294.3</c:v>
                </c:pt>
                <c:pt idx="8">
                  <c:v>334.10000000000008</c:v>
                </c:pt>
                <c:pt idx="9">
                  <c:v>354.10000000000008</c:v>
                </c:pt>
                <c:pt idx="10">
                  <c:v>337.63400000000001</c:v>
                </c:pt>
                <c:pt idx="11">
                  <c:v>337.16500000000002</c:v>
                </c:pt>
                <c:pt idx="12">
                  <c:v>342.38799999999998</c:v>
                </c:pt>
                <c:pt idx="13">
                  <c:v>363.91</c:v>
                </c:pt>
                <c:pt idx="14">
                  <c:v>414.44400000000002</c:v>
                </c:pt>
                <c:pt idx="15">
                  <c:v>464.90899999999999</c:v>
                </c:pt>
                <c:pt idx="16">
                  <c:v>493.81799999999998</c:v>
                </c:pt>
                <c:pt idx="17">
                  <c:v>488.875</c:v>
                </c:pt>
                <c:pt idx="18">
                  <c:v>398.37400000000002</c:v>
                </c:pt>
                <c:pt idx="19">
                  <c:v>345.66199999999998</c:v>
                </c:pt>
                <c:pt idx="20">
                  <c:v>412.51299999999998</c:v>
                </c:pt>
                <c:pt idx="21">
                  <c:v>430.13499999999999</c:v>
                </c:pt>
                <c:pt idx="22">
                  <c:v>382.36500000000001</c:v>
                </c:pt>
                <c:pt idx="23">
                  <c:v>357.89699999999999</c:v>
                </c:pt>
                <c:pt idx="24" formatCode="0">
                  <c:v>337.05900000000003</c:v>
                </c:pt>
                <c:pt idx="25" formatCode="0">
                  <c:v>341.14400000000001</c:v>
                </c:pt>
                <c:pt idx="26" formatCode="0">
                  <c:v>370.15100000000001</c:v>
                </c:pt>
                <c:pt idx="27" formatCode="0">
                  <c:v>434.78500000000003</c:v>
                </c:pt>
                <c:pt idx="28">
                  <c:v>402.25799999999998</c:v>
                </c:pt>
                <c:pt idx="29">
                  <c:v>383.48500000000001</c:v>
                </c:pt>
                <c:pt idx="30">
                  <c:v>351.82499999999999</c:v>
                </c:pt>
                <c:pt idx="31">
                  <c:v>392.47500000000002</c:v>
                </c:pt>
                <c:pt idx="32">
                  <c:v>368.56599999999997</c:v>
                </c:pt>
                <c:pt idx="33">
                  <c:v>286.32100000000003</c:v>
                </c:pt>
                <c:pt idx="34">
                  <c:v>240.75800000000001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398-42FF-9D19-9DB9B6EE5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lineChart>
        <c:grouping val="standard"/>
        <c:varyColors val="0"/>
        <c:ser>
          <c:idx val="2"/>
          <c:order val="2"/>
          <c:tx>
            <c:v>Production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31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E398-42FF-9D19-9DB9B6EE5CD5}"/>
              </c:ext>
            </c:extLst>
          </c:dPt>
          <c:dPt>
            <c:idx val="33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E398-42FF-9D19-9DB9B6EE5CD5}"/>
              </c:ext>
            </c:extLst>
          </c:dPt>
          <c:dPt>
            <c:idx val="34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E398-42FF-9D19-9DB9B6EE5CD5}"/>
              </c:ext>
            </c:extLst>
          </c:dPt>
          <c:cat>
            <c:strRef>
              <c:f>Feuil1!$A$27:$A$42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 (e)</c:v>
                </c:pt>
                <c:pt idx="15">
                  <c:v>2024 (p)</c:v>
                </c:pt>
              </c:strCache>
            </c:strRef>
          </c:cat>
          <c:val>
            <c:numRef>
              <c:f>Feuil1!$K$8:$K$42</c:f>
              <c:numCache>
                <c:formatCode>#,##0</c:formatCode>
                <c:ptCount val="35"/>
                <c:pt idx="0">
                  <c:v>37024.65148678072</c:v>
                </c:pt>
                <c:pt idx="1">
                  <c:v>34860.836199330086</c:v>
                </c:pt>
                <c:pt idx="2">
                  <c:v>32560.073144039252</c:v>
                </c:pt>
                <c:pt idx="3">
                  <c:v>30897.461801109483</c:v>
                </c:pt>
                <c:pt idx="4">
                  <c:v>34762.495427080088</c:v>
                </c:pt>
                <c:pt idx="5">
                  <c:v>35288.666830630216</c:v>
                </c:pt>
                <c:pt idx="6">
                  <c:v>34289.452695760177</c:v>
                </c:pt>
                <c:pt idx="7">
                  <c:v>34930.175241668476</c:v>
                </c:pt>
                <c:pt idx="8">
                  <c:v>36998.967658494221</c:v>
                </c:pt>
                <c:pt idx="9">
                  <c:v>42712.712049655194</c:v>
                </c:pt>
                <c:pt idx="10">
                  <c:v>41824.701227356032</c:v>
                </c:pt>
                <c:pt idx="11">
                  <c:v>41667.57280761905</c:v>
                </c:pt>
                <c:pt idx="12">
                  <c:v>42085.784328066933</c:v>
                </c:pt>
                <c:pt idx="13">
                  <c:v>43448.969745235161</c:v>
                </c:pt>
                <c:pt idx="14">
                  <c:v>47960.811793557419</c:v>
                </c:pt>
                <c:pt idx="15">
                  <c:v>53296.356670360889</c:v>
                </c:pt>
                <c:pt idx="16">
                  <c:v>58787.292001551432</c:v>
                </c:pt>
                <c:pt idx="17">
                  <c:v>59388.184409143832</c:v>
                </c:pt>
                <c:pt idx="18">
                  <c:v>54152.521172874534</c:v>
                </c:pt>
                <c:pt idx="19">
                  <c:v>43369.611460793123</c:v>
                </c:pt>
                <c:pt idx="20">
                  <c:v>46026.847030203586</c:v>
                </c:pt>
                <c:pt idx="21">
                  <c:v>50815.630069539657</c:v>
                </c:pt>
                <c:pt idx="22">
                  <c:v>48346.888511109973</c:v>
                </c:pt>
                <c:pt idx="23">
                  <c:v>44373.253667442579</c:v>
                </c:pt>
                <c:pt idx="24">
                  <c:v>39730.574971135684</c:v>
                </c:pt>
                <c:pt idx="25">
                  <c:v>38518.581032480593</c:v>
                </c:pt>
                <c:pt idx="26">
                  <c:v>40762.142793358158</c:v>
                </c:pt>
                <c:pt idx="27">
                  <c:v>46131.704906219085</c:v>
                </c:pt>
                <c:pt idx="28">
                  <c:v>46375.342427502837</c:v>
                </c:pt>
                <c:pt idx="29">
                  <c:v>45520.766099669352</c:v>
                </c:pt>
                <c:pt idx="30">
                  <c:v>34370.501068876933</c:v>
                </c:pt>
                <c:pt idx="31">
                  <c:v>43062.985409430563</c:v>
                </c:pt>
                <c:pt idx="32">
                  <c:v>42980.8529149069</c:v>
                </c:pt>
                <c:pt idx="33">
                  <c:v>39634.864365238944</c:v>
                </c:pt>
                <c:pt idx="34">
                  <c:v>31172.893323012329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398-42FF-9D19-9DB9B6EE5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757903"/>
        <c:axId val="467752079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65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latin typeface="Arial" panose="020B0604020202020204" pitchFamily="34" charset="0"/>
                    <a:cs typeface="Arial" panose="020B0604020202020204" pitchFamily="34" charset="0"/>
                  </a:rPr>
                  <a:t>En milliers de logements</a:t>
                </a:r>
              </a:p>
            </c:rich>
          </c:tx>
          <c:layout>
            <c:manualLayout>
              <c:xMode val="edge"/>
              <c:yMode val="edge"/>
              <c:x val="1.9999975389693942E-3"/>
              <c:y val="0.217144115410981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valAx>
        <c:axId val="467752079"/>
        <c:scaling>
          <c:orientation val="minMax"/>
          <c:max val="60000"/>
          <c:min val="3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M€ 2022</a:t>
                </a:r>
              </a:p>
            </c:rich>
          </c:tx>
          <c:layout>
            <c:manualLayout>
              <c:xMode val="edge"/>
              <c:yMode val="edge"/>
              <c:x val="0.98047418317368762"/>
              <c:y val="0.319802603882510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67757903"/>
        <c:crosses val="max"/>
        <c:crossBetween val="between"/>
        <c:majorUnit val="3300"/>
      </c:valAx>
      <c:catAx>
        <c:axId val="467757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7752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7.4848144157328753E-2"/>
          <c:y val="0.9249433379651073"/>
          <c:w val="0.82878046089360846"/>
          <c:h val="6.522640805220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12242724885885E-2"/>
          <c:y val="6.2690751891307711E-2"/>
          <c:w val="0.83298595202713044"/>
          <c:h val="0.7014627798811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Feuil1!$N$3</c:f>
              <c:strCache>
                <c:ptCount val="1"/>
                <c:pt idx="0">
                  <c:v>Surfaces autorisées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F-4795-9597-12BB2870A14E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F-4795-9597-12BB2870A14E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F-4795-9597-12BB2870A14E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F-4795-9597-12BB2870A14E}"/>
              </c:ext>
            </c:extLst>
          </c:dPt>
          <c:dPt>
            <c:idx val="3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0F-4795-9597-12BB2870A14E}"/>
              </c:ext>
            </c:extLst>
          </c:dPt>
          <c:dPt>
            <c:idx val="34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0F-4795-9597-12BB2870A14E}"/>
              </c:ext>
            </c:extLst>
          </c:dPt>
          <c:cat>
            <c:strRef>
              <c:f>Feuil1!$A$8:$A$42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(e)</c:v>
                </c:pt>
                <c:pt idx="34">
                  <c:v>2024 (p)</c:v>
                </c:pt>
              </c:strCache>
            </c:strRef>
          </c:cat>
          <c:val>
            <c:numRef>
              <c:f>Feuil1!$N$8:$N$42</c:f>
              <c:numCache>
                <c:formatCode>0.0</c:formatCode>
                <c:ptCount val="35"/>
                <c:pt idx="0">
                  <c:v>48.05999834954455</c:v>
                </c:pt>
                <c:pt idx="1">
                  <c:v>46.952291921025058</c:v>
                </c:pt>
                <c:pt idx="2">
                  <c:v>39.995697562465409</c:v>
                </c:pt>
                <c:pt idx="3">
                  <c:v>31.885131139308626</c:v>
                </c:pt>
                <c:pt idx="4">
                  <c:v>30.058494905317396</c:v>
                </c:pt>
                <c:pt idx="5">
                  <c:v>30.111202491023644</c:v>
                </c:pt>
                <c:pt idx="6">
                  <c:v>28.546343089860763</c:v>
                </c:pt>
                <c:pt idx="7">
                  <c:v>29.644347999049639</c:v>
                </c:pt>
                <c:pt idx="8">
                  <c:v>35.373370301117532</c:v>
                </c:pt>
                <c:pt idx="9">
                  <c:v>43.059117731300461</c:v>
                </c:pt>
                <c:pt idx="10">
                  <c:v>47.820079999999997</c:v>
                </c:pt>
                <c:pt idx="11">
                  <c:v>47.589748999999998</c:v>
                </c:pt>
                <c:pt idx="12">
                  <c:v>41.408704</c:v>
                </c:pt>
                <c:pt idx="13">
                  <c:v>40.882438</c:v>
                </c:pt>
                <c:pt idx="14">
                  <c:v>39.452810999999997</c:v>
                </c:pt>
                <c:pt idx="15">
                  <c:v>44.167138000000001</c:v>
                </c:pt>
                <c:pt idx="16">
                  <c:v>47.671728999999999</c:v>
                </c:pt>
                <c:pt idx="17">
                  <c:v>48.701352999999997</c:v>
                </c:pt>
                <c:pt idx="18">
                  <c:v>48.297164000000002</c:v>
                </c:pt>
                <c:pt idx="19">
                  <c:v>44.600718999999998</c:v>
                </c:pt>
                <c:pt idx="20">
                  <c:v>43.229391999999997</c:v>
                </c:pt>
                <c:pt idx="21">
                  <c:v>45.452779</c:v>
                </c:pt>
                <c:pt idx="22">
                  <c:v>44.159529999999997</c:v>
                </c:pt>
                <c:pt idx="23">
                  <c:v>41.297669999999997</c:v>
                </c:pt>
                <c:pt idx="24">
                  <c:v>36.175584000000001</c:v>
                </c:pt>
                <c:pt idx="25">
                  <c:v>35.626849999999997</c:v>
                </c:pt>
                <c:pt idx="26">
                  <c:v>37.850192999999997</c:v>
                </c:pt>
                <c:pt idx="27">
                  <c:v>40.554893</c:v>
                </c:pt>
                <c:pt idx="28">
                  <c:v>39.224395000000001</c:v>
                </c:pt>
                <c:pt idx="29">
                  <c:v>42.103982999999999</c:v>
                </c:pt>
                <c:pt idx="30">
                  <c:v>33.999664000000003</c:v>
                </c:pt>
                <c:pt idx="31">
                  <c:v>38.068112999999997</c:v>
                </c:pt>
                <c:pt idx="32">
                  <c:v>40.082945000000002</c:v>
                </c:pt>
                <c:pt idx="33">
                  <c:v>38.631999999999998</c:v>
                </c:pt>
                <c:pt idx="34">
                  <c:v>39.253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0F-4795-9597-12BB2870A14E}"/>
            </c:ext>
          </c:extLst>
        </c:ser>
        <c:ser>
          <c:idx val="1"/>
          <c:order val="1"/>
          <c:tx>
            <c:strRef>
              <c:f>Feuil1!$R$3</c:f>
              <c:strCache>
                <c:ptCount val="1"/>
                <c:pt idx="0">
                  <c:v>Surfaces commencées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30F-4795-9597-12BB2870A14E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30F-4795-9597-12BB2870A14E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30F-4795-9597-12BB2870A14E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30F-4795-9597-12BB2870A14E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30F-4795-9597-12BB2870A14E}"/>
              </c:ext>
            </c:extLst>
          </c:dPt>
          <c:dPt>
            <c:idx val="34"/>
            <c:invertIfNegative val="0"/>
            <c:bubble3D val="0"/>
            <c:spPr>
              <a:pattFill prst="horzBrick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30F-4795-9597-12BB2870A14E}"/>
              </c:ext>
            </c:extLst>
          </c:dPt>
          <c:cat>
            <c:strRef>
              <c:f>Feuil1!$A$8:$A$42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(e)</c:v>
                </c:pt>
                <c:pt idx="34">
                  <c:v>2024 (p)</c:v>
                </c:pt>
              </c:strCache>
            </c:strRef>
          </c:cat>
          <c:val>
            <c:numRef>
              <c:f>Feuil1!$R$8:$R$42</c:f>
              <c:numCache>
                <c:formatCode>0.0</c:formatCode>
                <c:ptCount val="35"/>
                <c:pt idx="0">
                  <c:v>39.545924333850728</c:v>
                </c:pt>
                <c:pt idx="1">
                  <c:v>39.533435329196223</c:v>
                </c:pt>
                <c:pt idx="2">
                  <c:v>35.362086363444753</c:v>
                </c:pt>
                <c:pt idx="3">
                  <c:v>29.015803630957521</c:v>
                </c:pt>
                <c:pt idx="4">
                  <c:v>28.372240637531501</c:v>
                </c:pt>
                <c:pt idx="5">
                  <c:v>27.279348090964167</c:v>
                </c:pt>
                <c:pt idx="6">
                  <c:v>26.602382436461358</c:v>
                </c:pt>
                <c:pt idx="7">
                  <c:v>25.886077525932073</c:v>
                </c:pt>
                <c:pt idx="8">
                  <c:v>28.578700475449661</c:v>
                </c:pt>
                <c:pt idx="9">
                  <c:v>32.994087254665359</c:v>
                </c:pt>
                <c:pt idx="10">
                  <c:v>40.270525999999997</c:v>
                </c:pt>
                <c:pt idx="11">
                  <c:v>40.697164999999998</c:v>
                </c:pt>
                <c:pt idx="12">
                  <c:v>37.630412</c:v>
                </c:pt>
                <c:pt idx="13">
                  <c:v>35.687888000000001</c:v>
                </c:pt>
                <c:pt idx="14">
                  <c:v>36.021140000000003</c:v>
                </c:pt>
                <c:pt idx="15">
                  <c:v>36.230243999999999</c:v>
                </c:pt>
                <c:pt idx="16">
                  <c:v>38.402521</c:v>
                </c:pt>
                <c:pt idx="17">
                  <c:v>41.246859999999998</c:v>
                </c:pt>
                <c:pt idx="18">
                  <c:v>40.954850999999998</c:v>
                </c:pt>
                <c:pt idx="19">
                  <c:v>34.951624000000002</c:v>
                </c:pt>
                <c:pt idx="20">
                  <c:v>28.843229000000001</c:v>
                </c:pt>
                <c:pt idx="21">
                  <c:v>32.426250000000003</c:v>
                </c:pt>
                <c:pt idx="22">
                  <c:v>27.316306000000001</c:v>
                </c:pt>
                <c:pt idx="23">
                  <c:v>27.752282000000001</c:v>
                </c:pt>
                <c:pt idx="24">
                  <c:v>25.305441999999999</c:v>
                </c:pt>
                <c:pt idx="25">
                  <c:v>23.185853000000002</c:v>
                </c:pt>
                <c:pt idx="26">
                  <c:v>24.546802</c:v>
                </c:pt>
                <c:pt idx="27">
                  <c:v>25.971661999999998</c:v>
                </c:pt>
                <c:pt idx="28">
                  <c:v>26.519964999999999</c:v>
                </c:pt>
                <c:pt idx="29">
                  <c:v>28.435115</c:v>
                </c:pt>
                <c:pt idx="30">
                  <c:v>23.81035</c:v>
                </c:pt>
                <c:pt idx="31">
                  <c:v>25.076671999999999</c:v>
                </c:pt>
                <c:pt idx="32">
                  <c:v>26.335829</c:v>
                </c:pt>
                <c:pt idx="33">
                  <c:v>22.718</c:v>
                </c:pt>
                <c:pt idx="34">
                  <c:v>22.459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30F-4795-9597-12BB2870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lineChart>
        <c:grouping val="standard"/>
        <c:varyColors val="0"/>
        <c:ser>
          <c:idx val="2"/>
          <c:order val="2"/>
          <c:tx>
            <c:v>Production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31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D30F-4795-9597-12BB2870A14E}"/>
              </c:ext>
            </c:extLst>
          </c:dPt>
          <c:dPt>
            <c:idx val="33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D30F-4795-9597-12BB2870A14E}"/>
              </c:ext>
            </c:extLst>
          </c:dPt>
          <c:dPt>
            <c:idx val="34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D30F-4795-9597-12BB2870A14E}"/>
              </c:ext>
            </c:extLst>
          </c:dPt>
          <c:cat>
            <c:strRef>
              <c:f>Feuil1!$A$8:$A$42</c:f>
              <c:strCach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 (e)</c:v>
                </c:pt>
                <c:pt idx="34">
                  <c:v>2024 (p)</c:v>
                </c:pt>
              </c:strCache>
            </c:strRef>
          </c:cat>
          <c:val>
            <c:numRef>
              <c:f>Feuil1!$Z$8:$Z$42</c:f>
              <c:numCache>
                <c:formatCode>#,##0</c:formatCode>
                <c:ptCount val="35"/>
                <c:pt idx="0">
                  <c:v>36916.478102732624</c:v>
                </c:pt>
                <c:pt idx="1">
                  <c:v>38499.117265786655</c:v>
                </c:pt>
                <c:pt idx="2">
                  <c:v>37289.474615220548</c:v>
                </c:pt>
                <c:pt idx="3">
                  <c:v>32460.828972553925</c:v>
                </c:pt>
                <c:pt idx="4">
                  <c:v>29819.81393423273</c:v>
                </c:pt>
                <c:pt idx="5">
                  <c:v>27852.26363083001</c:v>
                </c:pt>
                <c:pt idx="6">
                  <c:v>25496.337310753395</c:v>
                </c:pt>
                <c:pt idx="7">
                  <c:v>23535.236885995218</c:v>
                </c:pt>
                <c:pt idx="8">
                  <c:v>23648.278161485323</c:v>
                </c:pt>
                <c:pt idx="9">
                  <c:v>25865.983865748516</c:v>
                </c:pt>
                <c:pt idx="10">
                  <c:v>30220.089836224357</c:v>
                </c:pt>
                <c:pt idx="11">
                  <c:v>34446.586027846679</c:v>
                </c:pt>
                <c:pt idx="12">
                  <c:v>33797.838215867487</c:v>
                </c:pt>
                <c:pt idx="13">
                  <c:v>32069.638259661286</c:v>
                </c:pt>
                <c:pt idx="14">
                  <c:v>32595.255604311373</c:v>
                </c:pt>
                <c:pt idx="15">
                  <c:v>32661.77124832807</c:v>
                </c:pt>
                <c:pt idx="16">
                  <c:v>35227.855074826592</c:v>
                </c:pt>
                <c:pt idx="17">
                  <c:v>38295.296957701874</c:v>
                </c:pt>
                <c:pt idx="18">
                  <c:v>37309.596418423163</c:v>
                </c:pt>
                <c:pt idx="19">
                  <c:v>32721.652203800732</c:v>
                </c:pt>
                <c:pt idx="20">
                  <c:v>31371.646639399693</c:v>
                </c:pt>
                <c:pt idx="21">
                  <c:v>36678.945233901017</c:v>
                </c:pt>
                <c:pt idx="22">
                  <c:v>37265.290909050229</c:v>
                </c:pt>
                <c:pt idx="23">
                  <c:v>35162.224836226487</c:v>
                </c:pt>
                <c:pt idx="24">
                  <c:v>33271.20507336576</c:v>
                </c:pt>
                <c:pt idx="25">
                  <c:v>29371.76634767525</c:v>
                </c:pt>
                <c:pt idx="26">
                  <c:v>28861.544045078484</c:v>
                </c:pt>
                <c:pt idx="27">
                  <c:v>29787.062778620661</c:v>
                </c:pt>
                <c:pt idx="28">
                  <c:v>31792.589261555346</c:v>
                </c:pt>
                <c:pt idx="29">
                  <c:v>33816.907806234667</c:v>
                </c:pt>
                <c:pt idx="30">
                  <c:v>26171.744554446723</c:v>
                </c:pt>
                <c:pt idx="31">
                  <c:v>30049.590687502732</c:v>
                </c:pt>
                <c:pt idx="32">
                  <c:v>30948.19199498192</c:v>
                </c:pt>
                <c:pt idx="33">
                  <c:v>31077.192795271199</c:v>
                </c:pt>
                <c:pt idx="34">
                  <c:v>29199.18114454818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D30F-4795-9597-12BB2870A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295887"/>
        <c:axId val="252295471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5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latin typeface="Arial" panose="020B0604020202020204" pitchFamily="34" charset="0"/>
                    <a:cs typeface="Arial" panose="020B0604020202020204" pitchFamily="34" charset="0"/>
                  </a:rPr>
                  <a:t>En millions de m² de surface de plancher</a:t>
                </a:r>
              </a:p>
            </c:rich>
          </c:tx>
          <c:layout>
            <c:manualLayout>
              <c:xMode val="edge"/>
              <c:yMode val="edge"/>
              <c:x val="3.1059674486584475E-3"/>
              <c:y val="8.20767716535433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5"/>
      </c:valAx>
      <c:valAx>
        <c:axId val="252295471"/>
        <c:scaling>
          <c:orientation val="minMax"/>
          <c:max val="40000"/>
          <c:min val="2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M€ 2022</a:t>
                </a:r>
              </a:p>
            </c:rich>
          </c:tx>
          <c:layout>
            <c:manualLayout>
              <c:xMode val="edge"/>
              <c:yMode val="edge"/>
              <c:x val="0.97811487516627338"/>
              <c:y val="0.313676514091872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52295887"/>
        <c:crosses val="max"/>
        <c:crossBetween val="between"/>
        <c:majorUnit val="3300"/>
      </c:valAx>
      <c:catAx>
        <c:axId val="2522958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2295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7.0161829169201204E-2"/>
          <c:y val="0.91430147936053452"/>
          <c:w val="0.8247208883664211"/>
          <c:h val="6.6914620966496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89052966710864E-2"/>
          <c:y val="5.0926028612620605E-2"/>
          <c:w val="0.8772903478789813"/>
          <c:h val="0.7486719177344793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26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06-436B-926E-5333DC02D2EC}"/>
              </c:ext>
            </c:extLst>
          </c:dPt>
          <c:dPt>
            <c:idx val="28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06-436B-926E-5333DC02D2EC}"/>
              </c:ext>
            </c:extLst>
          </c:dPt>
          <c:dPt>
            <c:idx val="29"/>
            <c:marker>
              <c:symbol val="diamond"/>
              <c:size val="5"/>
              <c:spPr>
                <a:solidFill>
                  <a:srgbClr val="C000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06-436B-926E-5333DC02D2EC}"/>
              </c:ext>
            </c:extLst>
          </c:dPt>
          <c:cat>
            <c:strRef>
              <c:f>Feuil1!$A$13:$A$42</c:f>
              <c:strCach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 (e)</c:v>
                </c:pt>
                <c:pt idx="29">
                  <c:v>2024 (p)</c:v>
                </c:pt>
              </c:strCache>
            </c:strRef>
          </c:cat>
          <c:val>
            <c:numRef>
              <c:f>Feuil1!$AE$13:$AE$42</c:f>
              <c:numCache>
                <c:formatCode>#,##0</c:formatCode>
                <c:ptCount val="30"/>
                <c:pt idx="0">
                  <c:v>84430.524556011442</c:v>
                </c:pt>
                <c:pt idx="1">
                  <c:v>82789.459707331072</c:v>
                </c:pt>
                <c:pt idx="2">
                  <c:v>83417.310016115356</c:v>
                </c:pt>
                <c:pt idx="3">
                  <c:v>84455.979942347898</c:v>
                </c:pt>
                <c:pt idx="4">
                  <c:v>86608.21774685834</c:v>
                </c:pt>
                <c:pt idx="5">
                  <c:v>91344.109029925166</c:v>
                </c:pt>
                <c:pt idx="6">
                  <c:v>91030.178307489303</c:v>
                </c:pt>
                <c:pt idx="7">
                  <c:v>89741.616328487376</c:v>
                </c:pt>
                <c:pt idx="8">
                  <c:v>88917.606734627814</c:v>
                </c:pt>
                <c:pt idx="9">
                  <c:v>90191.936517885304</c:v>
                </c:pt>
                <c:pt idx="10">
                  <c:v>91200.695673425915</c:v>
                </c:pt>
                <c:pt idx="11">
                  <c:v>92394.675532760069</c:v>
                </c:pt>
                <c:pt idx="12">
                  <c:v>93915.201619920364</c:v>
                </c:pt>
                <c:pt idx="13">
                  <c:v>94416.63188262294</c:v>
                </c:pt>
                <c:pt idx="14">
                  <c:v>91780.570307496033</c:v>
                </c:pt>
                <c:pt idx="15">
                  <c:v>89954.727763556948</c:v>
                </c:pt>
                <c:pt idx="16">
                  <c:v>90818.909134800517</c:v>
                </c:pt>
                <c:pt idx="17">
                  <c:v>90256.667995994401</c:v>
                </c:pt>
                <c:pt idx="18">
                  <c:v>88924.742476227693</c:v>
                </c:pt>
                <c:pt idx="19">
                  <c:v>87991.028345792482</c:v>
                </c:pt>
                <c:pt idx="20">
                  <c:v>88144.376262935883</c:v>
                </c:pt>
                <c:pt idx="21">
                  <c:v>88753.881151619134</c:v>
                </c:pt>
                <c:pt idx="22">
                  <c:v>90537.677078346984</c:v>
                </c:pt>
                <c:pt idx="23">
                  <c:v>89632.300307563535</c:v>
                </c:pt>
                <c:pt idx="24">
                  <c:v>89363.403406640835</c:v>
                </c:pt>
                <c:pt idx="25">
                  <c:v>81856.877520483002</c:v>
                </c:pt>
                <c:pt idx="26">
                  <c:v>87668.715824437284</c:v>
                </c:pt>
                <c:pt idx="27">
                  <c:v>89509.758856750472</c:v>
                </c:pt>
                <c:pt idx="28">
                  <c:v>91796.197660855789</c:v>
                </c:pt>
                <c:pt idx="29">
                  <c:v>93276.942691146673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06-436B-926E-5333DC02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95000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En M€ 2022</a:t>
                </a:r>
              </a:p>
            </c:rich>
          </c:tx>
          <c:layout>
            <c:manualLayout>
              <c:xMode val="edge"/>
              <c:yMode val="edge"/>
              <c:x val="1.5014337554137547E-3"/>
              <c:y val="0.32228233934468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4857192546523"/>
          <c:y val="5.0925925925925923E-2"/>
          <c:w val="0.78843227428350182"/>
          <c:h val="0.8079551560479718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0-4817-9FE0-8EA8A8A81D23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0-4817-9FE0-8EA8A8A81D23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0-4817-9FE0-8EA8A8A81D23}"/>
              </c:ext>
            </c:extLst>
          </c:dPt>
          <c:dPt>
            <c:idx val="24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0-4817-9FE0-8EA8A8A81D23}"/>
              </c:ext>
            </c:extLst>
          </c:dPt>
          <c:dPt>
            <c:idx val="25"/>
            <c:invertIfNegative val="0"/>
            <c:bubble3D val="0"/>
            <c:spPr>
              <a:pattFill prst="horzBrick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D0-4817-9FE0-8EA8A8A81D23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D0-4817-9FE0-8EA8A8A81D23}"/>
              </c:ext>
            </c:extLst>
          </c:dPt>
          <c:cat>
            <c:numRef>
              <c:f>'Production emploi'!$A$10:$A$35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'Production emploi'!$C$10:$C$35</c:f>
              <c:numCache>
                <c:formatCode>#,##0</c:formatCode>
                <c:ptCount val="26"/>
                <c:pt idx="0">
                  <c:v>163434.40645499484</c:v>
                </c:pt>
                <c:pt idx="1">
                  <c:v>167131.89597165072</c:v>
                </c:pt>
                <c:pt idx="2">
                  <c:v>165601.63659605588</c:v>
                </c:pt>
                <c:pt idx="3">
                  <c:v>164408.38804561109</c:v>
                </c:pt>
                <c:pt idx="4">
                  <c:v>170666.83085335995</c:v>
                </c:pt>
                <c:pt idx="5">
                  <c:v>177016.48691500709</c:v>
                </c:pt>
                <c:pt idx="6">
                  <c:v>186172.82841457447</c:v>
                </c:pt>
                <c:pt idx="7">
                  <c:v>191329.39298064186</c:v>
                </c:pt>
                <c:pt idx="8">
                  <c:v>185698.2888284956</c:v>
                </c:pt>
                <c:pt idx="9">
                  <c:v>167867.99618197975</c:v>
                </c:pt>
                <c:pt idx="10">
                  <c:v>167311.69594619304</c:v>
                </c:pt>
                <c:pt idx="11">
                  <c:v>178146.35808156882</c:v>
                </c:pt>
                <c:pt idx="12">
                  <c:v>175720.70407711883</c:v>
                </c:pt>
                <c:pt idx="13">
                  <c:v>168378.69947867273</c:v>
                </c:pt>
                <c:pt idx="14">
                  <c:v>160988.42945424607</c:v>
                </c:pt>
                <c:pt idx="15">
                  <c:v>156100.46680493979</c:v>
                </c:pt>
                <c:pt idx="16">
                  <c:v>158426.84613011638</c:v>
                </c:pt>
                <c:pt idx="17">
                  <c:v>166441.17383157992</c:v>
                </c:pt>
                <c:pt idx="18">
                  <c:v>167744.84107527399</c:v>
                </c:pt>
                <c:pt idx="19">
                  <c:v>168627.05397156402</c:v>
                </c:pt>
                <c:pt idx="20">
                  <c:v>142493.71588988346</c:v>
                </c:pt>
                <c:pt idx="21">
                  <c:v>160771.86603879038</c:v>
                </c:pt>
                <c:pt idx="22">
                  <c:v>163438.80376663929</c:v>
                </c:pt>
                <c:pt idx="23">
                  <c:v>162507.80488444629</c:v>
                </c:pt>
                <c:pt idx="24">
                  <c:v>153648.81552102225</c:v>
                </c:pt>
                <c:pt idx="25">
                  <c:v>148271.10697778649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D0-4817-9FE0-8EA8A8A81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lineChart>
        <c:grouping val="standard"/>
        <c:varyColors val="0"/>
        <c:ser>
          <c:idx val="0"/>
          <c:order val="1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20D0-4817-9FE0-8EA8A8A81D23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0D0-4817-9FE0-8EA8A8A81D23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20D0-4817-9FE0-8EA8A8A81D23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20D0-4817-9FE0-8EA8A8A81D23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0D0-4817-9FE0-8EA8A8A81D23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20D0-4817-9FE0-8EA8A8A81D23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20D0-4817-9FE0-8EA8A8A81D23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20D0-4817-9FE0-8EA8A8A81D23}"/>
              </c:ext>
            </c:extLst>
          </c:dPt>
          <c:cat>
            <c:numRef>
              <c:f>'Production emploi'!$A$10:$A$35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'Production emploi'!$G$10:$G$35</c:f>
              <c:numCache>
                <c:formatCode>#,##0</c:formatCode>
                <c:ptCount val="26"/>
                <c:pt idx="0">
                  <c:v>1133.0341272421649</c:v>
                </c:pt>
                <c:pt idx="1">
                  <c:v>1162.6562207186666</c:v>
                </c:pt>
                <c:pt idx="2">
                  <c:v>1170.2606356347626</c:v>
                </c:pt>
                <c:pt idx="3">
                  <c:v>1179.3337443390185</c:v>
                </c:pt>
                <c:pt idx="4">
                  <c:v>1207.5313237328787</c:v>
                </c:pt>
                <c:pt idx="5">
                  <c:v>1251.6299414552736</c:v>
                </c:pt>
                <c:pt idx="6">
                  <c:v>1317.8720083860901</c:v>
                </c:pt>
                <c:pt idx="7">
                  <c:v>1373.5479811090272</c:v>
                </c:pt>
                <c:pt idx="8">
                  <c:v>1399.6332180285881</c:v>
                </c:pt>
                <c:pt idx="9">
                  <c:v>1357.1888646653065</c:v>
                </c:pt>
                <c:pt idx="10">
                  <c:v>1332.2103719308254</c:v>
                </c:pt>
                <c:pt idx="11">
                  <c:v>1329.4066465934627</c:v>
                </c:pt>
                <c:pt idx="12">
                  <c:v>1308.1084162939742</c:v>
                </c:pt>
                <c:pt idx="13">
                  <c:v>1275.4777099533737</c:v>
                </c:pt>
                <c:pt idx="14">
                  <c:v>1237.991528396343</c:v>
                </c:pt>
                <c:pt idx="15">
                  <c:v>1198.8047902695746</c:v>
                </c:pt>
                <c:pt idx="16">
                  <c:v>1192.4709626920276</c:v>
                </c:pt>
                <c:pt idx="17">
                  <c:v>1210.2085364769844</c:v>
                </c:pt>
                <c:pt idx="18">
                  <c:v>1236.7586745542947</c:v>
                </c:pt>
                <c:pt idx="19">
                  <c:v>1281.3903045866748</c:v>
                </c:pt>
                <c:pt idx="20">
                  <c:v>1294.4560578694088</c:v>
                </c:pt>
                <c:pt idx="21">
                  <c:v>1372.5616248803235</c:v>
                </c:pt>
                <c:pt idx="22">
                  <c:v>1393.1979615109885</c:v>
                </c:pt>
                <c:pt idx="23">
                  <c:v>1390.1979615109885</c:v>
                </c:pt>
                <c:pt idx="24">
                  <c:v>1300.1979615109885</c:v>
                </c:pt>
                <c:pt idx="25">
                  <c:v>1240.1979615109885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20D0-4817-9FE0-8EA8A8A81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963920"/>
        <c:axId val="1460963088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200000"/>
          <c:min val="14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sz="12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Production, en millions d'euros 2022</a:t>
                </a:r>
              </a:p>
            </c:rich>
          </c:tx>
          <c:layout>
            <c:manualLayout>
              <c:xMode val="edge"/>
              <c:yMode val="edge"/>
              <c:x val="5.939287195298776E-4"/>
              <c:y val="0.15395697722079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10000"/>
      </c:valAx>
      <c:valAx>
        <c:axId val="1460963088"/>
        <c:scaling>
          <c:orientation val="minMax"/>
          <c:max val="1400"/>
          <c:min val="1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sz="120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Emploi salarié et intérimaire ETP, en milliers</a:t>
                </a:r>
              </a:p>
            </c:rich>
          </c:tx>
          <c:layout>
            <c:manualLayout>
              <c:xMode val="edge"/>
              <c:yMode val="edge"/>
              <c:x val="0.96899880763067148"/>
              <c:y val="9.30135226866437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B05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460963920"/>
        <c:crosses val="max"/>
        <c:crossBetween val="between"/>
        <c:majorUnit val="50"/>
      </c:valAx>
      <c:catAx>
        <c:axId val="146096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0963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92D050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575950070612E-2"/>
          <c:y val="5.0925925925925923E-2"/>
          <c:w val="0.88999869975549661"/>
          <c:h val="0.59756958104119506"/>
        </c:manualLayout>
      </c:layout>
      <c:lineChart>
        <c:grouping val="standard"/>
        <c:varyColors val="0"/>
        <c:ser>
          <c:idx val="0"/>
          <c:order val="0"/>
          <c:tx>
            <c:strRef>
              <c:f>Macroéconomie!$N$3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53-45B5-823A-1D0887EB47B4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53-45B5-823A-1D0887EB47B4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53-45B5-823A-1D0887EB47B4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53-45B5-823A-1D0887EB47B4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53-45B5-823A-1D0887EB47B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53-45B5-823A-1D0887EB47B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853-45B5-823A-1D0887EB47B4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53-45B5-823A-1D0887EB47B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53-45B5-823A-1D0887EB47B4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53-45B5-823A-1D0887EB47B4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853-45B5-823A-1D0887EB47B4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853-45B5-823A-1D0887EB47B4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853-45B5-823A-1D0887EB47B4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853-45B5-823A-1D0887EB47B4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A853-45B5-823A-1D0887EB47B4}"/>
              </c:ext>
            </c:extLst>
          </c:dPt>
          <c:cat>
            <c:multiLvlStrRef>
              <c:f>Macroéconomie!$A$76:$B$139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Macroéconomie!$N$76:$N$139</c:f>
              <c:numCache>
                <c:formatCode>0.0</c:formatCode>
                <c:ptCount val="64"/>
                <c:pt idx="0">
                  <c:v>100</c:v>
                </c:pt>
                <c:pt idx="1">
                  <c:v>99.405371999049208</c:v>
                </c:pt>
                <c:pt idx="2">
                  <c:v>99.279676729260757</c:v>
                </c:pt>
                <c:pt idx="3">
                  <c:v>97.783503684335642</c:v>
                </c:pt>
                <c:pt idx="4">
                  <c:v>96.100023769907295</c:v>
                </c:pt>
                <c:pt idx="5">
                  <c:v>96.116757784644648</c:v>
                </c:pt>
                <c:pt idx="6">
                  <c:v>96.196434513905388</c:v>
                </c:pt>
                <c:pt idx="7">
                  <c:v>97.017161873068702</c:v>
                </c:pt>
                <c:pt idx="8">
                  <c:v>97.277299738531028</c:v>
                </c:pt>
                <c:pt idx="9">
                  <c:v>97.763727121464228</c:v>
                </c:pt>
                <c:pt idx="10">
                  <c:v>98.364440218683143</c:v>
                </c:pt>
                <c:pt idx="11">
                  <c:v>98.964582838126915</c:v>
                </c:pt>
                <c:pt idx="12">
                  <c:v>100.02091751842168</c:v>
                </c:pt>
                <c:pt idx="13">
                  <c:v>99.991632992631324</c:v>
                </c:pt>
                <c:pt idx="14">
                  <c:v>100.42995008319467</c:v>
                </c:pt>
                <c:pt idx="15">
                  <c:v>100.67943903018778</c:v>
                </c:pt>
                <c:pt idx="16">
                  <c:v>100.63075826004278</c:v>
                </c:pt>
                <c:pt idx="17">
                  <c:v>100.53548847159497</c:v>
                </c:pt>
                <c:pt idx="18">
                  <c:v>100.77337770382695</c:v>
                </c:pt>
                <c:pt idx="19">
                  <c:v>100.63722367482767</c:v>
                </c:pt>
                <c:pt idx="20">
                  <c:v>100.66061326360827</c:v>
                </c:pt>
                <c:pt idx="21">
                  <c:v>101.39462800095079</c:v>
                </c:pt>
                <c:pt idx="22">
                  <c:v>101.29669598288565</c:v>
                </c:pt>
                <c:pt idx="23">
                  <c:v>102.03413358687901</c:v>
                </c:pt>
                <c:pt idx="24">
                  <c:v>101.98716425005944</c:v>
                </c:pt>
                <c:pt idx="25">
                  <c:v>102.08015212740669</c:v>
                </c:pt>
                <c:pt idx="26">
                  <c:v>102.65918706917043</c:v>
                </c:pt>
                <c:pt idx="27">
                  <c:v>102.5629664844307</c:v>
                </c:pt>
                <c:pt idx="28">
                  <c:v>103.10891371523651</c:v>
                </c:pt>
                <c:pt idx="29">
                  <c:v>103.27777513667696</c:v>
                </c:pt>
                <c:pt idx="30">
                  <c:v>103.49474685048729</c:v>
                </c:pt>
                <c:pt idx="31">
                  <c:v>103.69916805324458</c:v>
                </c:pt>
                <c:pt idx="32">
                  <c:v>104.34475873544092</c:v>
                </c:pt>
                <c:pt idx="33">
                  <c:v>103.95550273353935</c:v>
                </c:pt>
                <c:pt idx="34">
                  <c:v>104.35959115759449</c:v>
                </c:pt>
                <c:pt idx="35">
                  <c:v>104.98939862134539</c:v>
                </c:pt>
                <c:pt idx="36">
                  <c:v>105.64715949607796</c:v>
                </c:pt>
                <c:pt idx="37">
                  <c:v>106.57817922510101</c:v>
                </c:pt>
                <c:pt idx="38">
                  <c:v>107.52688376515331</c:v>
                </c:pt>
                <c:pt idx="39">
                  <c:v>108.16791062514855</c:v>
                </c:pt>
                <c:pt idx="40">
                  <c:v>108.15383884002853</c:v>
                </c:pt>
                <c:pt idx="41">
                  <c:v>108.65395768956502</c:v>
                </c:pt>
                <c:pt idx="42">
                  <c:v>109.14628000950796</c:v>
                </c:pt>
                <c:pt idx="43">
                  <c:v>109.74737342524364</c:v>
                </c:pt>
                <c:pt idx="44">
                  <c:v>110.50192536249108</c:v>
                </c:pt>
                <c:pt idx="45">
                  <c:v>111.22947468504873</c:v>
                </c:pt>
                <c:pt idx="46">
                  <c:v>111.32265272165439</c:v>
                </c:pt>
                <c:pt idx="47">
                  <c:v>110.87463750891372</c:v>
                </c:pt>
                <c:pt idx="48">
                  <c:v>104.99053957689566</c:v>
                </c:pt>
                <c:pt idx="49">
                  <c:v>91.199429522224861</c:v>
                </c:pt>
                <c:pt idx="50">
                  <c:v>107.1684335631091</c:v>
                </c:pt>
                <c:pt idx="51">
                  <c:v>106.47948657000236</c:v>
                </c:pt>
                <c:pt idx="52">
                  <c:v>106.52892797718089</c:v>
                </c:pt>
                <c:pt idx="53">
                  <c:v>107.48714048015214</c:v>
                </c:pt>
                <c:pt idx="54">
                  <c:v>110.65880675065368</c:v>
                </c:pt>
                <c:pt idx="55">
                  <c:v>111.24677917756121</c:v>
                </c:pt>
                <c:pt idx="56">
                  <c:v>111.13173282624199</c:v>
                </c:pt>
                <c:pt idx="57">
                  <c:v>111.56548609460424</c:v>
                </c:pt>
                <c:pt idx="58">
                  <c:v>112.12056096981222</c:v>
                </c:pt>
                <c:pt idx="59">
                  <c:v>112.11884953648681</c:v>
                </c:pt>
                <c:pt idx="60">
                  <c:v>112.18521511766103</c:v>
                </c:pt>
                <c:pt idx="61">
                  <c:v>112.87435227002614</c:v>
                </c:pt>
                <c:pt idx="62">
                  <c:v>112.74485381507013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E-A853-45B5-823A-1D0887EB47B4}"/>
            </c:ext>
          </c:extLst>
        </c:ser>
        <c:ser>
          <c:idx val="1"/>
          <c:order val="1"/>
          <c:tx>
            <c:strRef>
              <c:f>Macroéconomie!$O$3</c:f>
              <c:strCache>
                <c:ptCount val="1"/>
                <c:pt idx="0">
                  <c:v>Dépenses de consommation des ménages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A853-45B5-823A-1D0887EB47B4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A853-45B5-823A-1D0887EB47B4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A853-45B5-823A-1D0887EB47B4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A853-45B5-823A-1D0887EB47B4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A853-45B5-823A-1D0887EB47B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A853-45B5-823A-1D0887EB47B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A853-45B5-823A-1D0887EB47B4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A853-45B5-823A-1D0887EB47B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A853-45B5-823A-1D0887EB47B4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A853-45B5-823A-1D0887EB47B4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A853-45B5-823A-1D0887EB47B4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A853-45B5-823A-1D0887EB47B4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A853-45B5-823A-1D0887EB47B4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A853-45B5-823A-1D0887EB47B4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A853-45B5-823A-1D0887EB47B4}"/>
              </c:ext>
            </c:extLst>
          </c:dPt>
          <c:cat>
            <c:multiLvlStrRef>
              <c:f>Macroéconomie!$A$76:$B$139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Macroéconomie!$O$76:$O$139</c:f>
              <c:numCache>
                <c:formatCode>0.0</c:formatCode>
                <c:ptCount val="64"/>
                <c:pt idx="0">
                  <c:v>100</c:v>
                </c:pt>
                <c:pt idx="1">
                  <c:v>100.01030703933976</c:v>
                </c:pt>
                <c:pt idx="2">
                  <c:v>100.07435792666541</c:v>
                </c:pt>
                <c:pt idx="3">
                  <c:v>99.736434279740408</c:v>
                </c:pt>
                <c:pt idx="4">
                  <c:v>99.527716733110253</c:v>
                </c:pt>
                <c:pt idx="5">
                  <c:v>100.12294825498142</c:v>
                </c:pt>
                <c:pt idx="6">
                  <c:v>100.16196776105338</c:v>
                </c:pt>
                <c:pt idx="7">
                  <c:v>101.10616618628501</c:v>
                </c:pt>
                <c:pt idx="8">
                  <c:v>101.27549611829537</c:v>
                </c:pt>
                <c:pt idx="9">
                  <c:v>101.35758432446559</c:v>
                </c:pt>
                <c:pt idx="10">
                  <c:v>102.00987267125331</c:v>
                </c:pt>
                <c:pt idx="11">
                  <c:v>103.09358423611955</c:v>
                </c:pt>
                <c:pt idx="12">
                  <c:v>103.79114993429263</c:v>
                </c:pt>
                <c:pt idx="13">
                  <c:v>102.06766571326554</c:v>
                </c:pt>
                <c:pt idx="14">
                  <c:v>102.16079717587122</c:v>
                </c:pt>
                <c:pt idx="15">
                  <c:v>101.85084977858271</c:v>
                </c:pt>
                <c:pt idx="16">
                  <c:v>102.00692780287051</c:v>
                </c:pt>
                <c:pt idx="17">
                  <c:v>102.00140617465279</c:v>
                </c:pt>
                <c:pt idx="18">
                  <c:v>102.07613220986605</c:v>
                </c:pt>
                <c:pt idx="19">
                  <c:v>102.2281610401275</c:v>
                </c:pt>
                <c:pt idx="20">
                  <c:v>102.21159615547433</c:v>
                </c:pt>
                <c:pt idx="21">
                  <c:v>102.56939766398317</c:v>
                </c:pt>
                <c:pt idx="22">
                  <c:v>102.6098896042465</c:v>
                </c:pt>
                <c:pt idx="23">
                  <c:v>103.07849178565776</c:v>
                </c:pt>
                <c:pt idx="24">
                  <c:v>102.61761988375132</c:v>
                </c:pt>
                <c:pt idx="25">
                  <c:v>103.29898880581906</c:v>
                </c:pt>
                <c:pt idx="26">
                  <c:v>103.59457996974147</c:v>
                </c:pt>
                <c:pt idx="27">
                  <c:v>104.25349427039046</c:v>
                </c:pt>
                <c:pt idx="28">
                  <c:v>104.70921265262702</c:v>
                </c:pt>
                <c:pt idx="29">
                  <c:v>104.75817108949086</c:v>
                </c:pt>
                <c:pt idx="30">
                  <c:v>105.14542128182759</c:v>
                </c:pt>
                <c:pt idx="31">
                  <c:v>105.01731950717627</c:v>
                </c:pt>
                <c:pt idx="32">
                  <c:v>106.23060528088521</c:v>
                </c:pt>
                <c:pt idx="33">
                  <c:v>106.39220493339077</c:v>
                </c:pt>
                <c:pt idx="34">
                  <c:v>106.46067312329059</c:v>
                </c:pt>
                <c:pt idx="35">
                  <c:v>107.25873245502633</c:v>
                </c:pt>
                <c:pt idx="36">
                  <c:v>107.56720741812347</c:v>
                </c:pt>
                <c:pt idx="37">
                  <c:v>108.19188762382252</c:v>
                </c:pt>
                <c:pt idx="38">
                  <c:v>108.80994187566029</c:v>
                </c:pt>
                <c:pt idx="39">
                  <c:v>108.7941132081028</c:v>
                </c:pt>
                <c:pt idx="40">
                  <c:v>109.26418782370547</c:v>
                </c:pt>
                <c:pt idx="41">
                  <c:v>109.29142785624624</c:v>
                </c:pt>
                <c:pt idx="42">
                  <c:v>109.55977898762788</c:v>
                </c:pt>
                <c:pt idx="43">
                  <c:v>109.71438457772427</c:v>
                </c:pt>
                <c:pt idx="44">
                  <c:v>110.85183999057644</c:v>
                </c:pt>
                <c:pt idx="45">
                  <c:v>111.6145609017187</c:v>
                </c:pt>
                <c:pt idx="46">
                  <c:v>111.5759095041946</c:v>
                </c:pt>
                <c:pt idx="47">
                  <c:v>111.57370085290752</c:v>
                </c:pt>
                <c:pt idx="48">
                  <c:v>105.87022701254146</c:v>
                </c:pt>
                <c:pt idx="49">
                  <c:v>93.782646626837334</c:v>
                </c:pt>
                <c:pt idx="50">
                  <c:v>111.0826440500775</c:v>
                </c:pt>
                <c:pt idx="51">
                  <c:v>105.09241365093739</c:v>
                </c:pt>
                <c:pt idx="52">
                  <c:v>105.70089708053112</c:v>
                </c:pt>
                <c:pt idx="53">
                  <c:v>107.00473755701081</c:v>
                </c:pt>
                <c:pt idx="54">
                  <c:v>112.07764145491223</c:v>
                </c:pt>
                <c:pt idx="55">
                  <c:v>112.20279836118075</c:v>
                </c:pt>
                <c:pt idx="56">
                  <c:v>110.79073397163357</c:v>
                </c:pt>
                <c:pt idx="57">
                  <c:v>111.64106471716381</c:v>
                </c:pt>
                <c:pt idx="58">
                  <c:v>112.13727503966369</c:v>
                </c:pt>
                <c:pt idx="59">
                  <c:v>111.60572629657034</c:v>
                </c:pt>
                <c:pt idx="60">
                  <c:v>111.90794341435402</c:v>
                </c:pt>
                <c:pt idx="61">
                  <c:v>111.83984333300204</c:v>
                </c:pt>
                <c:pt idx="62">
                  <c:v>112.49691709091177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D-A853-45B5-823A-1D0887EB47B4}"/>
            </c:ext>
          </c:extLst>
        </c:ser>
        <c:ser>
          <c:idx val="2"/>
          <c:order val="2"/>
          <c:tx>
            <c:strRef>
              <c:f>Macroéconomie!$P$3</c:f>
              <c:strCache>
                <c:ptCount val="1"/>
                <c:pt idx="0">
                  <c:v>Dépenses des administrations publiques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A853-45B5-823A-1D0887EB47B4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A853-45B5-823A-1D0887EB47B4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A853-45B5-823A-1D0887EB47B4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A853-45B5-823A-1D0887EB47B4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A853-45B5-823A-1D0887EB47B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A853-45B5-823A-1D0887EB47B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A853-45B5-823A-1D0887EB47B4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A853-45B5-823A-1D0887EB47B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A853-45B5-823A-1D0887EB47B4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A853-45B5-823A-1D0887EB47B4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3-A853-45B5-823A-1D0887EB47B4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A853-45B5-823A-1D0887EB47B4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A853-45B5-823A-1D0887EB47B4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A853-45B5-823A-1D0887EB47B4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B-A853-45B5-823A-1D0887EB47B4}"/>
              </c:ext>
            </c:extLst>
          </c:dPt>
          <c:cat>
            <c:multiLvlStrRef>
              <c:f>Macroéconomie!$A$76:$B$139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Macroéconomie!$P$76:$P$139</c:f>
              <c:numCache>
                <c:formatCode>0.0</c:formatCode>
                <c:ptCount val="64"/>
                <c:pt idx="0">
                  <c:v>100</c:v>
                </c:pt>
                <c:pt idx="1">
                  <c:v>100.12904540360648</c:v>
                </c:pt>
                <c:pt idx="2">
                  <c:v>100.66984752266785</c:v>
                </c:pt>
                <c:pt idx="3">
                  <c:v>101.35752368662344</c:v>
                </c:pt>
                <c:pt idx="4">
                  <c:v>102.03755900431284</c:v>
                </c:pt>
                <c:pt idx="5">
                  <c:v>102.81522735762556</c:v>
                </c:pt>
                <c:pt idx="6">
                  <c:v>103.32546609162226</c:v>
                </c:pt>
                <c:pt idx="7">
                  <c:v>103.87051312527592</c:v>
                </c:pt>
                <c:pt idx="8">
                  <c:v>103.91635820287297</c:v>
                </c:pt>
                <c:pt idx="9">
                  <c:v>104.10058749617957</c:v>
                </c:pt>
                <c:pt idx="10">
                  <c:v>104.49366658742827</c:v>
                </c:pt>
                <c:pt idx="11">
                  <c:v>104.52422997249296</c:v>
                </c:pt>
                <c:pt idx="12">
                  <c:v>104.96739905593101</c:v>
                </c:pt>
                <c:pt idx="13">
                  <c:v>105.02088497979422</c:v>
                </c:pt>
                <c:pt idx="14">
                  <c:v>105.63724657859883</c:v>
                </c:pt>
                <c:pt idx="15">
                  <c:v>105.89024348830102</c:v>
                </c:pt>
                <c:pt idx="16">
                  <c:v>106.46670288993786</c:v>
                </c:pt>
                <c:pt idx="17">
                  <c:v>106.97269670934222</c:v>
                </c:pt>
                <c:pt idx="18">
                  <c:v>107.25880395286448</c:v>
                </c:pt>
                <c:pt idx="19">
                  <c:v>107.60773593235304</c:v>
                </c:pt>
                <c:pt idx="20">
                  <c:v>108.05260298162801</c:v>
                </c:pt>
                <c:pt idx="21">
                  <c:v>108.62142153699867</c:v>
                </c:pt>
                <c:pt idx="22">
                  <c:v>108.93384725099331</c:v>
                </c:pt>
                <c:pt idx="23">
                  <c:v>109.29721194009576</c:v>
                </c:pt>
                <c:pt idx="24">
                  <c:v>109.62831527829661</c:v>
                </c:pt>
                <c:pt idx="25">
                  <c:v>109.92121438516656</c:v>
                </c:pt>
                <c:pt idx="26">
                  <c:v>110.37966516113697</c:v>
                </c:pt>
                <c:pt idx="27">
                  <c:v>110.6615274900669</c:v>
                </c:pt>
                <c:pt idx="28">
                  <c:v>110.85085068088432</c:v>
                </c:pt>
                <c:pt idx="29">
                  <c:v>111.0376269229463</c:v>
                </c:pt>
                <c:pt idx="30">
                  <c:v>111.2744931571977</c:v>
                </c:pt>
                <c:pt idx="31">
                  <c:v>111.70068258226645</c:v>
                </c:pt>
                <c:pt idx="32">
                  <c:v>112.16252928991069</c:v>
                </c:pt>
                <c:pt idx="33">
                  <c:v>112.3798689170374</c:v>
                </c:pt>
                <c:pt idx="34">
                  <c:v>112.95038543824499</c:v>
                </c:pt>
                <c:pt idx="35">
                  <c:v>113.42496688966618</c:v>
                </c:pt>
                <c:pt idx="36">
                  <c:v>113.56589805413114</c:v>
                </c:pt>
                <c:pt idx="37">
                  <c:v>114.15424321662648</c:v>
                </c:pt>
                <c:pt idx="38">
                  <c:v>114.73409854993717</c:v>
                </c:pt>
                <c:pt idx="39">
                  <c:v>114.94040139912386</c:v>
                </c:pt>
                <c:pt idx="40">
                  <c:v>114.78673549088194</c:v>
                </c:pt>
                <c:pt idx="41">
                  <c:v>115.19679424049988</c:v>
                </c:pt>
                <c:pt idx="42">
                  <c:v>115.18236153088598</c:v>
                </c:pt>
                <c:pt idx="43">
                  <c:v>115.77240465921828</c:v>
                </c:pt>
                <c:pt idx="44">
                  <c:v>115.87852752402621</c:v>
                </c:pt>
                <c:pt idx="45">
                  <c:v>116.27500254694876</c:v>
                </c:pt>
                <c:pt idx="46">
                  <c:v>116.68251434781132</c:v>
                </c:pt>
                <c:pt idx="47">
                  <c:v>116.8675926240364</c:v>
                </c:pt>
                <c:pt idx="48">
                  <c:v>112.80011546167691</c:v>
                </c:pt>
                <c:pt idx="49">
                  <c:v>99.254592997588887</c:v>
                </c:pt>
                <c:pt idx="50">
                  <c:v>117.23265527897581</c:v>
                </c:pt>
                <c:pt idx="51">
                  <c:v>116.94230312086121</c:v>
                </c:pt>
                <c:pt idx="52">
                  <c:v>116.44904404523382</c:v>
                </c:pt>
                <c:pt idx="53">
                  <c:v>116.93720922335042</c:v>
                </c:pt>
                <c:pt idx="54">
                  <c:v>120.37643902604678</c:v>
                </c:pt>
                <c:pt idx="55">
                  <c:v>121.37229598940469</c:v>
                </c:pt>
                <c:pt idx="56">
                  <c:v>121.85451828709206</c:v>
                </c:pt>
                <c:pt idx="57">
                  <c:v>121.28994464631371</c:v>
                </c:pt>
                <c:pt idx="58">
                  <c:v>121.64566848915</c:v>
                </c:pt>
                <c:pt idx="59">
                  <c:v>122.41399803035964</c:v>
                </c:pt>
                <c:pt idx="60">
                  <c:v>121.98186572486162</c:v>
                </c:pt>
                <c:pt idx="61">
                  <c:v>122.1457194281251</c:v>
                </c:pt>
                <c:pt idx="62">
                  <c:v>122.72472577851734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C-A853-45B5-823A-1D0887EB47B4}"/>
            </c:ext>
          </c:extLst>
        </c:ser>
        <c:ser>
          <c:idx val="3"/>
          <c:order val="3"/>
          <c:tx>
            <c:v>Investissement des entreprises non financières</c:v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E-A853-45B5-823A-1D0887EB47B4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A853-45B5-823A-1D0887EB47B4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2-A853-45B5-823A-1D0887EB47B4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4-A853-45B5-823A-1D0887EB47B4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6-A853-45B5-823A-1D0887EB47B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8-A853-45B5-823A-1D0887EB47B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A853-45B5-823A-1D0887EB47B4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A853-45B5-823A-1D0887EB47B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E-A853-45B5-823A-1D0887EB47B4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0-A853-45B5-823A-1D0887EB47B4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2-A853-45B5-823A-1D0887EB47B4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4-A853-45B5-823A-1D0887EB47B4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6-A853-45B5-823A-1D0887EB47B4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8-A853-45B5-823A-1D0887EB47B4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A-A853-45B5-823A-1D0887EB47B4}"/>
              </c:ext>
            </c:extLst>
          </c:dPt>
          <c:cat>
            <c:multiLvlStrRef>
              <c:f>Macroéconomie!$A$76:$B$139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Macroéconomie!$R$76:$R$139</c:f>
              <c:numCache>
                <c:formatCode>0.0</c:formatCode>
                <c:ptCount val="64"/>
                <c:pt idx="0">
                  <c:v>100</c:v>
                </c:pt>
                <c:pt idx="1">
                  <c:v>99.127807969673157</c:v>
                </c:pt>
                <c:pt idx="2">
                  <c:v>98.944188594867541</c:v>
                </c:pt>
                <c:pt idx="3">
                  <c:v>94.780175030726625</c:v>
                </c:pt>
                <c:pt idx="4">
                  <c:v>89.216804134397535</c:v>
                </c:pt>
                <c:pt idx="5">
                  <c:v>85.879077756882012</c:v>
                </c:pt>
                <c:pt idx="6">
                  <c:v>85.557743850972145</c:v>
                </c:pt>
                <c:pt idx="7">
                  <c:v>86.34404939953501</c:v>
                </c:pt>
                <c:pt idx="8">
                  <c:v>88.103241474285866</c:v>
                </c:pt>
                <c:pt idx="9">
                  <c:v>89.281959396425336</c:v>
                </c:pt>
                <c:pt idx="10">
                  <c:v>90.722779168085751</c:v>
                </c:pt>
                <c:pt idx="11">
                  <c:v>91.857073047933525</c:v>
                </c:pt>
                <c:pt idx="12">
                  <c:v>92.789977936058989</c:v>
                </c:pt>
                <c:pt idx="13">
                  <c:v>93.136485465934157</c:v>
                </c:pt>
                <c:pt idx="14">
                  <c:v>93.669573973434424</c:v>
                </c:pt>
                <c:pt idx="15">
                  <c:v>94.977121618219769</c:v>
                </c:pt>
                <c:pt idx="16">
                  <c:v>93.924271815906749</c:v>
                </c:pt>
                <c:pt idx="17">
                  <c:v>92.982482119322967</c:v>
                </c:pt>
                <c:pt idx="18">
                  <c:v>93.482992995809326</c:v>
                </c:pt>
                <c:pt idx="19">
                  <c:v>93.438568953517631</c:v>
                </c:pt>
                <c:pt idx="20">
                  <c:v>92.801824347336776</c:v>
                </c:pt>
                <c:pt idx="21">
                  <c:v>93.540744250788507</c:v>
                </c:pt>
                <c:pt idx="22">
                  <c:v>94.069390354059621</c:v>
                </c:pt>
                <c:pt idx="23">
                  <c:v>95.296974722719924</c:v>
                </c:pt>
                <c:pt idx="24">
                  <c:v>94.78313663354605</c:v>
                </c:pt>
                <c:pt idx="25">
                  <c:v>95.085220121129552</c:v>
                </c:pt>
                <c:pt idx="26">
                  <c:v>96.564540729442754</c:v>
                </c:pt>
                <c:pt idx="27">
                  <c:v>95.942604137359126</c:v>
                </c:pt>
                <c:pt idx="28">
                  <c:v>97.356769483644527</c:v>
                </c:pt>
                <c:pt idx="29">
                  <c:v>97.922435622158702</c:v>
                </c:pt>
                <c:pt idx="30">
                  <c:v>98.799070056714683</c:v>
                </c:pt>
                <c:pt idx="31">
                  <c:v>99.891901497090217</c:v>
                </c:pt>
                <c:pt idx="32">
                  <c:v>101.61555433800771</c:v>
                </c:pt>
                <c:pt idx="33">
                  <c:v>100.7685359316462</c:v>
                </c:pt>
                <c:pt idx="34">
                  <c:v>100.9684441219588</c:v>
                </c:pt>
                <c:pt idx="35">
                  <c:v>101.39343412654928</c:v>
                </c:pt>
                <c:pt idx="36">
                  <c:v>104.46165464749521</c:v>
                </c:pt>
                <c:pt idx="37">
                  <c:v>105.74254786690557</c:v>
                </c:pt>
                <c:pt idx="38">
                  <c:v>107.65574328826759</c:v>
                </c:pt>
                <c:pt idx="39">
                  <c:v>109.22243117975447</c:v>
                </c:pt>
                <c:pt idx="40">
                  <c:v>109.42382017147679</c:v>
                </c:pt>
                <c:pt idx="41">
                  <c:v>111.32813078438049</c:v>
                </c:pt>
                <c:pt idx="42">
                  <c:v>111.8375264693252</c:v>
                </c:pt>
                <c:pt idx="43">
                  <c:v>112.23438124713095</c:v>
                </c:pt>
                <c:pt idx="44">
                  <c:v>112.46242466422828</c:v>
                </c:pt>
                <c:pt idx="45">
                  <c:v>114.16978868963881</c:v>
                </c:pt>
                <c:pt idx="46">
                  <c:v>114.60514430409738</c:v>
                </c:pt>
                <c:pt idx="47">
                  <c:v>115.70982215575069</c:v>
                </c:pt>
                <c:pt idx="48">
                  <c:v>106.29192518991277</c:v>
                </c:pt>
                <c:pt idx="49">
                  <c:v>95.636078245546486</c:v>
                </c:pt>
                <c:pt idx="50">
                  <c:v>113.59968014689549</c:v>
                </c:pt>
                <c:pt idx="51">
                  <c:v>115.46548992314638</c:v>
                </c:pt>
                <c:pt idx="52">
                  <c:v>117.00404258784853</c:v>
                </c:pt>
                <c:pt idx="53">
                  <c:v>118.59442330189096</c:v>
                </c:pt>
                <c:pt idx="54">
                  <c:v>118.90983400216197</c:v>
                </c:pt>
                <c:pt idx="55">
                  <c:v>118.58850009625209</c:v>
                </c:pt>
                <c:pt idx="56">
                  <c:v>119.67688913239846</c:v>
                </c:pt>
                <c:pt idx="57">
                  <c:v>120.36398098650989</c:v>
                </c:pt>
                <c:pt idx="58">
                  <c:v>125.12327671735943</c:v>
                </c:pt>
                <c:pt idx="59">
                  <c:v>125.77779094045695</c:v>
                </c:pt>
                <c:pt idx="60">
                  <c:v>125.40759058802622</c:v>
                </c:pt>
                <c:pt idx="61">
                  <c:v>126.86914157942277</c:v>
                </c:pt>
                <c:pt idx="62">
                  <c:v>127.44961573203416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7B-A853-45B5-823A-1D0887EB47B4}"/>
            </c:ext>
          </c:extLst>
        </c:ser>
        <c:ser>
          <c:idx val="4"/>
          <c:order val="4"/>
          <c:tx>
            <c:v>Investissement des ménages</c:v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D-A853-45B5-823A-1D0887EB47B4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F-A853-45B5-823A-1D0887EB47B4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1-A853-45B5-823A-1D0887EB47B4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3-A853-45B5-823A-1D0887EB47B4}"/>
              </c:ext>
            </c:extLst>
          </c:dPt>
          <c:dPt>
            <c:idx val="4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5-A853-45B5-823A-1D0887EB47B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7-A853-45B5-823A-1D0887EB47B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9-A853-45B5-823A-1D0887EB47B4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B-A853-45B5-823A-1D0887EB47B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D-A853-45B5-823A-1D0887EB47B4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F-A853-45B5-823A-1D0887EB47B4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1-A853-45B5-823A-1D0887EB47B4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3-A853-45B5-823A-1D0887EB47B4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5-A853-45B5-823A-1D0887EB47B4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7-A853-45B5-823A-1D0887EB47B4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9-A853-45B5-823A-1D0887EB47B4}"/>
              </c:ext>
            </c:extLst>
          </c:dPt>
          <c:cat>
            <c:multiLvlStrRef>
              <c:f>Macroéconomie!$A$76:$B$139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Macroéconomie!$S$76:$S$139</c:f>
              <c:numCache>
                <c:formatCode>0.0</c:formatCode>
                <c:ptCount val="64"/>
                <c:pt idx="0">
                  <c:v>100</c:v>
                </c:pt>
                <c:pt idx="1">
                  <c:v>98.074286054969292</c:v>
                </c:pt>
                <c:pt idx="2">
                  <c:v>95.632862338281768</c:v>
                </c:pt>
                <c:pt idx="3">
                  <c:v>91.349192154057107</c:v>
                </c:pt>
                <c:pt idx="4">
                  <c:v>86.350086448458825</c:v>
                </c:pt>
                <c:pt idx="5">
                  <c:v>84.39456269003756</c:v>
                </c:pt>
                <c:pt idx="6">
                  <c:v>83.24390389316163</c:v>
                </c:pt>
                <c:pt idx="7">
                  <c:v>83.691051094020153</c:v>
                </c:pt>
                <c:pt idx="8">
                  <c:v>83.71787992607166</c:v>
                </c:pt>
                <c:pt idx="9">
                  <c:v>84.922196387050619</c:v>
                </c:pt>
                <c:pt idx="10">
                  <c:v>86.555774160853773</c:v>
                </c:pt>
                <c:pt idx="11">
                  <c:v>86.537888272819416</c:v>
                </c:pt>
                <c:pt idx="12">
                  <c:v>86.135455792046741</c:v>
                </c:pt>
                <c:pt idx="13">
                  <c:v>86.341143504441646</c:v>
                </c:pt>
                <c:pt idx="14">
                  <c:v>86.367972336493168</c:v>
                </c:pt>
                <c:pt idx="15">
                  <c:v>87.020807249746611</c:v>
                </c:pt>
                <c:pt idx="16">
                  <c:v>85.115960174089324</c:v>
                </c:pt>
                <c:pt idx="17">
                  <c:v>84.486973111548323</c:v>
                </c:pt>
                <c:pt idx="18">
                  <c:v>84.692660823943257</c:v>
                </c:pt>
                <c:pt idx="19">
                  <c:v>84.212722828355098</c:v>
                </c:pt>
                <c:pt idx="20">
                  <c:v>83.145531508972752</c:v>
                </c:pt>
                <c:pt idx="21">
                  <c:v>83.866928993024501</c:v>
                </c:pt>
                <c:pt idx="22">
                  <c:v>84.627079234484</c:v>
                </c:pt>
                <c:pt idx="23">
                  <c:v>85.90592022893938</c:v>
                </c:pt>
                <c:pt idx="24">
                  <c:v>83.530078101711084</c:v>
                </c:pt>
                <c:pt idx="25">
                  <c:v>82.179693555118348</c:v>
                </c:pt>
                <c:pt idx="26">
                  <c:v>81.655040839444339</c:v>
                </c:pt>
                <c:pt idx="27">
                  <c:v>80.519286949263702</c:v>
                </c:pt>
                <c:pt idx="28">
                  <c:v>80.441781434448217</c:v>
                </c:pt>
                <c:pt idx="29">
                  <c:v>79.863471054671194</c:v>
                </c:pt>
                <c:pt idx="30">
                  <c:v>80.49245811721218</c:v>
                </c:pt>
                <c:pt idx="31">
                  <c:v>81.458296071066599</c:v>
                </c:pt>
                <c:pt idx="32">
                  <c:v>81.705717522208317</c:v>
                </c:pt>
                <c:pt idx="33">
                  <c:v>81.687831634173961</c:v>
                </c:pt>
                <c:pt idx="34">
                  <c:v>82.862338281762362</c:v>
                </c:pt>
                <c:pt idx="35">
                  <c:v>84.463125260835866</c:v>
                </c:pt>
                <c:pt idx="36">
                  <c:v>86.013235557145421</c:v>
                </c:pt>
                <c:pt idx="37">
                  <c:v>87.205628092768137</c:v>
                </c:pt>
                <c:pt idx="38">
                  <c:v>88.153580158588198</c:v>
                </c:pt>
                <c:pt idx="39">
                  <c:v>89.199904608597137</c:v>
                </c:pt>
                <c:pt idx="40">
                  <c:v>88.430811423120488</c:v>
                </c:pt>
                <c:pt idx="41">
                  <c:v>88.624575210159179</c:v>
                </c:pt>
                <c:pt idx="42">
                  <c:v>89.521850593215291</c:v>
                </c:pt>
                <c:pt idx="43">
                  <c:v>90.389316162880817</c:v>
                </c:pt>
                <c:pt idx="44">
                  <c:v>90.049484290228335</c:v>
                </c:pt>
                <c:pt idx="45">
                  <c:v>91.03618911345616</c:v>
                </c:pt>
                <c:pt idx="46">
                  <c:v>93.164609789542723</c:v>
                </c:pt>
                <c:pt idx="47">
                  <c:v>92.476003100220595</c:v>
                </c:pt>
                <c:pt idx="48">
                  <c:v>83.99511119060395</c:v>
                </c:pt>
                <c:pt idx="49">
                  <c:v>67.75770583676146</c:v>
                </c:pt>
                <c:pt idx="50">
                  <c:v>85.929768079651822</c:v>
                </c:pt>
                <c:pt idx="51">
                  <c:v>96.041256781732557</c:v>
                </c:pt>
                <c:pt idx="52">
                  <c:v>93.915817086985044</c:v>
                </c:pt>
                <c:pt idx="53">
                  <c:v>96.899779407380905</c:v>
                </c:pt>
                <c:pt idx="54">
                  <c:v>97.49299469385322</c:v>
                </c:pt>
                <c:pt idx="55">
                  <c:v>96.846121743277891</c:v>
                </c:pt>
                <c:pt idx="56">
                  <c:v>95.10820962260776</c:v>
                </c:pt>
                <c:pt idx="57">
                  <c:v>96.29762117689144</c:v>
                </c:pt>
                <c:pt idx="58">
                  <c:v>95.10522864126871</c:v>
                </c:pt>
                <c:pt idx="59">
                  <c:v>93.832349609491445</c:v>
                </c:pt>
                <c:pt idx="60">
                  <c:v>92.12126632087282</c:v>
                </c:pt>
                <c:pt idx="61">
                  <c:v>90.952721635962561</c:v>
                </c:pt>
                <c:pt idx="62">
                  <c:v>89.977940738090979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9A-A853-45B5-823A-1D0887EB47B4}"/>
            </c:ext>
          </c:extLst>
        </c:ser>
        <c:ser>
          <c:idx val="5"/>
          <c:order val="5"/>
          <c:tx>
            <c:v>Investissement des administrations publiques</c:v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C-A853-45B5-823A-1D0887EB47B4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E-A853-45B5-823A-1D0887EB47B4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0-A853-45B5-823A-1D0887EB47B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2-A853-45B5-823A-1D0887EB47B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4-A853-45B5-823A-1D0887EB47B4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6-A853-45B5-823A-1D0887EB47B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8-A853-45B5-823A-1D0887EB47B4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A-A853-45B5-823A-1D0887EB47B4}"/>
              </c:ext>
            </c:extLst>
          </c:dPt>
          <c:dPt>
            <c:idx val="53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C-A853-45B5-823A-1D0887EB47B4}"/>
              </c:ext>
            </c:extLst>
          </c:dPt>
          <c:dPt>
            <c:idx val="54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E-A853-45B5-823A-1D0887EB47B4}"/>
              </c:ext>
            </c:extLst>
          </c:dPt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0-A853-45B5-823A-1D0887EB47B4}"/>
              </c:ext>
            </c:extLst>
          </c:dPt>
          <c:dPt>
            <c:idx val="60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2-A853-45B5-823A-1D0887EB47B4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4-A853-45B5-823A-1D0887EB47B4}"/>
              </c:ext>
            </c:extLst>
          </c:dPt>
          <c:cat>
            <c:multiLvlStrRef>
              <c:f>Macroéconomie!$A$76:$B$139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Macroéconomie!$T$76:$T$139</c:f>
              <c:numCache>
                <c:formatCode>0.0</c:formatCode>
                <c:ptCount val="64"/>
                <c:pt idx="0">
                  <c:v>100</c:v>
                </c:pt>
                <c:pt idx="1">
                  <c:v>98.084164940689135</c:v>
                </c:pt>
                <c:pt idx="2">
                  <c:v>98.00884955752214</c:v>
                </c:pt>
                <c:pt idx="3">
                  <c:v>99.529278855206158</c:v>
                </c:pt>
                <c:pt idx="4">
                  <c:v>102.42892110713613</c:v>
                </c:pt>
                <c:pt idx="5">
                  <c:v>103.36565618527585</c:v>
                </c:pt>
                <c:pt idx="6">
                  <c:v>103.64808887215212</c:v>
                </c:pt>
                <c:pt idx="7">
                  <c:v>104.37770664658257</c:v>
                </c:pt>
                <c:pt idx="8">
                  <c:v>103.62926002636038</c:v>
                </c:pt>
                <c:pt idx="9">
                  <c:v>102.51835812464697</c:v>
                </c:pt>
                <c:pt idx="10">
                  <c:v>102.46187158727169</c:v>
                </c:pt>
                <c:pt idx="11">
                  <c:v>100.75315383167012</c:v>
                </c:pt>
                <c:pt idx="12">
                  <c:v>97.914705328563358</c:v>
                </c:pt>
                <c:pt idx="13">
                  <c:v>97.38749764639428</c:v>
                </c:pt>
                <c:pt idx="14">
                  <c:v>97.571078892863881</c:v>
                </c:pt>
                <c:pt idx="15">
                  <c:v>98.474863490868017</c:v>
                </c:pt>
                <c:pt idx="16">
                  <c:v>98.907926944078326</c:v>
                </c:pt>
                <c:pt idx="17">
                  <c:v>99.501035586518555</c:v>
                </c:pt>
                <c:pt idx="18">
                  <c:v>100.17416682357371</c:v>
                </c:pt>
                <c:pt idx="19">
                  <c:v>100.08002259461495</c:v>
                </c:pt>
                <c:pt idx="20">
                  <c:v>99.967049519864432</c:v>
                </c:pt>
                <c:pt idx="21">
                  <c:v>99.91997740538504</c:v>
                </c:pt>
                <c:pt idx="22">
                  <c:v>98.776125023536068</c:v>
                </c:pt>
                <c:pt idx="23">
                  <c:v>97.815853888156653</c:v>
                </c:pt>
                <c:pt idx="24">
                  <c:v>96.017699115044252</c:v>
                </c:pt>
                <c:pt idx="25">
                  <c:v>94.534927508943696</c:v>
                </c:pt>
                <c:pt idx="26">
                  <c:v>93.183957823385427</c:v>
                </c:pt>
                <c:pt idx="27">
                  <c:v>91.56467708529469</c:v>
                </c:pt>
                <c:pt idx="28">
                  <c:v>91.762379966108085</c:v>
                </c:pt>
                <c:pt idx="29">
                  <c:v>86.688006025230663</c:v>
                </c:pt>
                <c:pt idx="30">
                  <c:v>89.079269440783278</c:v>
                </c:pt>
                <c:pt idx="31">
                  <c:v>90.119563170777639</c:v>
                </c:pt>
                <c:pt idx="32">
                  <c:v>89.437017510826593</c:v>
                </c:pt>
                <c:pt idx="33">
                  <c:v>89.474675202410097</c:v>
                </c:pt>
                <c:pt idx="34">
                  <c:v>89.027490114855965</c:v>
                </c:pt>
                <c:pt idx="35">
                  <c:v>89.517040105441538</c:v>
                </c:pt>
                <c:pt idx="36">
                  <c:v>89.16870645829411</c:v>
                </c:pt>
                <c:pt idx="37">
                  <c:v>89.159292035398224</c:v>
                </c:pt>
                <c:pt idx="38">
                  <c:v>89.517040105441538</c:v>
                </c:pt>
                <c:pt idx="39">
                  <c:v>89.634720391640002</c:v>
                </c:pt>
                <c:pt idx="40">
                  <c:v>90.067783844850311</c:v>
                </c:pt>
                <c:pt idx="41">
                  <c:v>91.24458670683488</c:v>
                </c:pt>
                <c:pt idx="42">
                  <c:v>92.355488608548299</c:v>
                </c:pt>
                <c:pt idx="43">
                  <c:v>95.085671248352483</c:v>
                </c:pt>
                <c:pt idx="44">
                  <c:v>97.872340425531931</c:v>
                </c:pt>
                <c:pt idx="45">
                  <c:v>100.54603652796084</c:v>
                </c:pt>
                <c:pt idx="46">
                  <c:v>101.83110525324797</c:v>
                </c:pt>
                <c:pt idx="47">
                  <c:v>102.09941630578045</c:v>
                </c:pt>
                <c:pt idx="48">
                  <c:v>97.415740915081912</c:v>
                </c:pt>
                <c:pt idx="49">
                  <c:v>86.382037281114663</c:v>
                </c:pt>
                <c:pt idx="50">
                  <c:v>98.474863490868017</c:v>
                </c:pt>
                <c:pt idx="51">
                  <c:v>98.587836565618531</c:v>
                </c:pt>
                <c:pt idx="52">
                  <c:v>97.980606288834494</c:v>
                </c:pt>
                <c:pt idx="53">
                  <c:v>98.135944266616448</c:v>
                </c:pt>
                <c:pt idx="54">
                  <c:v>96.902654867256629</c:v>
                </c:pt>
                <c:pt idx="55">
                  <c:v>96.686123140651475</c:v>
                </c:pt>
                <c:pt idx="56">
                  <c:v>98.079457729241199</c:v>
                </c:pt>
                <c:pt idx="57">
                  <c:v>97.538128412728298</c:v>
                </c:pt>
                <c:pt idx="58">
                  <c:v>99.750517793259263</c:v>
                </c:pt>
                <c:pt idx="59">
                  <c:v>100.25418941818866</c:v>
                </c:pt>
                <c:pt idx="60">
                  <c:v>101.04500094144228</c:v>
                </c:pt>
                <c:pt idx="61">
                  <c:v>101.96761438523818</c:v>
                </c:pt>
                <c:pt idx="62">
                  <c:v>102.79608360007532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A853-45B5-823A-1D0887EB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13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En indice en volume (base 100 en 2008-T1)</a:t>
                </a:r>
              </a:p>
            </c:rich>
          </c:tx>
          <c:layout>
            <c:manualLayout>
              <c:xMode val="edge"/>
              <c:yMode val="edge"/>
              <c:x val="1.0408108603639952E-3"/>
              <c:y val="6.68089015605303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7.6359934749875194E-2"/>
          <c:y val="0.82681430939190892"/>
          <c:w val="0.82643140718038488"/>
          <c:h val="0.16122626441118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49664022051449"/>
          <c:y val="0.41437326572408423"/>
          <c:w val="0.58544816177594627"/>
          <c:h val="0.6031585576363941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5-488B-9178-9AE73F7338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5-488B-9178-9AE73F7338C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35-488B-9178-9AE73F7338CC}"/>
              </c:ext>
            </c:extLst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35-488B-9178-9AE73F7338C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35-488B-9178-9AE73F7338CC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E35-488B-9178-9AE73F7338CC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E35-488B-9178-9AE73F7338CC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E35-488B-9178-9AE73F7338CC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E35-488B-9178-9AE73F7338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35-488B-9178-9AE73F7338C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E35-488B-9178-9AE73F7338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B92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E35-488B-9178-9AE73F7338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E35-488B-9178-9AE73F7338C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E35-488B-9178-9AE73F7338C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E35-488B-9178-9AE73F7338C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E35-488B-9178-9AE73F733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Aides!$F$5:$F$13</c:f>
              <c:strCache>
                <c:ptCount val="9"/>
                <c:pt idx="0">
                  <c:v>Aides personnelles au logement et prestations sociales</c:v>
                </c:pt>
                <c:pt idx="1">
                  <c:v>Aides aux acteurs du logement social</c:v>
                </c:pt>
                <c:pt idx="2">
                  <c:v>Incitations fiscales à l'investissement locatif privé</c:v>
                </c:pt>
                <c:pt idx="3">
                  <c:v>PTZ</c:v>
                </c:pt>
                <c:pt idx="4">
                  <c:v>Autres aides à l'accession</c:v>
                </c:pt>
                <c:pt idx="5">
                  <c:v>Aides de l'Anah et ex-CITE (reliquat)</c:v>
                </c:pt>
                <c:pt idx="6">
                  <c:v>TVA réduite sur travaux</c:v>
                </c:pt>
                <c:pt idx="7">
                  <c:v>Éco-PTZ</c:v>
                </c:pt>
                <c:pt idx="8">
                  <c:v>Autre</c:v>
                </c:pt>
              </c:strCache>
            </c:strRef>
          </c:cat>
          <c:val>
            <c:numRef>
              <c:f>Aides!$H$5:$H$13</c:f>
              <c:numCache>
                <c:formatCode>#\ ##0.0</c:formatCode>
                <c:ptCount val="9"/>
                <c:pt idx="0">
                  <c:v>20.340374659828974</c:v>
                </c:pt>
                <c:pt idx="1">
                  <c:v>6.2043973202814531</c:v>
                </c:pt>
                <c:pt idx="2">
                  <c:v>2.4184999999999999</c:v>
                </c:pt>
                <c:pt idx="3">
                  <c:v>0.68071004599999996</c:v>
                </c:pt>
                <c:pt idx="4">
                  <c:v>0.392032901340924</c:v>
                </c:pt>
                <c:pt idx="5">
                  <c:v>2.7095720000000001</c:v>
                </c:pt>
                <c:pt idx="6">
                  <c:v>6.240000000000002</c:v>
                </c:pt>
                <c:pt idx="7">
                  <c:v>6.0958164967880077E-2</c:v>
                </c:pt>
                <c:pt idx="8">
                  <c:v>2.4960290990229126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E35-488B-9178-9AE73F733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rgbClr val="FFB9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6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7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8"/>
        <c:txPr>
          <a:bodyPr rot="0" spcFirstLastPara="1" vertOverflow="ellipsis" vert="horz" wrap="square" anchor="t" anchorCtr="0"/>
          <a:lstStyle/>
          <a:p>
            <a:pPr>
              <a:defRPr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2.478445869159308E-2"/>
          <c:y val="1.702289405888522E-2"/>
          <c:w val="0.87940767095259265"/>
          <c:h val="0.40315665597911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62696207340686"/>
          <c:y val="0.41108900567233897"/>
          <c:w val="0.5182103104366883"/>
          <c:h val="0.5686261261261261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B4-4061-9DC6-E8285D6CC0C6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B4-4061-9DC6-E8285D6CC0C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B4-4061-9DC6-E8285D6CC0C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B4-4061-9DC6-E8285D6CC0C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B4-4061-9DC6-E8285D6CC0C6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B4-4061-9DC6-E8285D6CC0C6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B4-4061-9DC6-E8285D6CC0C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B4-4061-9DC6-E8285D6CC0C6}"/>
              </c:ext>
            </c:extLst>
          </c:dPt>
          <c:dPt>
            <c:idx val="8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B4-4061-9DC6-E8285D6CC0C6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BB4-4061-9DC6-E8285D6CC0C6}"/>
              </c:ext>
            </c:extLst>
          </c:dPt>
          <c:dPt>
            <c:idx val="1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BB4-4061-9DC6-E8285D6CC0C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B4-4061-9DC6-E8285D6CC0C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BB4-4061-9DC6-E8285D6CC0C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BB4-4061-9DC6-E8285D6CC0C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BB4-4061-9DC6-E8285D6CC0C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BB4-4061-9DC6-E8285D6CC0C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99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BB4-4061-9DC6-E8285D6CC0C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BB4-4061-9DC6-E8285D6CC0C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BB4-4061-9DC6-E8285D6CC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prélèvements!$N$5:$N$15</c:f>
              <c:strCache>
                <c:ptCount val="11"/>
                <c:pt idx="0">
                  <c:v>Taxes sur les consommations courantes (énergie, assurances, …)</c:v>
                </c:pt>
                <c:pt idx="1">
                  <c:v>TFPB</c:v>
                </c:pt>
                <c:pt idx="2">
                  <c:v>Taxes sur les revenus immobiliers</c:v>
                </c:pt>
                <c:pt idx="3">
                  <c:v>Autres prélèvements sur la détention (yc IFI)</c:v>
                </c:pt>
                <c:pt idx="4">
                  <c:v>Taxes d'urbanisme</c:v>
                </c:pt>
                <c:pt idx="5">
                  <c:v>TVA sur terrains (non récupérée)</c:v>
                </c:pt>
                <c:pt idx="6">
                  <c:v>TVA sur logements neufs</c:v>
                </c:pt>
                <c:pt idx="7">
                  <c:v>TVA sur amélioration-entretien</c:v>
                </c:pt>
                <c:pt idx="8">
                  <c:v>TVA sur autres frais</c:v>
                </c:pt>
                <c:pt idx="9">
                  <c:v>DMTO bruts</c:v>
                </c:pt>
                <c:pt idx="10">
                  <c:v>Autres prélèvements sur les mutations</c:v>
                </c:pt>
              </c:strCache>
            </c:strRef>
          </c:cat>
          <c:val>
            <c:numRef>
              <c:f>prélèvements!$P$5:$P$15</c:f>
              <c:numCache>
                <c:formatCode>0.0</c:formatCode>
                <c:ptCount val="11"/>
                <c:pt idx="0">
                  <c:v>21.199912280116212</c:v>
                </c:pt>
                <c:pt idx="1">
                  <c:v>25.484864709789036</c:v>
                </c:pt>
                <c:pt idx="2">
                  <c:v>8.2636730070476911</c:v>
                </c:pt>
                <c:pt idx="3">
                  <c:v>4.880695140630138</c:v>
                </c:pt>
                <c:pt idx="4">
                  <c:v>1.0757291678610736</c:v>
                </c:pt>
                <c:pt idx="5">
                  <c:v>0.99152625502880209</c:v>
                </c:pt>
                <c:pt idx="6">
                  <c:v>7.3623150682377378</c:v>
                </c:pt>
                <c:pt idx="7">
                  <c:v>5.3697936148242071</c:v>
                </c:pt>
                <c:pt idx="8">
                  <c:v>2.0844764759646832</c:v>
                </c:pt>
                <c:pt idx="9">
                  <c:v>16.806839916320165</c:v>
                </c:pt>
                <c:pt idx="10">
                  <c:v>3.1842384407123312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BB4-4061-9DC6-E8285D6CC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99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1.4669963016562145E-2"/>
          <c:y val="1.7028694019844463E-2"/>
          <c:w val="0.89472447872053917"/>
          <c:h val="0.45059038204871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572470777392302"/>
          <c:y val="5.631518712667153E-2"/>
          <c:w val="0.23629514511351571"/>
          <c:h val="0.8955065368314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Aides!$F$5</c:f>
              <c:strCache>
                <c:ptCount val="1"/>
                <c:pt idx="0">
                  <c:v>Aides personnelles au logement et prestations sociales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16-4AAD-94DC-E1F6787F48F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16-4AAD-94DC-E1F6787F48F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16-4AAD-94DC-E1F6787F48F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16-4AAD-94DC-E1F6787F48F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16-4AAD-94DC-E1F6787F48F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16-4AAD-94DC-E1F6787F48F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16-4AAD-94DC-E1F6787F48F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16-4AAD-94DC-E1F6787F48F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16-4AAD-94DC-E1F6787F48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Aides!$H$5</c:f>
              <c:numCache>
                <c:formatCode>#\ ##0.0</c:formatCode>
                <c:ptCount val="1"/>
                <c:pt idx="0">
                  <c:v>20.340374659828974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316-4AAD-94DC-E1F6787F48F8}"/>
            </c:ext>
          </c:extLst>
        </c:ser>
        <c:ser>
          <c:idx val="1"/>
          <c:order val="1"/>
          <c:tx>
            <c:strRef>
              <c:f>Aides!$F$6</c:f>
              <c:strCache>
                <c:ptCount val="1"/>
                <c:pt idx="0">
                  <c:v>Aides aux acteurs du logement social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Aides!$H$6</c:f>
              <c:numCache>
                <c:formatCode>#\ ##0.0</c:formatCode>
                <c:ptCount val="1"/>
                <c:pt idx="0">
                  <c:v>6.2043973202814531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316-4AAD-94DC-E1F6787F48F8}"/>
            </c:ext>
          </c:extLst>
        </c:ser>
        <c:ser>
          <c:idx val="2"/>
          <c:order val="2"/>
          <c:tx>
            <c:strRef>
              <c:f>Aides!$F$7</c:f>
              <c:strCache>
                <c:ptCount val="1"/>
                <c:pt idx="0">
                  <c:v>Incitations fiscales à l'investissement locatif privé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376409542111067"/>
                  <c:y val="4.396108405610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316-4AAD-94DC-E1F6787F4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Aides!$H$7</c:f>
              <c:numCache>
                <c:formatCode>#\ ##0.0</c:formatCode>
                <c:ptCount val="1"/>
                <c:pt idx="0">
                  <c:v>2.4184999999999999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16-4AAD-94DC-E1F6787F48F8}"/>
            </c:ext>
          </c:extLst>
        </c:ser>
        <c:ser>
          <c:idx val="3"/>
          <c:order val="3"/>
          <c:tx>
            <c:strRef>
              <c:f>Aides!$F$8</c:f>
              <c:strCache>
                <c:ptCount val="1"/>
                <c:pt idx="0">
                  <c:v>PTZ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502155959950304"/>
                  <c:y val="2.147191747777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316-4AAD-94DC-E1F6787F4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Aides!$H$8</c:f>
              <c:numCache>
                <c:formatCode>#\ ##0.0</c:formatCode>
                <c:ptCount val="1"/>
                <c:pt idx="0">
                  <c:v>0.68071004599999996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16-4AAD-94DC-E1F6787F48F8}"/>
            </c:ext>
          </c:extLst>
        </c:ser>
        <c:ser>
          <c:idx val="4"/>
          <c:order val="4"/>
          <c:tx>
            <c:strRef>
              <c:f>Aides!$F$9</c:f>
              <c:strCache>
                <c:ptCount val="1"/>
                <c:pt idx="0">
                  <c:v>Autres aides à l'accession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502155959950304"/>
                  <c:y val="-6.71661326577643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316-4AAD-94DC-E1F6787F4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B92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Aides!$H$9</c:f>
              <c:numCache>
                <c:formatCode>#\ ##0.0</c:formatCode>
                <c:ptCount val="1"/>
                <c:pt idx="0">
                  <c:v>0.392032901340924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316-4AAD-94DC-E1F6787F48F8}"/>
            </c:ext>
          </c:extLst>
        </c:ser>
        <c:ser>
          <c:idx val="5"/>
          <c:order val="5"/>
          <c:tx>
            <c:strRef>
              <c:f>Aides!$F$10</c:f>
              <c:strCache>
                <c:ptCount val="1"/>
                <c:pt idx="0">
                  <c:v>Aides de l'Anah et ex-CITE (reliquat)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64939749195008"/>
                  <c:y val="-2.47281097815575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316-4AAD-94DC-E1F6787F4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Aides!$H$10</c:f>
              <c:numCache>
                <c:formatCode>#\ ##0.0</c:formatCode>
                <c:ptCount val="1"/>
                <c:pt idx="0">
                  <c:v>2.7095720000000001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316-4AAD-94DC-E1F6787F48F8}"/>
            </c:ext>
          </c:extLst>
        </c:ser>
        <c:ser>
          <c:idx val="6"/>
          <c:order val="6"/>
          <c:tx>
            <c:strRef>
              <c:f>Aides!$F$11</c:f>
              <c:strCache>
                <c:ptCount val="1"/>
                <c:pt idx="0">
                  <c:v>TVA réduite sur travaux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Aides!$H$11</c:f>
              <c:numCache>
                <c:formatCode>#\ ##0.0</c:formatCode>
                <c:ptCount val="1"/>
                <c:pt idx="0">
                  <c:v>6.240000000000002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316-4AAD-94DC-E1F6787F48F8}"/>
            </c:ext>
          </c:extLst>
        </c:ser>
        <c:ser>
          <c:idx val="7"/>
          <c:order val="7"/>
          <c:tx>
            <c:strRef>
              <c:f>Aides!$F$12</c:f>
              <c:strCache>
                <c:ptCount val="1"/>
                <c:pt idx="0">
                  <c:v>Éco-PTZ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2291666666666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316-4AAD-94DC-E1F6787F4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2D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Aides!$H$12</c:f>
              <c:numCache>
                <c:formatCode>#\ ##0.0</c:formatCode>
                <c:ptCount val="1"/>
                <c:pt idx="0">
                  <c:v>6.0958164967880077E-2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316-4AAD-94DC-E1F6787F48F8}"/>
            </c:ext>
          </c:extLst>
        </c:ser>
        <c:ser>
          <c:idx val="8"/>
          <c:order val="8"/>
          <c:tx>
            <c:strRef>
              <c:f>Aides!$F$13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9316-4AAD-94DC-E1F6787F48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Aides!$H$13</c:f>
              <c:numCache>
                <c:formatCode>#\ ##0.0</c:formatCode>
                <c:ptCount val="1"/>
                <c:pt idx="0">
                  <c:v>2.4960290990229126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316-4AAD-94DC-E1F6787F4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1414576"/>
        <c:axId val="1541403760"/>
      </c:barChart>
      <c:catAx>
        <c:axId val="154141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41403760"/>
        <c:crosses val="autoZero"/>
        <c:auto val="1"/>
        <c:lblAlgn val="ctr"/>
        <c:lblOffset val="100"/>
        <c:noMultiLvlLbl val="0"/>
      </c:catAx>
      <c:valAx>
        <c:axId val="1541403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54141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B9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1.6379276990340096E-2"/>
          <c:y val="5.175141218492213E-2"/>
          <c:w val="0.54355232555640098"/>
          <c:h val="0.85553072408145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A2E6-AEEA-46C4-92DC-793B011DF0D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872932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2275" y="4462818"/>
            <a:ext cx="5953125" cy="4592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328DB-54A2-4BCB-885D-81CEC13FC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5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dirty="0"/>
              <a:t>Chute du neuf et singulièrement du logement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/>
              <a:t>pb pour les entreprises ;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/>
              <a:t>pb pour les Français et pour l’emploi/la relocalisation ;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/>
              <a:t>comme signalé par DG de l’Insee lors de Conférence sociale, pb pour la croissance </a:t>
            </a:r>
            <a:r>
              <a:rPr lang="fr-FR" sz="1800" dirty="0">
                <a:sym typeface="Symbol" panose="05050102010706020507" pitchFamily="18" charset="2"/>
              </a:rPr>
              <a:t></a:t>
            </a:r>
            <a:r>
              <a:rPr lang="fr-FR" sz="1800" dirty="0"/>
              <a:t> depuis mi-2022, seul grand facteur qui pénalise PIB = investissement des ménages, composé à plus de 80% de dépenses en construction de logement et en gros travaux sur le logement. </a:t>
            </a:r>
            <a:r>
              <a:rPr lang="fr-FR" sz="1800" b="1" dirty="0"/>
              <a:t>Donc : le bâtiment (et lui seul) plombe le PIB</a:t>
            </a:r>
            <a:r>
              <a:rPr lang="fr-FR" sz="1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/>
              <a:t>FFB demande rapide et puissant plan de relance. D’autant qu’inflation se tasse et que taux d’intérêt semblent suivre.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6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dirty="0"/>
              <a:t>Vous connaissez ce montant très souvent cité des aides au logement qui coûtent 41,5 milliards d’euros.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dirty="0"/>
              <a:t>On voit qu’il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solidFill>
                  <a:srgbClr val="FF0000"/>
                </a:solidFill>
              </a:rPr>
              <a:t>(clic)</a:t>
            </a:r>
            <a:r>
              <a:rPr lang="fr-FR" sz="1800" dirty="0"/>
              <a:t> se compose pour moitié d’aides personnelles ;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solidFill>
                  <a:srgbClr val="FF0000"/>
                </a:solidFill>
              </a:rPr>
              <a:t>(clic)</a:t>
            </a:r>
            <a:r>
              <a:rPr lang="fr-FR" sz="1800" dirty="0"/>
              <a:t> elles-mêmes plus que compensées par les taxes sur les consommations courantes associées au logement (sur l’énergie consommée, sur les assurances,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0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275" y="4503762"/>
            <a:ext cx="5953125" cy="4592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fr-FR" sz="1800" dirty="0"/>
              <a:t>Vous savez aussi que prélèvements sur le logement excèdent de plus de 55 Mds€ aides au logement, donc que le logement constitue une véritable rente pour la Nation.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</a:rPr>
              <a:t>(Clic)</a:t>
            </a:r>
            <a:r>
              <a:rPr lang="fr-FR" sz="1800" dirty="0"/>
              <a:t> Cet écart provient donc uniquement de celui entre reste des aides (hors aides perso) et reste des prélèvements (hors taxes sur les conso. courantes).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endParaRPr lang="fr-FR" sz="1800" dirty="0"/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05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fr-FR" sz="1800" dirty="0"/>
              <a:t>Des mesures non plus pour</a:t>
            </a:r>
            <a:r>
              <a:rPr lang="fr-FR" sz="1800" baseline="0" dirty="0"/>
              <a:t> éviter la crise, mais pour en limiter l’ampleur et la durée.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93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98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800" b="0" dirty="0"/>
              <a:t>FFB a lancé une enquête auprès des adhérents pour suivre le déploiement des points de collecte.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46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800" b="0" dirty="0"/>
              <a:t>2023 = très mauvaise pour la construction neuve de logements, avec seulement un peu plus de 9 mises en chantier pour 1 000 ménages, contre 14 en moyenne depuis 1986, alors même qu’on enregistre environ 250 000 nouveaux ménages par an.</a:t>
            </a:r>
          </a:p>
          <a:p>
            <a:pPr>
              <a:lnSpc>
                <a:spcPct val="130000"/>
              </a:lnSpc>
            </a:pPr>
            <a:r>
              <a:rPr lang="fr-FR" sz="1800" b="0" dirty="0"/>
              <a:t>2024 = situation encore pire, avec moins de 8 mises en chantier pour 1 000 ménages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14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sz="1800" dirty="0"/>
              <a:t>De fait, ventes de logements neufs catastrophiques 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-38,5% en individuel diffus sur dix mois 2023/2022 ;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-28,5% en promotion sur T1-T3 2023/2022.</a:t>
            </a:r>
          </a:p>
          <a:p>
            <a:pPr>
              <a:lnSpc>
                <a:spcPct val="130000"/>
              </a:lnSpc>
            </a:pPr>
            <a:r>
              <a:rPr lang="fr-FR" sz="1800" dirty="0">
                <a:sym typeface="Symbol" panose="05050102010706020507" pitchFamily="18" charset="2"/>
              </a:rPr>
              <a:t>Conséquences 2024 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permis = -12,1%, et même -16,4% dans l’individuel (avec suppression du PTZ + premiers effets du ZAN) 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mises en chantier = -15,9% </a:t>
            </a:r>
            <a:r>
              <a:rPr lang="fr-FR" sz="1800" dirty="0">
                <a:sym typeface="Symbol" panose="05050102010706020507" pitchFamily="18" charset="2"/>
              </a:rPr>
              <a:t> </a:t>
            </a:r>
            <a:r>
              <a:rPr lang="fr-FR" sz="1800" dirty="0"/>
              <a:t>plus bas historique à seulement 241 000 unités 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CA en volume = -21,3% (baisse des mises en chantier 2022, 2023 et 2024 + délais de production)</a:t>
            </a:r>
            <a:r>
              <a:rPr lang="fr-FR" sz="1800" b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sz="1800" dirty="0"/>
              <a:t>2023 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surfaces commencées historiquement faibles (22,7 Mm²) ;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surfaces autorisées reculent de 3,6%.</a:t>
            </a:r>
          </a:p>
          <a:p>
            <a:pPr>
              <a:lnSpc>
                <a:spcPct val="130000"/>
              </a:lnSpc>
            </a:pPr>
            <a:r>
              <a:rPr lang="fr-FR" sz="1800" dirty="0"/>
              <a:t>2024 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surfaces commencées = -1,1% </a:t>
            </a:r>
            <a:r>
              <a:rPr lang="fr-FR" sz="1800" dirty="0">
                <a:sym typeface="Symbol" panose="05050102010706020507" pitchFamily="18" charset="2"/>
              </a:rPr>
              <a:t> </a:t>
            </a:r>
            <a:r>
              <a:rPr lang="fr-FR" sz="1800" dirty="0"/>
              <a:t>22,5 Mm² ;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mais surfaces autorisées progresseront un peu, à +1,6% ;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/>
              <a:t>production reculera de 6% en volume.</a:t>
            </a:r>
          </a:p>
          <a:p>
            <a:pPr>
              <a:lnSpc>
                <a:spcPct val="130000"/>
              </a:lnSpc>
            </a:pPr>
            <a:r>
              <a:rPr lang="fr-FR" sz="1800" dirty="0"/>
              <a:t>Globalement (et à partir de permis) 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espoirs sur bâtiments administratifs (municipales), industriels (réindustrialisation) et hôtellerie (JO) 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craintes sur commerces et bureaux.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0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800" dirty="0"/>
              <a:t>Tassement de croissance de l’activité : +2,6% en 2023, +1,6% en 2024.</a:t>
            </a:r>
          </a:p>
          <a:p>
            <a:pPr>
              <a:lnSpc>
                <a:spcPct val="130000"/>
              </a:lnSpc>
            </a:pPr>
            <a:r>
              <a:rPr lang="fr-FR" sz="1800" dirty="0"/>
              <a:t>Deux facteurs négatifs :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 malgré hausse du budget de MPR (2,4 </a:t>
            </a:r>
            <a:r>
              <a:rPr lang="fr-FR" sz="1800" dirty="0">
                <a:sym typeface="Symbol" panose="05050102010706020507" pitchFamily="18" charset="2"/>
              </a:rPr>
              <a:t></a:t>
            </a:r>
            <a:r>
              <a:rPr lang="fr-FR" sz="1800" dirty="0"/>
              <a:t> 4 Mds€), réforme qui pénalisera réalisations (moins de « gestes » + MAR) 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-20% sur transactions dans l’ancien en 2023 et baisse attendue en 2024.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fr-FR" sz="1800" dirty="0"/>
              <a:t>Mais trois facteurs positifs :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création de </a:t>
            </a:r>
            <a:r>
              <a:rPr lang="fr-FR" sz="1800" dirty="0" err="1"/>
              <a:t>MaPrimeAdapt</a:t>
            </a:r>
            <a:r>
              <a:rPr lang="fr-FR" sz="1800" dirty="0"/>
              <a:t>’ 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audit tertiaire </a:t>
            </a:r>
            <a:r>
              <a:rPr lang="fr-FR" sz="1800" dirty="0">
                <a:sym typeface="Symbol" panose="05050102010706020507" pitchFamily="18" charset="2"/>
              </a:rPr>
              <a:t> </a:t>
            </a:r>
            <a:r>
              <a:rPr lang="fr-FR" sz="1800" dirty="0"/>
              <a:t>renforcement progressif de rénovations énergétiques dans les bâtiments tertiaires 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 err="1"/>
              <a:t>EduRénov</a:t>
            </a:r>
            <a:r>
              <a:rPr lang="fr-FR" sz="1800" dirty="0"/>
              <a:t> et Plan de rénovation des écoles.</a:t>
            </a:r>
          </a:p>
          <a:p>
            <a:pPr>
              <a:lnSpc>
                <a:spcPct val="130000"/>
              </a:lnSpc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3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275" y="4449170"/>
            <a:ext cx="5953125" cy="4592475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fr-FR" sz="1800" dirty="0"/>
              <a:t>Au global :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petite hausse de 1,6% de l’amélioration-entretien ne compensera pas chute de 14,6% du neuf (logement et non résidentiel) </a:t>
            </a:r>
            <a:r>
              <a:rPr lang="fr-FR" sz="1800" dirty="0">
                <a:sym typeface="Symbol" panose="05050102010706020507" pitchFamily="18" charset="2"/>
              </a:rPr>
              <a:t> </a:t>
            </a:r>
            <a:r>
              <a:rPr lang="fr-FR" sz="1800" b="0" dirty="0"/>
              <a:t>après érosion de 0,6% en volume en 2023, véritable </a:t>
            </a:r>
            <a:r>
              <a:rPr lang="fr-FR" sz="1800" dirty="0"/>
              <a:t>récession bâtiment en 2024, à -5,5% ;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/>
              <a:t>90 000 emplois salariés et intérimaires ETP détruits dans le bâtiment en 2024, après plus de 110 000 créations (hors artisans non salariés) sur période 2020-2022.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2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Compte tenu des délais de production et de l’ampleur de la crise, le début 2025 est sans doute déjà perdu.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Si rien n’est fait (soutien public) rapidement, ce sera le cas de tout 2025 </a:t>
            </a:r>
            <a:r>
              <a:rPr lang="fr-FR" sz="1800" dirty="0">
                <a:sym typeface="Symbol" panose="05050102010706020507" pitchFamily="18" charset="2"/>
              </a:rPr>
              <a:t></a:t>
            </a:r>
            <a:r>
              <a:rPr lang="fr-FR" sz="1800" dirty="0"/>
              <a:t> nouvelle baisse d’activité significative + au moins 150 000 emplois bâtiment menacés entre 2023 et 2025.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8731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Vague de défaillances arrive avec l’entrée en récession.</a:t>
            </a:r>
          </a:p>
          <a:p>
            <a:pPr>
              <a:lnSpc>
                <a:spcPct val="130000"/>
              </a:lnSpc>
            </a:pP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En cumul sur onze mois à fin novembre 2023 par rapport à 2019 (avant crise sanitaire) 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a typeface="Calibri" panose="020F0502020204030204" pitchFamily="34" charset="0"/>
              </a:rPr>
              <a:t>+2,0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dans le bâtiment;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a typeface="Calibri" panose="020F0502020204030204" pitchFamily="34" charset="0"/>
              </a:rPr>
              <a:t>-2,8% dans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le gros-œuvre qui résiste, malgré hausse pour les constructeurs de maisons individuelles (+1,4%) ;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a typeface="Calibri" panose="020F0502020204030204" pitchFamily="34" charset="0"/>
              </a:rPr>
              <a:t>mais +5,4% pour le </a:t>
            </a:r>
            <a:r>
              <a:rPr lang="fr-F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second œuvre.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4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890781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132702" y="2971118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11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21399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434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6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4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7C0000"/>
              </a:gs>
              <a:gs pos="100000">
                <a:srgbClr val="DB67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181983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604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3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7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37698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5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00"/>
              </a:gs>
              <a:gs pos="100000">
                <a:srgbClr val="00C8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204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615F5"/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05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848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55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61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92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61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3066373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BC5918"/>
              </a:gs>
              <a:gs pos="100000">
                <a:srgbClr val="FFB9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65954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773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30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615F5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615F5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615F5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09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BC59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23613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6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8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E8282"/>
              </a:gs>
              <a:gs pos="100000">
                <a:srgbClr val="9A9AC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70340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7C00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7C00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7C00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062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7C00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68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E8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781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5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21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3F122F"/>
              </a:gs>
              <a:gs pos="100000">
                <a:srgbClr val="673A5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50708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3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50"/>
              </a:buClr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388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 baseline="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F30D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F30D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F30D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4156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F30D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558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3F12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F30D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0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926917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06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615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DBB428"/>
              </a:gs>
              <a:gs pos="100000">
                <a:srgbClr val="DCDC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11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0080FF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0080FF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0080FF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448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040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DBB4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9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222460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8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4883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987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F30D00"/>
              </a:gs>
              <a:gs pos="100000">
                <a:srgbClr val="ED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569667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0635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114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F30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98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673A57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79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5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FF"/>
              </a:gs>
              <a:gs pos="100000">
                <a:srgbClr val="00C8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172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90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5119200"/>
          </a:xfrm>
          <a:prstGeom prst="rect">
            <a:avLst/>
          </a:prstGeom>
          <a:gradFill flip="none" rotWithShape="1">
            <a:gsLst>
              <a:gs pos="0">
                <a:srgbClr val="1615F5"/>
              </a:gs>
              <a:gs pos="50000">
                <a:srgbClr val="5757F5">
                  <a:shade val="67500"/>
                  <a:satMod val="115000"/>
                </a:srgbClr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0"/>
          <a:stretch/>
        </p:blipFill>
        <p:spPr>
          <a:xfrm>
            <a:off x="276910" y="2900218"/>
            <a:ext cx="11668178" cy="24859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6" y="5695035"/>
            <a:ext cx="838986" cy="838986"/>
          </a:xfrm>
          <a:prstGeom prst="rect">
            <a:avLst/>
          </a:prstGeom>
        </p:spPr>
      </p:pic>
      <p:sp>
        <p:nvSpPr>
          <p:cNvPr id="8" name="Espace réservé du texte 7"/>
          <p:cNvSpPr txBox="1">
            <a:spLocks/>
          </p:cNvSpPr>
          <p:nvPr userDrawn="1"/>
        </p:nvSpPr>
        <p:spPr>
          <a:xfrm>
            <a:off x="1342767" y="5695035"/>
            <a:ext cx="4275439" cy="271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2060"/>
                </a:solidFill>
              </a:rPr>
              <a:t>www.ffbatiment.fr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342767" y="5966112"/>
            <a:ext cx="4588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Déclarée officiellement première organisation patronale représentative des employeurs du bâtiment, pour toutes les tailles d’entreprise, la FFB défend en toute indépendance les intérêts collectifs de l’ensemble de la branche.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462824"/>
            <a:ext cx="1913433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F30D00"/>
              </a:gs>
              <a:gs pos="100000">
                <a:srgbClr val="ED72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00"/>
              </a:gs>
              <a:gs pos="100000">
                <a:srgbClr val="00C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FF"/>
              </a:gs>
              <a:gs pos="100000">
                <a:srgbClr val="00C8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7C0000"/>
              </a:gs>
              <a:gs pos="100000">
                <a:srgbClr val="DB6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615F5"/>
              </a:gs>
              <a:gs pos="100000">
                <a:srgbClr val="5757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BC5918"/>
              </a:gs>
              <a:gs pos="100000">
                <a:srgbClr val="FFB9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E8282"/>
              </a:gs>
              <a:gs pos="100000">
                <a:srgbClr val="9A9AC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3F122F"/>
              </a:gs>
              <a:gs pos="100000">
                <a:srgbClr val="673A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DBB428"/>
              </a:gs>
              <a:gs pos="100000">
                <a:srgbClr val="DCDC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32703" y="1890781"/>
            <a:ext cx="8863914" cy="901850"/>
          </a:xfrm>
        </p:spPr>
        <p:txBody>
          <a:bodyPr/>
          <a:lstStyle/>
          <a:p>
            <a:r>
              <a:rPr lang="fr-FR" dirty="0"/>
              <a:t>Le bâtiment entre en récession. </a:t>
            </a:r>
            <a:r>
              <a:rPr lang="fr-FR"/>
              <a:t>Réveillez-vous </a:t>
            </a:r>
            <a:r>
              <a:rPr lang="fr-FR" dirty="0"/>
              <a:t>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32702" y="3751838"/>
            <a:ext cx="7966693" cy="627063"/>
          </a:xfrm>
        </p:spPr>
        <p:txBody>
          <a:bodyPr/>
          <a:lstStyle/>
          <a:p>
            <a:r>
              <a:rPr lang="fr-FR" dirty="0"/>
              <a:t>Conférence de presse du 13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15267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Un problème macro-économique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PIB français et ses composantes (en volume)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FFB, d’après données Insee, Comptes trimestriels de la Nation</a:t>
            </a:r>
          </a:p>
        </p:txBody>
      </p:sp>
      <p:graphicFrame>
        <p:nvGraphicFramePr>
          <p:cNvPr id="11" name="Espace réservé du graphique 8">
            <a:extLst>
              <a:ext uri="{FF2B5EF4-FFF2-40B4-BE49-F238E27FC236}">
                <a16:creationId xmlns:a16="http://schemas.microsoft.com/office/drawing/2014/main" id="{ADF3ABFB-E0AD-6A81-58EE-0FE95483BAC9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897663181"/>
              </p:ext>
            </p:extLst>
          </p:nvPr>
        </p:nvGraphicFramePr>
        <p:xfrm>
          <a:off x="2033588" y="1998663"/>
          <a:ext cx="9752012" cy="41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74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9C0E2-E586-EDAD-A23C-35CF3C57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17" y="218327"/>
            <a:ext cx="9751483" cy="355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5DE019-FEFA-5744-C978-CE87299E3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Et des moyens pour y répondre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2A6CD-1560-0497-3D49-A93CF9D9C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3587" y="1363266"/>
            <a:ext cx="4464000" cy="457200"/>
          </a:xfrm>
        </p:spPr>
        <p:txBody>
          <a:bodyPr/>
          <a:lstStyle/>
          <a:p>
            <a:pPr algn="ctr"/>
            <a:r>
              <a:rPr lang="fr-FR" dirty="0"/>
              <a:t>Dépenses</a:t>
            </a:r>
            <a:r>
              <a:rPr lang="fr-FR" sz="2400" dirty="0"/>
              <a:t> (41,5 Mds€)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B2D89E-1D64-100F-F309-2D75441051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Espace réservé du graphique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1902963" y="1829065"/>
          <a:ext cx="4611761" cy="479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6514724" y="1835891"/>
          <a:ext cx="5261717" cy="47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DC7BBA6-DFCC-3CEC-53E7-748BDA2E8B76}"/>
              </a:ext>
            </a:extLst>
          </p:cNvPr>
          <p:cNvSpPr txBox="1">
            <a:spLocks/>
          </p:cNvSpPr>
          <p:nvPr/>
        </p:nvSpPr>
        <p:spPr>
          <a:xfrm>
            <a:off x="6743175" y="1364146"/>
            <a:ext cx="4804813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Tx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Recettes</a:t>
            </a:r>
            <a:r>
              <a:rPr lang="fr-FR" sz="2400" dirty="0"/>
              <a:t> (96,7 Mds€)</a:t>
            </a:r>
          </a:p>
        </p:txBody>
      </p:sp>
    </p:spTree>
    <p:extLst>
      <p:ext uri="{BB962C8B-B14F-4D97-AF65-F5344CB8AC3E}">
        <p14:creationId xmlns:p14="http://schemas.microsoft.com/office/powerpoint/2010/main" val="30829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 animBg="0"/>
        </p:bldSub>
      </p:bldGraphic>
      <p:bldGraphic spid="8" grpId="0" uiExpand="1">
        <p:bldSub>
          <a:bldChart bld="category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Et des moyens pour y répondre</a:t>
            </a:r>
          </a:p>
          <a:p>
            <a:endParaRPr lang="fr-FR" dirty="0"/>
          </a:p>
        </p:txBody>
      </p:sp>
      <p:graphicFrame>
        <p:nvGraphicFramePr>
          <p:cNvPr id="18" name="Espace réservé du graphique 10">
            <a:extLst>
              <a:ext uri="{FF2B5EF4-FFF2-40B4-BE49-F238E27FC236}">
                <a16:creationId xmlns:a16="http://schemas.microsoft.com/office/drawing/2014/main" id="{AA391BB5-862C-6C46-4DD8-380FA99605E4}"/>
              </a:ext>
            </a:extLst>
          </p:cNvPr>
          <p:cNvGraphicFramePr>
            <a:graphicFrameLocks/>
          </p:cNvGraphicFramePr>
          <p:nvPr/>
        </p:nvGraphicFramePr>
        <p:xfrm>
          <a:off x="2033588" y="1998663"/>
          <a:ext cx="4530418" cy="462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E64A4028-607B-08E5-22C9-3EBA2F4B064F}"/>
              </a:ext>
            </a:extLst>
          </p:cNvPr>
          <p:cNvGraphicFramePr>
            <a:graphicFrameLocks/>
          </p:cNvGraphicFramePr>
          <p:nvPr/>
        </p:nvGraphicFramePr>
        <p:xfrm>
          <a:off x="6564006" y="1712564"/>
          <a:ext cx="5353600" cy="495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7C1B3B9-271B-05D6-4BDD-5F4987B219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3587" y="1363266"/>
            <a:ext cx="4804813" cy="457200"/>
          </a:xfrm>
        </p:spPr>
        <p:txBody>
          <a:bodyPr/>
          <a:lstStyle/>
          <a:p>
            <a:pPr algn="ctr"/>
            <a:r>
              <a:rPr lang="fr-FR" dirty="0"/>
              <a:t>Dépenses</a:t>
            </a:r>
            <a:r>
              <a:rPr lang="fr-FR" sz="2400" dirty="0"/>
              <a:t> (41,5 Mds€)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F3EB1CB3-7C00-2D06-BF23-8293E6989AEA}"/>
              </a:ext>
            </a:extLst>
          </p:cNvPr>
          <p:cNvSpPr txBox="1">
            <a:spLocks/>
          </p:cNvSpPr>
          <p:nvPr/>
        </p:nvSpPr>
        <p:spPr>
          <a:xfrm>
            <a:off x="6838400" y="1364019"/>
            <a:ext cx="4804813" cy="457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Tx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Recettes</a:t>
            </a:r>
            <a:r>
              <a:rPr lang="fr-FR" sz="2400" dirty="0"/>
              <a:t> (96,7 Mds€)</a:t>
            </a:r>
          </a:p>
        </p:txBody>
      </p:sp>
    </p:spTree>
    <p:extLst>
      <p:ext uri="{BB962C8B-B14F-4D97-AF65-F5344CB8AC3E}">
        <p14:creationId xmlns:p14="http://schemas.microsoft.com/office/powerpoint/2010/main" val="9043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 animBg="0"/>
        </p:bldSub>
      </p:bldGraphic>
      <p:bldGraphic spid="19" grpId="0" uiExpand="1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63781" y="616283"/>
            <a:ext cx="9184592" cy="738088"/>
          </a:xfrm>
        </p:spPr>
        <p:txBody>
          <a:bodyPr/>
          <a:lstStyle/>
          <a:p>
            <a:r>
              <a:rPr lang="fr-FR" dirty="0"/>
              <a:t>Rappel des combats FFB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63780" y="1444825"/>
            <a:ext cx="8871442" cy="5157994"/>
          </a:xfrm>
        </p:spPr>
        <p:txBody>
          <a:bodyPr>
            <a:normAutofit/>
          </a:bodyPr>
          <a:lstStyle/>
          <a:p>
            <a:pPr>
              <a:tabLst>
                <a:tab pos="7804150" algn="l"/>
              </a:tabLst>
            </a:pPr>
            <a:r>
              <a:rPr lang="fr-FR" dirty="0"/>
              <a:t>Neuf :</a:t>
            </a:r>
          </a:p>
          <a:p>
            <a:pPr marL="627063" lvl="1" indent="-268288"/>
            <a:r>
              <a:rPr lang="fr-FR" dirty="0">
                <a:solidFill>
                  <a:srgbClr val="00B0F0"/>
                </a:solidFill>
              </a:rPr>
              <a:t>accession : PTZ à 40% partout + réactualisation des barèmes ;</a:t>
            </a:r>
          </a:p>
          <a:p>
            <a:pPr marL="627063" lvl="1" indent="-268288"/>
            <a:r>
              <a:rPr lang="fr-FR" dirty="0">
                <a:solidFill>
                  <a:srgbClr val="00B0F0"/>
                </a:solidFill>
              </a:rPr>
              <a:t>investissement locatif privé :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retour au Pinel 2022 jusqu’à fin 2024,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véritable travail sur le statut du bailleur privé (dispositif pérenne d’amortissement) pour mise en place au 1/01/2025.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0">
                <a:solidFill>
                  <a:srgbClr val="1615F5"/>
                </a:solidFill>
                <a:ea typeface="+mj-ea"/>
                <a:cs typeface="+mj-cs"/>
              </a:defRPr>
            </a:lvl1pPr>
          </a:lstStyle>
          <a:p>
            <a:endParaRPr lang="fr-FR" spc="-150" dirty="0">
              <a:solidFill>
                <a:srgbClr val="1E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0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63781" y="616283"/>
            <a:ext cx="9184592" cy="738088"/>
          </a:xfrm>
        </p:spPr>
        <p:txBody>
          <a:bodyPr/>
          <a:lstStyle/>
          <a:p>
            <a:r>
              <a:rPr lang="fr-FR" dirty="0"/>
              <a:t>Rappel des combats FFB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63780" y="1444825"/>
            <a:ext cx="8871442" cy="5326678"/>
          </a:xfrm>
        </p:spPr>
        <p:txBody>
          <a:bodyPr>
            <a:normAutofit/>
          </a:bodyPr>
          <a:lstStyle/>
          <a:p>
            <a:pPr>
              <a:tabLst>
                <a:tab pos="7804150" algn="l"/>
              </a:tabLst>
            </a:pPr>
            <a:r>
              <a:rPr lang="fr-FR" dirty="0"/>
              <a:t>Neuf</a:t>
            </a:r>
          </a:p>
          <a:p>
            <a:pPr>
              <a:tabLst>
                <a:tab pos="7804150" algn="l"/>
              </a:tabLst>
            </a:pPr>
            <a:r>
              <a:rPr lang="fr-FR" dirty="0"/>
              <a:t>Amélioration-entretien :</a:t>
            </a:r>
          </a:p>
          <a:p>
            <a:pPr marL="627063" lvl="1" indent="-268288"/>
            <a:r>
              <a:rPr lang="fr-FR" dirty="0" err="1">
                <a:solidFill>
                  <a:srgbClr val="00B0F0"/>
                </a:solidFill>
              </a:rPr>
              <a:t>MaPrimeRénov</a:t>
            </a:r>
            <a:r>
              <a:rPr lang="fr-FR" dirty="0">
                <a:solidFill>
                  <a:srgbClr val="00B0F0"/>
                </a:solidFill>
              </a:rPr>
              <a:t>’ :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approche « performance » : abandon de la condition de changement de vecteur énergétique,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approche « rénovation d’ampleur » : éligibilité des entreprises de bâtiment qualifiées à Mon Accompagnateur </a:t>
            </a:r>
            <a:r>
              <a:rPr lang="fr-FR" dirty="0" err="1">
                <a:solidFill>
                  <a:schemeClr val="tx1"/>
                </a:solidFill>
              </a:rPr>
              <a:t>Rénov</a:t>
            </a:r>
            <a:r>
              <a:rPr lang="fr-FR" dirty="0">
                <a:solidFill>
                  <a:schemeClr val="tx1"/>
                </a:solidFill>
              </a:rPr>
              <a:t>’ ;</a:t>
            </a:r>
          </a:p>
          <a:p>
            <a:pPr marL="627063" lvl="1" indent="-268288"/>
            <a:r>
              <a:rPr lang="fr-FR" dirty="0">
                <a:solidFill>
                  <a:srgbClr val="00B0F0"/>
                </a:solidFill>
              </a:rPr>
              <a:t>adaptation (hors </a:t>
            </a:r>
            <a:r>
              <a:rPr lang="fr-FR" dirty="0" err="1">
                <a:solidFill>
                  <a:srgbClr val="00B0F0"/>
                </a:solidFill>
              </a:rPr>
              <a:t>MaPrimeAdapt</a:t>
            </a:r>
            <a:r>
              <a:rPr lang="fr-FR" dirty="0">
                <a:solidFill>
                  <a:srgbClr val="00B0F0"/>
                </a:solidFill>
              </a:rPr>
              <a:t>’ réservée aux –très– modestes) :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éligibilité au crédit d’impôt pour toute personne de plus de 70 ans, avec ou sans situation de handicap.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0">
                <a:solidFill>
                  <a:srgbClr val="1615F5"/>
                </a:solidFill>
                <a:ea typeface="+mj-ea"/>
                <a:cs typeface="+mj-cs"/>
              </a:defRPr>
            </a:lvl1pPr>
          </a:lstStyle>
          <a:p>
            <a:endParaRPr lang="fr-FR" spc="-150" dirty="0">
              <a:solidFill>
                <a:srgbClr val="1E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63781" y="616283"/>
            <a:ext cx="9184592" cy="738088"/>
          </a:xfrm>
        </p:spPr>
        <p:txBody>
          <a:bodyPr/>
          <a:lstStyle/>
          <a:p>
            <a:r>
              <a:rPr lang="fr-FR" dirty="0"/>
              <a:t>Rappel des combats FFB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063780" y="1462939"/>
            <a:ext cx="8746182" cy="5157994"/>
          </a:xfrm>
        </p:spPr>
        <p:txBody>
          <a:bodyPr>
            <a:normAutofit/>
          </a:bodyPr>
          <a:lstStyle/>
          <a:p>
            <a:pPr>
              <a:tabLst>
                <a:tab pos="7804150" algn="l"/>
              </a:tabLst>
            </a:pPr>
            <a:r>
              <a:rPr lang="fr-FR" dirty="0"/>
              <a:t>Neuf</a:t>
            </a:r>
          </a:p>
          <a:p>
            <a:pPr>
              <a:tabLst>
                <a:tab pos="7804150" algn="l"/>
              </a:tabLst>
            </a:pPr>
            <a:r>
              <a:rPr lang="fr-FR" dirty="0"/>
              <a:t>Amélioration-entretien</a:t>
            </a:r>
          </a:p>
          <a:p>
            <a:pPr>
              <a:tabLst>
                <a:tab pos="7804150" algn="l"/>
              </a:tabLst>
            </a:pPr>
            <a:r>
              <a:rPr lang="fr-FR" dirty="0"/>
              <a:t>REP Bâtiment (récupération des déchets) :</a:t>
            </a:r>
          </a:p>
          <a:p>
            <a:pPr marL="627063" lvl="1" indent="-268288"/>
            <a:r>
              <a:rPr lang="fr-FR" dirty="0">
                <a:solidFill>
                  <a:srgbClr val="00B0F0"/>
                </a:solidFill>
              </a:rPr>
              <a:t>absence de reprise sur chantier et en entreprise ;</a:t>
            </a:r>
          </a:p>
          <a:p>
            <a:pPr marL="627063" lvl="1" indent="-268288"/>
            <a:r>
              <a:rPr lang="fr-FR" dirty="0">
                <a:solidFill>
                  <a:srgbClr val="00B0F0"/>
                </a:solidFill>
              </a:rPr>
              <a:t>tarifs 2024 encore inconnus (demande FFB : en disposer 9 mois avant entrée en vigueur) ;</a:t>
            </a:r>
          </a:p>
          <a:p>
            <a:pPr marL="627063" lvl="1" indent="-268288"/>
            <a:r>
              <a:rPr lang="fr-FR" dirty="0" err="1">
                <a:solidFill>
                  <a:srgbClr val="00B0F0"/>
                </a:solidFill>
              </a:rPr>
              <a:t>éco-contribution</a:t>
            </a:r>
            <a:r>
              <a:rPr lang="fr-FR" dirty="0">
                <a:solidFill>
                  <a:srgbClr val="00B0F0"/>
                </a:solidFill>
              </a:rPr>
              <a:t> (taxe) déjà effective depuis le 1/05/2023, pour un service pas à la hauteur :</a:t>
            </a:r>
          </a:p>
          <a:p>
            <a:pPr marL="803275" lvl="1" indent="-444500">
              <a:buNone/>
            </a:pPr>
            <a:r>
              <a:rPr lang="fr-FR" dirty="0">
                <a:solidFill>
                  <a:srgbClr val="00B0F0"/>
                </a:solidFill>
                <a:sym typeface="Symbol" panose="05050102010706020507" pitchFamily="18" charset="2"/>
              </a:rPr>
              <a:t> grogne chez les artisans et entrepreneurs sur tout le territoire</a:t>
            </a:r>
            <a:r>
              <a:rPr lang="fr-FR" dirty="0">
                <a:solidFill>
                  <a:srgbClr val="00B0F0"/>
                </a:solidFill>
              </a:rPr>
              <a:t>. La FFB a alerté le ministère de la Transition écologique.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0">
                <a:solidFill>
                  <a:srgbClr val="1615F5"/>
                </a:solidFill>
                <a:ea typeface="+mj-ea"/>
                <a:cs typeface="+mj-cs"/>
              </a:defRPr>
            </a:lvl1pPr>
          </a:lstStyle>
          <a:p>
            <a:endParaRPr lang="fr-FR" spc="-150" dirty="0">
              <a:solidFill>
                <a:srgbClr val="1E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8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3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1E262-873F-EED6-083A-6176413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544066"/>
            <a:ext cx="8633716" cy="738088"/>
          </a:xfrm>
        </p:spPr>
        <p:txBody>
          <a:bodyPr/>
          <a:lstStyle/>
          <a:p>
            <a:r>
              <a:rPr lang="fr-FR" dirty="0"/>
              <a:t>Un contexte macro-économique encore chahuté en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8C5A8-76D1-D408-6D19-E8DC22B5A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2030681"/>
            <a:ext cx="8486232" cy="456676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Facteurs fondamentaux :</a:t>
            </a:r>
          </a:p>
          <a:p>
            <a:pPr marL="612000" lvl="1" indent="-252000"/>
            <a:r>
              <a:rPr lang="fr-FR" dirty="0"/>
              <a:t>ralentissement de la croissance, à +0,4 % en volume (</a:t>
            </a:r>
            <a:r>
              <a:rPr lang="fr-FR" i="1" dirty="0"/>
              <a:t>versus</a:t>
            </a:r>
            <a:r>
              <a:rPr lang="fr-FR" dirty="0"/>
              <a:t> +0,8 % en 2023) ;</a:t>
            </a:r>
          </a:p>
          <a:p>
            <a:pPr marL="612000" lvl="1" indent="-252000"/>
            <a:r>
              <a:rPr lang="fr-FR" dirty="0"/>
              <a:t>remontée du taux de chômage, à 7,6 % (</a:t>
            </a:r>
            <a:r>
              <a:rPr lang="fr-FR" i="1" dirty="0"/>
              <a:t>versus 7</a:t>
            </a:r>
            <a:r>
              <a:rPr lang="fr-FR" dirty="0"/>
              <a:t>,3 % en 2023) ;</a:t>
            </a:r>
          </a:p>
          <a:p>
            <a:pPr marL="612000" lvl="1" indent="-252000"/>
            <a:r>
              <a:rPr lang="fr-FR" dirty="0"/>
              <a:t>reflux de l’inflation (2,5 % contre 5,0 % en 2023);</a:t>
            </a:r>
          </a:p>
          <a:p>
            <a:pPr marL="612000" lvl="1" indent="-252000"/>
            <a:r>
              <a:rPr lang="fr-FR" dirty="0"/>
              <a:t>érosion des taux d’intérêt (taux OAT 10 ans à 3,0 % </a:t>
            </a:r>
            <a:r>
              <a:rPr lang="fr-FR" i="1" dirty="0"/>
              <a:t>versus</a:t>
            </a:r>
            <a:r>
              <a:rPr lang="fr-FR" dirty="0"/>
              <a:t> 3,1 % en 2023).</a:t>
            </a:r>
          </a:p>
          <a:p>
            <a:r>
              <a:rPr lang="fr-FR" dirty="0"/>
              <a:t>En conséquence :</a:t>
            </a:r>
          </a:p>
          <a:p>
            <a:pPr marL="612000" lvl="1" indent="-252000"/>
            <a:r>
              <a:rPr lang="fr-FR" dirty="0"/>
              <a:t>accélération du recul de l’investissement des ménages ;</a:t>
            </a:r>
          </a:p>
          <a:p>
            <a:pPr marL="612000" lvl="1" indent="-252000"/>
            <a:r>
              <a:rPr lang="fr-FR" dirty="0"/>
              <a:t>stabilisation de l’investissement des entreprises.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952235-383F-EFB9-0FD8-BE14B2E9079D}"/>
              </a:ext>
            </a:extLst>
          </p:cNvPr>
          <p:cNvSpPr txBox="1">
            <a:spLocks/>
          </p:cNvSpPr>
          <p:nvPr/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>
                <a:solidFill>
                  <a:srgbClr val="DBB42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1753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3587" y="568114"/>
            <a:ext cx="9752012" cy="762000"/>
          </a:xfrm>
        </p:spPr>
        <p:txBody>
          <a:bodyPr/>
          <a:lstStyle/>
          <a:p>
            <a:r>
              <a:rPr lang="fr-FR" dirty="0"/>
              <a:t>Très forte chute du logement neuf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3587" y="1363266"/>
            <a:ext cx="8404823" cy="457200"/>
          </a:xfrm>
        </p:spPr>
        <p:txBody>
          <a:bodyPr/>
          <a:lstStyle/>
          <a:p>
            <a:r>
              <a:rPr lang="fr-FR" dirty="0"/>
              <a:t>Nombre de mises en chantier de logements pour 1 000 ménages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MTECT/</a:t>
            </a:r>
            <a:r>
              <a:rPr lang="en-US" dirty="0"/>
              <a:t>CGDD/SDES</a:t>
            </a:r>
            <a:r>
              <a:rPr lang="fr-FR" dirty="0"/>
              <a:t>, Sit@del2  et Comptes du logement</a:t>
            </a:r>
          </a:p>
        </p:txBody>
      </p:sp>
      <p:graphicFrame>
        <p:nvGraphicFramePr>
          <p:cNvPr id="15" name="Espace réservé du graphique 14">
            <a:extLst>
              <a:ext uri="{FF2B5EF4-FFF2-40B4-BE49-F238E27FC236}">
                <a16:creationId xmlns:a16="http://schemas.microsoft.com/office/drawing/2014/main" id="{53C313F6-55DC-47B3-9ACD-3F6C26FC1037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323923273"/>
              </p:ext>
            </p:extLst>
          </p:nvPr>
        </p:nvGraphicFramePr>
        <p:xfrm>
          <a:off x="2033589" y="2386940"/>
          <a:ext cx="8927336" cy="397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098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3587" y="568114"/>
            <a:ext cx="9752012" cy="762000"/>
          </a:xfrm>
        </p:spPr>
        <p:txBody>
          <a:bodyPr/>
          <a:lstStyle/>
          <a:p>
            <a:r>
              <a:rPr lang="fr-FR" dirty="0"/>
              <a:t>Très forte chute du logement neuf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Permis, mises en chantier et production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9" name="Espace réservé du graphique 8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858764429"/>
              </p:ext>
            </p:extLst>
          </p:nvPr>
        </p:nvGraphicFramePr>
        <p:xfrm>
          <a:off x="2033588" y="1998663"/>
          <a:ext cx="9602152" cy="429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68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non résidentiel neuf au plus bas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Permis, mises en chantier et production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3E8C9E82-D7C5-40A0-9786-578C6DB98E4D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670093102"/>
              </p:ext>
            </p:extLst>
          </p:nvPr>
        </p:nvGraphicFramePr>
        <p:xfrm>
          <a:off x="2033588" y="1998663"/>
          <a:ext cx="9752012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44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3587" y="592667"/>
            <a:ext cx="9841737" cy="762000"/>
          </a:xfrm>
        </p:spPr>
        <p:txBody>
          <a:bodyPr/>
          <a:lstStyle/>
          <a:p>
            <a:r>
              <a:rPr lang="fr-FR" dirty="0"/>
              <a:t>L’amélioration-entretien en petite hausse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Production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Réseau des Cerc</a:t>
            </a:r>
          </a:p>
        </p:txBody>
      </p:sp>
      <p:graphicFrame>
        <p:nvGraphicFramePr>
          <p:cNvPr id="9" name="Espace réservé du graphique 8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336811736"/>
              </p:ext>
            </p:extLst>
          </p:nvPr>
        </p:nvGraphicFramePr>
        <p:xfrm>
          <a:off x="2033588" y="1998663"/>
          <a:ext cx="9752012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9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bâtiment en récession en 2024…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Évolutions </a:t>
            </a:r>
            <a:r>
              <a:rPr lang="fr-FR" sz="2400" dirty="0"/>
              <a:t>(en volume)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 : FFB</a:t>
            </a:r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23262712"/>
              </p:ext>
            </p:extLst>
          </p:nvPr>
        </p:nvGraphicFramePr>
        <p:xfrm>
          <a:off x="2033588" y="1998664"/>
          <a:ext cx="8676000" cy="415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36798496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874539990"/>
                    </a:ext>
                  </a:extLst>
                </a:gridCol>
              </a:tblGrid>
              <a:tr h="1073791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fr-FR" sz="2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0" dirty="0">
                          <a:solidFill>
                            <a:schemeClr val="bg1"/>
                          </a:solidFill>
                          <a:latin typeface="+mn-lt"/>
                        </a:rPr>
                        <a:t>2023 estimé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1" dirty="0">
                          <a:solidFill>
                            <a:schemeClr val="bg1"/>
                          </a:solidFill>
                          <a:latin typeface="+mn-lt"/>
                        </a:rPr>
                        <a:t>2024 prévu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Neuf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+1,1 %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-4,4 %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1615F5"/>
                          </a:solidFill>
                          <a:latin typeface="+mn-lt"/>
                        </a:rPr>
                        <a:t>-14,6 %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marL="216000"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00B0F0"/>
                          </a:solidFill>
                          <a:latin typeface="+mn-lt"/>
                        </a:rPr>
                        <a:t> dont logement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-0,2 %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-7,8 %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00B0F0"/>
                          </a:solidFill>
                          <a:latin typeface="+mn-lt"/>
                        </a:rPr>
                        <a:t>-21,3 %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marL="216000"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00B0F0"/>
                          </a:solidFill>
                          <a:latin typeface="+mn-lt"/>
                        </a:rPr>
                        <a:t> dont non résidentiel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+3,0 %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+0,4 %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00B0F0"/>
                          </a:solidFill>
                          <a:latin typeface="+mn-lt"/>
                        </a:rPr>
                        <a:t>-6,0 %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Amélioration-entretien</a:t>
                      </a:r>
                    </a:p>
                  </a:txBody>
                  <a:tcPr marL="46800" marR="46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+2,1 %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+2,6 %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1615F5"/>
                          </a:solidFill>
                          <a:latin typeface="+mn-lt"/>
                        </a:rPr>
                        <a:t>+1,6 %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9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Activité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+1,7 %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-0,6 %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-5,5 %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Emploi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+20 600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- 3 000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-90 000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3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50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… et le restera en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Production et emploi</a:t>
            </a:r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</a:t>
            </a:r>
          </a:p>
        </p:txBody>
      </p:sp>
      <p:graphicFrame>
        <p:nvGraphicFramePr>
          <p:cNvPr id="6" name="Espace réservé du graphique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971399104"/>
              </p:ext>
            </p:extLst>
          </p:nvPr>
        </p:nvGraphicFramePr>
        <p:xfrm>
          <a:off x="2033588" y="1998663"/>
          <a:ext cx="9752012" cy="41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618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885D4-FF12-1181-E204-77EFAA52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B7EB7E-7A52-005A-2AEE-6869474F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Défaillances : retour à 2019, avant choc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22F2C-2AF4-210E-8825-5F65861FF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Évolutions par sous-secteur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A2AEDD-1C42-D195-0812-8381690E8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FFB, d’après données Altares</a:t>
            </a:r>
          </a:p>
        </p:txBody>
      </p:sp>
      <p:graphicFrame>
        <p:nvGraphicFramePr>
          <p:cNvPr id="8" name="Espace réservé du tableau 6">
            <a:extLst>
              <a:ext uri="{FF2B5EF4-FFF2-40B4-BE49-F238E27FC236}">
                <a16:creationId xmlns:a16="http://schemas.microsoft.com/office/drawing/2014/main" id="{7A31F6E1-A484-877E-9AE3-7325E98B3BDE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915328913"/>
              </p:ext>
            </p:extLst>
          </p:nvPr>
        </p:nvGraphicFramePr>
        <p:xfrm>
          <a:off x="2033588" y="1936033"/>
          <a:ext cx="8744343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646695375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563581444"/>
                    </a:ext>
                  </a:extLst>
                </a:gridCol>
              </a:tblGrid>
              <a:tr h="777635">
                <a:tc>
                  <a:txBody>
                    <a:bodyPr/>
                    <a:lstStyle/>
                    <a:p>
                      <a:pPr algn="l"/>
                      <a:endParaRPr lang="fr-FR" sz="28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2022 /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11m 2023 /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1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Bâtiment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1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-25,3 %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lang="fr-FR" sz="2800" b="1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+2,0 %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180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dont gros-œuvre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-30,3 %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-2,8 %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360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2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dont construction de maisons individuelles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2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-25,8 %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2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+1,4 %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84893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180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dont second œuvre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-21,9 %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+5,4 %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Travaux publics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+0,7 %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+24,7 %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08738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Promotion immobilière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-10,3 %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rgbClr val="1615F5"/>
                          </a:solidFill>
                          <a:latin typeface="+mn-lt"/>
                          <a:ea typeface="+mn-ea"/>
                          <a:cs typeface="+mn-cs"/>
                        </a:rPr>
                        <a:t>+28,6 %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2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-24,0 %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8D44"/>
                        </a:buClr>
                        <a:buSzPct val="100000"/>
                        <a:buFontTx/>
                        <a:buNone/>
                      </a:pPr>
                      <a:r>
                        <a:rPr lang="fr-FR" sz="2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+3,4 %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9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1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B64245E8C943AB90D04A548EC969" ma:contentTypeVersion="8" ma:contentTypeDescription="Crée un document." ma:contentTypeScope="" ma:versionID="a8201ef8639d61a463f6e616c05337be">
  <xsd:schema xmlns:xsd="http://www.w3.org/2001/XMLSchema" xmlns:xs="http://www.w3.org/2001/XMLSchema" xmlns:p="http://schemas.microsoft.com/office/2006/metadata/properties" xmlns:ns2="40598c5b-eb8b-44b6-acb4-096b356a2fab" xmlns:ns3="b90ad063-18ad-4023-a8d9-ba1a0d0e66b8" targetNamespace="http://schemas.microsoft.com/office/2006/metadata/properties" ma:root="true" ma:fieldsID="70c4c21c15fc73b1107b28d365f30db9" ns2:_="" ns3:_="">
    <xsd:import namespace="40598c5b-eb8b-44b6-acb4-096b356a2fab"/>
    <xsd:import namespace="b90ad063-18ad-4023-a8d9-ba1a0d0e66b8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e03f3dd452ed4d79aff0ab23e5d8c1b6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98c5b-eb8b-44b6-acb4-096b356a2fab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format="Dropdown" ma:internalName="Type_x0020_de_x0020_document">
      <xsd:simpleType>
        <xsd:restriction base="dms:Choice">
          <xsd:enumeration value="Word"/>
          <xsd:enumeration value="Powerpoint"/>
          <xsd:enumeration value="Excel"/>
          <xsd:enumeration value="PDF"/>
          <xsd:enumeration value="Autre"/>
        </xsd:restriction>
      </xsd:simpleType>
    </xsd:element>
    <xsd:element name="e03f3dd452ed4d79aff0ab23e5d8c1b6" ma:index="10" ma:taxonomy="true" ma:internalName="e03f3dd452ed4d79aff0ab23e5d8c1b6" ma:taxonomyFieldName="Th_x00e8_mes_x0020_du_x0020_document" ma:displayName="Thèmes du document" ma:readOnly="false" ma:default="1;#SEE|81099eea-3737-4fde-9257-bfa293ae1818" ma:fieldId="{e03f3dd4-52ed-4d79-aff0-ab23e5d8c1b6}" ma:taxonomyMulti="true" ma:sspId="16fb23be-d400-4d26-b240-6ede1ba76c2a" ma:termSetId="c1980e8c-4c88-4cf8-9104-98d37fd01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ad063-18ad-4023-a8d9-ba1a0d0e66b8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09cd5039-f872-497a-b846-607916489662}" ma:internalName="TaxCatchAll" ma:showField="CatchAllData" ma:web="b90ad063-18ad-4023-a8d9-ba1a0d0e6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0ad063-18ad-4023-a8d9-ba1a0d0e66b8">
      <Value>27</Value>
    </TaxCatchAll>
    <Type_x0020_de_x0020_document xmlns="40598c5b-eb8b-44b6-acb4-096b356a2fab" xsi:nil="true"/>
    <e03f3dd452ed4d79aff0ab23e5d8c1b6 xmlns="40598c5b-eb8b-44b6-acb4-096b356a2f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provisoires</TermName>
          <TermId xmlns="http://schemas.microsoft.com/office/infopath/2007/PartnerControls">30b414c5-c73a-4a2f-bfe1-8284126dc5b0</TermId>
        </TermInfo>
      </Terms>
    </e03f3dd452ed4d79aff0ab23e5d8c1b6>
    <SharedWithUsers xmlns="b90ad063-18ad-4023-a8d9-ba1a0d0e66b8">
      <UserInfo>
        <DisplayName>WANDE Alfred ( FFB DAEFI/DCP )</DisplayName>
        <AccountId>50</AccountId>
        <AccountType/>
      </UserInfo>
      <UserInfo>
        <DisplayName>CHAPEAUX Loïc ( FFB DAEFI )</DisplayName>
        <AccountId>18</AccountId>
        <AccountType/>
      </UserInfo>
      <UserInfo>
        <DisplayName>PARTOUCHE Denise ( FFB DAEFI/SEE )</DisplayName>
        <AccountId>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85B4D73-8AEE-4F1F-B9FF-AAEE6B703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B95AB2-C62F-40E8-8C82-4E8F08686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98c5b-eb8b-44b6-acb4-096b356a2fab"/>
    <ds:schemaRef ds:uri="b90ad063-18ad-4023-a8d9-ba1a0d0e6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4E7D25-9F13-400A-8EDC-38A831C4D3E6}">
  <ds:schemaRefs>
    <ds:schemaRef ds:uri="40598c5b-eb8b-44b6-acb4-096b356a2fab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b90ad063-18ad-4023-a8d9-ba1a0d0e66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1531</Words>
  <Application>Microsoft Office PowerPoint</Application>
  <PresentationFormat>Grand écran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</vt:lpstr>
      <vt:lpstr>Calibri Light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Présentation PowerPoint</vt:lpstr>
      <vt:lpstr>Un contexte macro-économique encore chahuté en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Rappel des combats FFB</vt:lpstr>
      <vt:lpstr>Rappel des combats FFB</vt:lpstr>
      <vt:lpstr>Rappel des combats FFB</vt:lpstr>
      <vt:lpstr>Présentation PowerPoint</vt:lpstr>
    </vt:vector>
  </TitlesOfParts>
  <Company>Fédération Française du Bâtiment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RAMASSAMYPOULLE Arnold ( FFB Editions Presse et communication )</dc:creator>
  <cp:keywords>2023</cp:keywords>
  <cp:lastModifiedBy>CUCHEVAL Anaïk ( FFB Editions Presse et communication )</cp:lastModifiedBy>
  <cp:revision>1060</cp:revision>
  <cp:lastPrinted>2023-12-12T16:36:09Z</cp:lastPrinted>
  <dcterms:created xsi:type="dcterms:W3CDTF">2023-03-22T15:07:21Z</dcterms:created>
  <dcterms:modified xsi:type="dcterms:W3CDTF">2023-12-12T18:37:12Z</dcterms:modified>
  <cp:category>Conférences presse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a95e15-f021-4cd3-ac15-bca03bba052b_Enabled">
    <vt:lpwstr>true</vt:lpwstr>
  </property>
  <property fmtid="{D5CDD505-2E9C-101B-9397-08002B2CF9AE}" pid="3" name="MSIP_Label_f1a95e15-f021-4cd3-ac15-bca03bba052b_SetDate">
    <vt:lpwstr>2023-04-04T07:56:50Z</vt:lpwstr>
  </property>
  <property fmtid="{D5CDD505-2E9C-101B-9397-08002B2CF9AE}" pid="4" name="MSIP_Label_f1a95e15-f021-4cd3-ac15-bca03bba052b_Method">
    <vt:lpwstr>Standard</vt:lpwstr>
  </property>
  <property fmtid="{D5CDD505-2E9C-101B-9397-08002B2CF9AE}" pid="5" name="MSIP_Label_f1a95e15-f021-4cd3-ac15-bca03bba052b_Name">
    <vt:lpwstr>f1a95e15-f021-4cd3-ac15-bca03bba052b</vt:lpwstr>
  </property>
  <property fmtid="{D5CDD505-2E9C-101B-9397-08002B2CF9AE}" pid="6" name="MSIP_Label_f1a95e15-f021-4cd3-ac15-bca03bba052b_SiteId">
    <vt:lpwstr>92410b1b-4b46-4710-b23c-c3a3814046a4</vt:lpwstr>
  </property>
  <property fmtid="{D5CDD505-2E9C-101B-9397-08002B2CF9AE}" pid="7" name="MSIP_Label_f1a95e15-f021-4cd3-ac15-bca03bba052b_ActionId">
    <vt:lpwstr>cb28720e-1eec-4497-b65a-d0645aea4622</vt:lpwstr>
  </property>
  <property fmtid="{D5CDD505-2E9C-101B-9397-08002B2CF9AE}" pid="8" name="MSIP_Label_f1a95e15-f021-4cd3-ac15-bca03bba052b_ContentBits">
    <vt:lpwstr>0</vt:lpwstr>
  </property>
  <property fmtid="{D5CDD505-2E9C-101B-9397-08002B2CF9AE}" pid="9" name="ContentTypeId">
    <vt:lpwstr>0x010100FC0EB64245E8C943AB90D04A548EC969</vt:lpwstr>
  </property>
  <property fmtid="{D5CDD505-2E9C-101B-9397-08002B2CF9AE}" pid="10" name="Thèmes du document">
    <vt:lpwstr>27;#Documents provisoires|30b414c5-c73a-4a2f-bfe1-8284126dc5b0</vt:lpwstr>
  </property>
</Properties>
</file>