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8.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9.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0.xml" ContentType="application/vnd.openxmlformats-officedocument.theme+xml"/>
  <Override PartName="/ppt/slideLayouts/slideLayout5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648" r:id="rId5"/>
    <p:sldMasterId id="2147483685" r:id="rId6"/>
    <p:sldMasterId id="2147483670" r:id="rId7"/>
    <p:sldMasterId id="2147483698" r:id="rId8"/>
    <p:sldMasterId id="2147483705" r:id="rId9"/>
    <p:sldMasterId id="2147483712" r:id="rId10"/>
    <p:sldMasterId id="2147483719" r:id="rId11"/>
    <p:sldMasterId id="2147483726" r:id="rId12"/>
    <p:sldMasterId id="2147483733" r:id="rId13"/>
    <p:sldMasterId id="2147483739" r:id="rId14"/>
  </p:sldMasterIdLst>
  <p:notesMasterIdLst>
    <p:notesMasterId r:id="rId30"/>
  </p:notesMasterIdLst>
  <p:handoutMasterIdLst>
    <p:handoutMasterId r:id="rId31"/>
  </p:handoutMasterIdLst>
  <p:sldIdLst>
    <p:sldId id="256" r:id="rId15"/>
    <p:sldId id="594" r:id="rId16"/>
    <p:sldId id="598" r:id="rId17"/>
    <p:sldId id="599" r:id="rId18"/>
    <p:sldId id="593" r:id="rId19"/>
    <p:sldId id="583" r:id="rId20"/>
    <p:sldId id="584" r:id="rId21"/>
    <p:sldId id="587" r:id="rId22"/>
    <p:sldId id="588" r:id="rId23"/>
    <p:sldId id="589" r:id="rId24"/>
    <p:sldId id="590" r:id="rId25"/>
    <p:sldId id="596" r:id="rId26"/>
    <p:sldId id="597" r:id="rId27"/>
    <p:sldId id="595" r:id="rId28"/>
    <p:sldId id="438" r:id="rId29"/>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PEAUX Loïc ( FFB DAEFI )" initials="CL(FD)" lastIdx="2" clrIdx="0">
    <p:extLst>
      <p:ext uri="{19B8F6BF-5375-455C-9EA6-DF929625EA0E}">
        <p15:presenceInfo xmlns:p15="http://schemas.microsoft.com/office/powerpoint/2012/main" userId="S-1-5-21-3430405261-3088932079-4204074006-11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6"/>
    <a:srgbClr val="00904A"/>
    <a:srgbClr val="27B6D9"/>
    <a:srgbClr val="1FA599"/>
    <a:srgbClr val="EB5B4C"/>
    <a:srgbClr val="81B328"/>
    <a:srgbClr val="3F122F"/>
    <a:srgbClr val="9D1918"/>
    <a:srgbClr val="F6C9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4" autoAdjust="0"/>
    <p:restoredTop sz="80236" autoAdjust="0"/>
  </p:normalViewPr>
  <p:slideViewPr>
    <p:cSldViewPr snapToGrid="0">
      <p:cViewPr varScale="1">
        <p:scale>
          <a:sx n="73" d="100"/>
          <a:sy n="73" d="100"/>
        </p:scale>
        <p:origin x="619" y="6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91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Master" Target="slideMasters/slideMaster5.xml"/></Relationships>
</file>

<file path=ppt/charts/_rels/chart1.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QuintonE\Documents\DCP\Conjoncture%20march&#233;s.xlsx" TargetMode="External"/></Relationships>
</file>

<file path=ppt/charts/_rels/chart2.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file:///C:\Users\QuintonE\Documents\DCP\Neuf%20et%20am&#233;lioration-entetien%20S1%2019%20&#224;%2022.xlsx" TargetMode="External"/></Relationships>
</file>

<file path=ppt/charts/_rels/chart3.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QuintonE\Documents\DCP\Conjoncture%20entreprises.xlsx" TargetMode="External"/></Relationships>
</file>

<file path=ppt/charts/_rels/chart4.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QuintonE\Documents\DCP\Conjoncture%20entreprises.xlsx" TargetMode="External"/></Relationships>
</file>

<file path=ppt/charts/_rels/chart5.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QuintonE\Documents\DCP\Conjoncture%20entreprises.xlsx" TargetMode="External"/></Relationships>
</file>

<file path=ppt/charts/_rels/chart6.xml.rels><?xml version="1.0" encoding="UTF-8" standalone="yes"?>
<Relationships xmlns="http://schemas.openxmlformats.org/package/2006/relationships"><Relationship Id="rId3" Type="http://schemas.openxmlformats.org/officeDocument/2006/relationships/image" Target="../media/image22.jpeg"/><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2.xml"/><Relationship Id="rId4" Type="http://schemas.openxmlformats.org/officeDocument/2006/relationships/oleObject" Target="file:///C:\Users\ChapeauxL\Documents\Attente\IndexBT-Co&#251;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694953615725653E-2"/>
          <c:y val="5.0926028612620605E-2"/>
          <c:w val="0.90380097973628415"/>
          <c:h val="0.75747315676449534"/>
        </c:manualLayout>
      </c:layout>
      <c:barChart>
        <c:barDir val="col"/>
        <c:grouping val="clustered"/>
        <c:varyColors val="0"/>
        <c:ser>
          <c:idx val="0"/>
          <c:order val="0"/>
          <c:tx>
            <c:v>Autorisations</c:v>
          </c:tx>
          <c:spPr>
            <a:solidFill>
              <a:srgbClr val="0070C0"/>
            </a:solidFill>
            <a:ln>
              <a:solidFill>
                <a:srgbClr val="0070C0"/>
              </a:solidFill>
            </a:ln>
            <a:effectLst/>
          </c:spPr>
          <c:invertIfNegative val="0"/>
          <c:dPt>
            <c:idx val="9"/>
            <c:invertIfNegative val="0"/>
            <c:bubble3D val="0"/>
            <c:spPr>
              <a:solidFill>
                <a:srgbClr val="0070C0"/>
              </a:solidFill>
              <a:ln>
                <a:solidFill>
                  <a:srgbClr val="0070C0"/>
                </a:solidFill>
              </a:ln>
              <a:effectLst/>
            </c:spPr>
            <c:extLst>
              <c:ext xmlns:c16="http://schemas.microsoft.com/office/drawing/2014/chart" uri="{C3380CC4-5D6E-409C-BE32-E72D297353CC}">
                <c16:uniqueId val="{00000001-5EC6-4579-8681-2F02E3249F1C}"/>
              </c:ext>
            </c:extLst>
          </c:dPt>
          <c:dPt>
            <c:idx val="13"/>
            <c:invertIfNegative val="0"/>
            <c:bubble3D val="0"/>
            <c:spPr>
              <a:pattFill prst="pct30">
                <a:fgClr>
                  <a:srgbClr val="0070C0"/>
                </a:fgClr>
                <a:bgClr>
                  <a:schemeClr val="bg1"/>
                </a:bgClr>
              </a:pattFill>
              <a:ln>
                <a:solidFill>
                  <a:srgbClr val="0070C0"/>
                </a:solidFill>
              </a:ln>
              <a:effectLst/>
            </c:spPr>
            <c:extLst>
              <c:ext xmlns:c16="http://schemas.microsoft.com/office/drawing/2014/chart" uri="{C3380CC4-5D6E-409C-BE32-E72D297353CC}">
                <c16:uniqueId val="{00000004-6C3C-46F7-B00B-46AC75434DA0}"/>
              </c:ext>
            </c:extLst>
          </c:dPt>
          <c:cat>
            <c:strRef>
              <c:f>'PC MC national'!$A$27:$A$40</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7m-2022</c:v>
                </c:pt>
              </c:strCache>
            </c:strRef>
          </c:cat>
          <c:val>
            <c:numRef>
              <c:f>'PC MC national'!$R$27:$R$40</c:f>
              <c:numCache>
                <c:formatCode>0.0</c:formatCode>
                <c:ptCount val="14"/>
                <c:pt idx="0">
                  <c:v>44.600718999999998</c:v>
                </c:pt>
                <c:pt idx="1">
                  <c:v>43.229391999999997</c:v>
                </c:pt>
                <c:pt idx="2">
                  <c:v>45.452779</c:v>
                </c:pt>
                <c:pt idx="3">
                  <c:v>44.159529999999997</c:v>
                </c:pt>
                <c:pt idx="4">
                  <c:v>41.297669999999997</c:v>
                </c:pt>
                <c:pt idx="5">
                  <c:v>36.175584000000001</c:v>
                </c:pt>
                <c:pt idx="6">
                  <c:v>35.626849999999997</c:v>
                </c:pt>
                <c:pt idx="7">
                  <c:v>37.850192999999997</c:v>
                </c:pt>
                <c:pt idx="8">
                  <c:v>40.554893</c:v>
                </c:pt>
                <c:pt idx="9">
                  <c:v>39.224395000000001</c:v>
                </c:pt>
                <c:pt idx="10">
                  <c:v>42.103982999999999</c:v>
                </c:pt>
                <c:pt idx="11">
                  <c:v>33.999664000000003</c:v>
                </c:pt>
                <c:pt idx="12">
                  <c:v>38.068112999999997</c:v>
                </c:pt>
                <c:pt idx="13">
                  <c:v>38.268434106523898</c:v>
                </c:pt>
              </c:numCache>
            </c:numRef>
          </c:val>
          <c:extLst>
            <c:ext xmlns:c16="http://schemas.microsoft.com/office/drawing/2014/chart" uri="{C3380CC4-5D6E-409C-BE32-E72D297353CC}">
              <c16:uniqueId val="{00000002-5EC6-4579-8681-2F02E3249F1C}"/>
            </c:ext>
          </c:extLst>
        </c:ser>
        <c:ser>
          <c:idx val="1"/>
          <c:order val="1"/>
          <c:tx>
            <c:v>Mises en chantier</c:v>
          </c:tx>
          <c:spPr>
            <a:solidFill>
              <a:srgbClr val="00B050"/>
            </a:solidFill>
            <a:ln>
              <a:solidFill>
                <a:srgbClr val="00B050"/>
              </a:solidFill>
            </a:ln>
            <a:effectLst/>
          </c:spPr>
          <c:invertIfNegative val="0"/>
          <c:dPt>
            <c:idx val="9"/>
            <c:invertIfNegative val="0"/>
            <c:bubble3D val="0"/>
            <c:spPr>
              <a:solidFill>
                <a:srgbClr val="00B050"/>
              </a:solidFill>
              <a:ln>
                <a:solidFill>
                  <a:srgbClr val="00B050"/>
                </a:solidFill>
              </a:ln>
              <a:effectLst/>
            </c:spPr>
            <c:extLst>
              <c:ext xmlns:c16="http://schemas.microsoft.com/office/drawing/2014/chart" uri="{C3380CC4-5D6E-409C-BE32-E72D297353CC}">
                <c16:uniqueId val="{00000004-5EC6-4579-8681-2F02E3249F1C}"/>
              </c:ext>
            </c:extLst>
          </c:dPt>
          <c:dPt>
            <c:idx val="13"/>
            <c:invertIfNegative val="0"/>
            <c:bubble3D val="0"/>
            <c:spPr>
              <a:pattFill prst="pct30">
                <a:fgClr>
                  <a:srgbClr val="00B050"/>
                </a:fgClr>
                <a:bgClr>
                  <a:schemeClr val="bg1"/>
                </a:bgClr>
              </a:pattFill>
              <a:ln>
                <a:solidFill>
                  <a:srgbClr val="00B050"/>
                </a:solidFill>
              </a:ln>
              <a:effectLst/>
            </c:spPr>
            <c:extLst>
              <c:ext xmlns:c16="http://schemas.microsoft.com/office/drawing/2014/chart" uri="{C3380CC4-5D6E-409C-BE32-E72D297353CC}">
                <c16:uniqueId val="{00000005-6C3C-46F7-B00B-46AC75434DA0}"/>
              </c:ext>
            </c:extLst>
          </c:dPt>
          <c:cat>
            <c:strRef>
              <c:f>'PC MC national'!$A$27:$A$40</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7m-2022</c:v>
                </c:pt>
              </c:strCache>
            </c:strRef>
          </c:cat>
          <c:val>
            <c:numRef>
              <c:f>'PC MC national'!$S$27:$S$40</c:f>
              <c:numCache>
                <c:formatCode>0.0</c:formatCode>
                <c:ptCount val="14"/>
                <c:pt idx="0">
                  <c:v>34.951624000000002</c:v>
                </c:pt>
                <c:pt idx="1">
                  <c:v>28.843229000000001</c:v>
                </c:pt>
                <c:pt idx="2">
                  <c:v>32.426250000000003</c:v>
                </c:pt>
                <c:pt idx="3">
                  <c:v>27.316306000000001</c:v>
                </c:pt>
                <c:pt idx="4">
                  <c:v>27.752282000000001</c:v>
                </c:pt>
                <c:pt idx="5">
                  <c:v>25.305441999999999</c:v>
                </c:pt>
                <c:pt idx="6">
                  <c:v>23.185853000000002</c:v>
                </c:pt>
                <c:pt idx="7">
                  <c:v>24.546802</c:v>
                </c:pt>
                <c:pt idx="8">
                  <c:v>25.971661999999998</c:v>
                </c:pt>
                <c:pt idx="9">
                  <c:v>26.519964999999999</c:v>
                </c:pt>
                <c:pt idx="10">
                  <c:v>28.435115</c:v>
                </c:pt>
                <c:pt idx="11">
                  <c:v>23.81035</c:v>
                </c:pt>
                <c:pt idx="12">
                  <c:v>25.076671999999999</c:v>
                </c:pt>
                <c:pt idx="13">
                  <c:v>28.406282730800076</c:v>
                </c:pt>
              </c:numCache>
            </c:numRef>
          </c:val>
          <c:extLst>
            <c:ext xmlns:c16="http://schemas.microsoft.com/office/drawing/2014/chart" uri="{C3380CC4-5D6E-409C-BE32-E72D297353CC}">
              <c16:uniqueId val="{00000005-5EC6-4579-8681-2F02E3249F1C}"/>
            </c:ext>
          </c:extLst>
        </c:ser>
        <c:dLbls>
          <c:showLegendKey val="0"/>
          <c:showVal val="0"/>
          <c:showCatName val="0"/>
          <c:showSerName val="0"/>
          <c:showPercent val="0"/>
          <c:showBubbleSize val="0"/>
        </c:dLbls>
        <c:gapWidth val="150"/>
        <c:axId val="86812127"/>
        <c:axId val="86826687"/>
      </c:barChart>
      <c:lineChart>
        <c:grouping val="standard"/>
        <c:varyColors val="0"/>
        <c:ser>
          <c:idx val="2"/>
          <c:order val="2"/>
          <c:spPr>
            <a:ln w="28575" cap="rnd">
              <a:solidFill>
                <a:srgbClr val="0070C0"/>
              </a:solidFill>
              <a:prstDash val="solid"/>
              <a:round/>
            </a:ln>
            <a:effectLst/>
          </c:spPr>
          <c:marker>
            <c:symbol val="none"/>
          </c:marker>
          <c:cat>
            <c:strRef>
              <c:f>'PC MC national'!$A$27:$A$40</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7m-2022</c:v>
                </c:pt>
              </c:strCache>
            </c:strRef>
          </c:cat>
          <c:val>
            <c:numRef>
              <c:f>'PC MC national'!$T$27:$T$40</c:f>
              <c:numCache>
                <c:formatCode>0.0</c:formatCode>
                <c:ptCount val="14"/>
                <c:pt idx="0">
                  <c:v>40.095826590016671</c:v>
                </c:pt>
                <c:pt idx="1">
                  <c:v>40.095826590016671</c:v>
                </c:pt>
                <c:pt idx="2">
                  <c:v>40.095826590016671</c:v>
                </c:pt>
                <c:pt idx="3">
                  <c:v>40.095826590016671</c:v>
                </c:pt>
                <c:pt idx="4">
                  <c:v>40.095826590016671</c:v>
                </c:pt>
                <c:pt idx="5">
                  <c:v>40.095826590016671</c:v>
                </c:pt>
                <c:pt idx="6">
                  <c:v>40.095826590016671</c:v>
                </c:pt>
                <c:pt idx="7">
                  <c:v>40.095826590016671</c:v>
                </c:pt>
                <c:pt idx="8">
                  <c:v>40.095826590016671</c:v>
                </c:pt>
                <c:pt idx="9">
                  <c:v>40.095826590016671</c:v>
                </c:pt>
                <c:pt idx="10">
                  <c:v>40.095826590016671</c:v>
                </c:pt>
                <c:pt idx="11">
                  <c:v>40.095826590016671</c:v>
                </c:pt>
                <c:pt idx="12">
                  <c:v>40.095826590016671</c:v>
                </c:pt>
                <c:pt idx="13">
                  <c:v>40.095826590016671</c:v>
                </c:pt>
              </c:numCache>
            </c:numRef>
          </c:val>
          <c:smooth val="0"/>
          <c:extLst>
            <c:ext xmlns:c16="http://schemas.microsoft.com/office/drawing/2014/chart" uri="{C3380CC4-5D6E-409C-BE32-E72D297353CC}">
              <c16:uniqueId val="{00000006-5EC6-4579-8681-2F02E3249F1C}"/>
            </c:ext>
          </c:extLst>
        </c:ser>
        <c:ser>
          <c:idx val="3"/>
          <c:order val="3"/>
          <c:spPr>
            <a:ln w="28575" cap="rnd">
              <a:solidFill>
                <a:srgbClr val="00B050"/>
              </a:solidFill>
              <a:prstDash val="solid"/>
              <a:round/>
            </a:ln>
            <a:effectLst/>
          </c:spPr>
          <c:marker>
            <c:symbol val="none"/>
          </c:marker>
          <c:cat>
            <c:strRef>
              <c:f>'PC MC national'!$A$27:$A$40</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7m-2022</c:v>
                </c:pt>
              </c:strCache>
            </c:strRef>
          </c:cat>
          <c:val>
            <c:numRef>
              <c:f>'PC MC national'!$U$27:$U$40</c:f>
              <c:numCache>
                <c:formatCode>0.0</c:formatCode>
                <c:ptCount val="14"/>
                <c:pt idx="0">
                  <c:v>31.699855974327548</c:v>
                </c:pt>
                <c:pt idx="1">
                  <c:v>31.699855974327548</c:v>
                </c:pt>
                <c:pt idx="2">
                  <c:v>31.699855974327548</c:v>
                </c:pt>
                <c:pt idx="3">
                  <c:v>31.699855974327548</c:v>
                </c:pt>
                <c:pt idx="4">
                  <c:v>31.699855974327548</c:v>
                </c:pt>
                <c:pt idx="5">
                  <c:v>31.699855974327548</c:v>
                </c:pt>
                <c:pt idx="6">
                  <c:v>31.699855974327548</c:v>
                </c:pt>
                <c:pt idx="7">
                  <c:v>31.699855974327548</c:v>
                </c:pt>
                <c:pt idx="8">
                  <c:v>31.699855974327548</c:v>
                </c:pt>
                <c:pt idx="9">
                  <c:v>31.699855974327548</c:v>
                </c:pt>
                <c:pt idx="10">
                  <c:v>31.699855974327548</c:v>
                </c:pt>
                <c:pt idx="11">
                  <c:v>31.699855974327548</c:v>
                </c:pt>
                <c:pt idx="12">
                  <c:v>31.699855974327548</c:v>
                </c:pt>
                <c:pt idx="13">
                  <c:v>31.699855974327548</c:v>
                </c:pt>
              </c:numCache>
            </c:numRef>
          </c:val>
          <c:smooth val="0"/>
          <c:extLst>
            <c:ext xmlns:c16="http://schemas.microsoft.com/office/drawing/2014/chart" uri="{C3380CC4-5D6E-409C-BE32-E72D297353CC}">
              <c16:uniqueId val="{00000007-5EC6-4579-8681-2F02E3249F1C}"/>
            </c:ext>
          </c:extLst>
        </c:ser>
        <c:dLbls>
          <c:showLegendKey val="0"/>
          <c:showVal val="0"/>
          <c:showCatName val="0"/>
          <c:showSerName val="0"/>
          <c:showPercent val="0"/>
          <c:showBubbleSize val="0"/>
        </c:dLbls>
        <c:marker val="1"/>
        <c:smooth val="0"/>
        <c:axId val="86812127"/>
        <c:axId val="86826687"/>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50"/>
          <c:min val="1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sz="1000">
                    <a:latin typeface="Arial" panose="020B0604020202020204" pitchFamily="34" charset="0"/>
                    <a:cs typeface="Arial" panose="020B0604020202020204" pitchFamily="34" charset="0"/>
                  </a:rPr>
                  <a:t>En millions de m² de surface de plancher, en rythme annuel</a:t>
                </a:r>
              </a:p>
            </c:rich>
          </c:tx>
          <c:layout>
            <c:manualLayout>
              <c:xMode val="edge"/>
              <c:yMode val="edge"/>
              <c:x val="0"/>
              <c:y val="3.7586163012668476E-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valAx>
      <c:spPr>
        <a:blipFill>
          <a:blip xmlns:r="http://schemas.openxmlformats.org/officeDocument/2006/relationships" r:embed="rId3"/>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egendEntry>
        <c:idx val="2"/>
        <c:delete val="1"/>
      </c:legendEntry>
      <c:legendEntry>
        <c:idx val="3"/>
        <c:delete val="1"/>
      </c:legendEntry>
      <c:layout>
        <c:manualLayout>
          <c:xMode val="edge"/>
          <c:yMode val="edge"/>
          <c:x val="7.4588300342534442E-2"/>
          <c:y val="0.92548093253049246"/>
          <c:w val="0.90978425785366124"/>
          <c:h val="6.463344070627535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330606237974275E-2"/>
          <c:y val="5.0926028612620605E-2"/>
          <c:w val="0.90249868437405534"/>
          <c:h val="0.76155807957633614"/>
        </c:manualLayout>
      </c:layout>
      <c:barChart>
        <c:barDir val="col"/>
        <c:grouping val="clustered"/>
        <c:varyColors val="0"/>
        <c:ser>
          <c:idx val="0"/>
          <c:order val="0"/>
          <c:tx>
            <c:strRef>
              <c:f>'Amélioration-entretien'!$A$2:$B$2</c:f>
              <c:strCache>
                <c:ptCount val="2"/>
                <c:pt idx="0">
                  <c:v>Ensemble des travaux</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0112-4B61-A32D-5BBB7055D411}"/>
              </c:ext>
            </c:extLst>
          </c:dPt>
          <c:dPt>
            <c:idx val="1"/>
            <c:invertIfNegative val="0"/>
            <c:bubble3D val="0"/>
            <c:spPr>
              <a:solidFill>
                <a:srgbClr val="FF0000"/>
              </a:solidFill>
              <a:ln>
                <a:noFill/>
              </a:ln>
              <a:effectLst/>
            </c:spPr>
            <c:extLst>
              <c:ext xmlns:c16="http://schemas.microsoft.com/office/drawing/2014/chart" uri="{C3380CC4-5D6E-409C-BE32-E72D297353CC}">
                <c16:uniqueId val="{00000003-0112-4B61-A32D-5BBB7055D411}"/>
              </c:ext>
            </c:extLst>
          </c:dPt>
          <c:cat>
            <c:strRef>
              <c:f>'Amélioration-entretien'!$C$1:$F$1</c:f>
              <c:strCache>
                <c:ptCount val="4"/>
                <c:pt idx="0">
                  <c:v>2019-S1</c:v>
                </c:pt>
                <c:pt idx="1">
                  <c:v>2020-S1</c:v>
                </c:pt>
                <c:pt idx="2">
                  <c:v>2021-S1</c:v>
                </c:pt>
                <c:pt idx="3">
                  <c:v>2022-S1</c:v>
                </c:pt>
              </c:strCache>
            </c:strRef>
          </c:cat>
          <c:val>
            <c:numRef>
              <c:f>'Amélioration-entretien'!$C$2:$F$2</c:f>
              <c:numCache>
                <c:formatCode>#,##0</c:formatCode>
                <c:ptCount val="4"/>
                <c:pt idx="0">
                  <c:v>100</c:v>
                </c:pt>
                <c:pt idx="1">
                  <c:v>85.3</c:v>
                </c:pt>
                <c:pt idx="2">
                  <c:v>94.597699999999989</c:v>
                </c:pt>
                <c:pt idx="3">
                  <c:v>96.395056299999979</c:v>
                </c:pt>
              </c:numCache>
            </c:numRef>
          </c:val>
          <c:extLst>
            <c:ext xmlns:c16="http://schemas.microsoft.com/office/drawing/2014/chart" uri="{C3380CC4-5D6E-409C-BE32-E72D297353CC}">
              <c16:uniqueId val="{00000004-0112-4B61-A32D-5BBB7055D411}"/>
            </c:ext>
          </c:extLst>
        </c:ser>
        <c:ser>
          <c:idx val="1"/>
          <c:order val="1"/>
          <c:tx>
            <c:strRef>
              <c:f>'Amélioration-entretien'!$A$3:$B$3</c:f>
              <c:strCache>
                <c:ptCount val="2"/>
                <c:pt idx="0">
                  <c:v>Dont rénovation énergétique</c:v>
                </c:pt>
              </c:strCache>
            </c:strRef>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6-0112-4B61-A32D-5BBB7055D411}"/>
              </c:ext>
            </c:extLst>
          </c:dPt>
          <c:dPt>
            <c:idx val="1"/>
            <c:invertIfNegative val="0"/>
            <c:bubble3D val="0"/>
            <c:spPr>
              <a:solidFill>
                <a:srgbClr val="0070C0"/>
              </a:solidFill>
              <a:ln>
                <a:noFill/>
              </a:ln>
              <a:effectLst/>
            </c:spPr>
            <c:extLst>
              <c:ext xmlns:c16="http://schemas.microsoft.com/office/drawing/2014/chart" uri="{C3380CC4-5D6E-409C-BE32-E72D297353CC}">
                <c16:uniqueId val="{00000008-0112-4B61-A32D-5BBB7055D411}"/>
              </c:ext>
            </c:extLst>
          </c:dPt>
          <c:cat>
            <c:strRef>
              <c:f>'Amélioration-entretien'!$C$1:$F$1</c:f>
              <c:strCache>
                <c:ptCount val="4"/>
                <c:pt idx="0">
                  <c:v>2019-S1</c:v>
                </c:pt>
                <c:pt idx="1">
                  <c:v>2020-S1</c:v>
                </c:pt>
                <c:pt idx="2">
                  <c:v>2021-S1</c:v>
                </c:pt>
                <c:pt idx="3">
                  <c:v>2022-S1</c:v>
                </c:pt>
              </c:strCache>
            </c:strRef>
          </c:cat>
          <c:val>
            <c:numRef>
              <c:f>'Amélioration-entretien'!$C$3:$F$3</c:f>
              <c:numCache>
                <c:formatCode>#,##0</c:formatCode>
                <c:ptCount val="4"/>
                <c:pt idx="0">
                  <c:v>100</c:v>
                </c:pt>
                <c:pt idx="1">
                  <c:v>90.35</c:v>
                </c:pt>
                <c:pt idx="2">
                  <c:v>99.881924999999981</c:v>
                </c:pt>
                <c:pt idx="3">
                  <c:v>101.72974061249998</c:v>
                </c:pt>
              </c:numCache>
            </c:numRef>
          </c:val>
          <c:extLst>
            <c:ext xmlns:c16="http://schemas.microsoft.com/office/drawing/2014/chart" uri="{C3380CC4-5D6E-409C-BE32-E72D297353CC}">
              <c16:uniqueId val="{00000009-0112-4B61-A32D-5BBB7055D411}"/>
            </c:ext>
          </c:extLst>
        </c:ser>
        <c:ser>
          <c:idx val="2"/>
          <c:order val="2"/>
          <c:tx>
            <c:strRef>
              <c:f>'Amélioration-entretien'!$A$4:$B$4</c:f>
              <c:strCache>
                <c:ptCount val="2"/>
                <c:pt idx="0">
                  <c:v>Dont rénovation énergétique du logement</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B-0112-4B61-A32D-5BBB7055D411}"/>
              </c:ext>
            </c:extLst>
          </c:dPt>
          <c:dPt>
            <c:idx val="1"/>
            <c:invertIfNegative val="0"/>
            <c:bubble3D val="0"/>
            <c:spPr>
              <a:solidFill>
                <a:srgbClr val="00B050"/>
              </a:solidFill>
              <a:ln>
                <a:noFill/>
              </a:ln>
              <a:effectLst/>
            </c:spPr>
            <c:extLst>
              <c:ext xmlns:c16="http://schemas.microsoft.com/office/drawing/2014/chart" uri="{C3380CC4-5D6E-409C-BE32-E72D297353CC}">
                <c16:uniqueId val="{0000000D-0112-4B61-A32D-5BBB7055D411}"/>
              </c:ext>
            </c:extLst>
          </c:dPt>
          <c:cat>
            <c:strRef>
              <c:f>'Amélioration-entretien'!$C$1:$F$1</c:f>
              <c:strCache>
                <c:ptCount val="4"/>
                <c:pt idx="0">
                  <c:v>2019-S1</c:v>
                </c:pt>
                <c:pt idx="1">
                  <c:v>2020-S1</c:v>
                </c:pt>
                <c:pt idx="2">
                  <c:v>2021-S1</c:v>
                </c:pt>
                <c:pt idx="3">
                  <c:v>2022-S1</c:v>
                </c:pt>
              </c:strCache>
            </c:strRef>
          </c:cat>
          <c:val>
            <c:numRef>
              <c:f>'Amélioration-entretien'!$C$4:$F$4</c:f>
              <c:numCache>
                <c:formatCode>#,##0</c:formatCode>
                <c:ptCount val="4"/>
                <c:pt idx="0">
                  <c:v>100</c:v>
                </c:pt>
                <c:pt idx="1">
                  <c:v>90.95</c:v>
                </c:pt>
                <c:pt idx="2">
                  <c:v>103.18277500000001</c:v>
                </c:pt>
                <c:pt idx="3">
                  <c:v>105.0916563375</c:v>
                </c:pt>
              </c:numCache>
            </c:numRef>
          </c:val>
          <c:extLst>
            <c:ext xmlns:c16="http://schemas.microsoft.com/office/drawing/2014/chart" uri="{C3380CC4-5D6E-409C-BE32-E72D297353CC}">
              <c16:uniqueId val="{0000000E-0112-4B61-A32D-5BBB7055D411}"/>
            </c:ext>
          </c:extLst>
        </c:ser>
        <c:dLbls>
          <c:showLegendKey val="0"/>
          <c:showVal val="0"/>
          <c:showCatName val="0"/>
          <c:showSerName val="0"/>
          <c:showPercent val="0"/>
          <c:showBubbleSize val="0"/>
        </c:dLbls>
        <c:gapWidth val="150"/>
        <c:axId val="86812127"/>
        <c:axId val="86826687"/>
      </c:bar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110"/>
          <c:min val="8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Base 100 en</a:t>
                </a:r>
                <a:r>
                  <a:rPr lang="fr-FR" sz="1200" baseline="0">
                    <a:latin typeface="Arial" panose="020B0604020202020204" pitchFamily="34" charset="0"/>
                    <a:cs typeface="Arial" panose="020B0604020202020204" pitchFamily="34" charset="0"/>
                  </a:rPr>
                  <a:t> 2019-S1 </a:t>
                </a:r>
                <a:endParaRPr lang="fr-FR" sz="1200">
                  <a:latin typeface="Arial" panose="020B0604020202020204" pitchFamily="34" charset="0"/>
                  <a:cs typeface="Arial" panose="020B0604020202020204" pitchFamily="34" charset="0"/>
                </a:endParaRPr>
              </a:p>
            </c:rich>
          </c:tx>
          <c:layout>
            <c:manualLayout>
              <c:xMode val="edge"/>
              <c:yMode val="edge"/>
              <c:x val="2.6145008834480179E-3"/>
              <c:y val="0.2363756300373958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majorUnit val="5"/>
      </c:valAx>
      <c:spPr>
        <a:blipFill>
          <a:blip xmlns:r="http://schemas.openxmlformats.org/officeDocument/2006/relationships" r:embed="rId3"/>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FF000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7.4325175153599071E-2"/>
          <c:y val="0.90134454432134037"/>
          <c:w val="0.9055831760666414"/>
          <c:h val="9.051355306250435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02458979746953E-2"/>
          <c:y val="5.0925925925925923E-2"/>
          <c:w val="0.83713771065909282"/>
          <c:h val="0.79432116439990474"/>
        </c:manualLayout>
      </c:layout>
      <c:lineChart>
        <c:grouping val="standard"/>
        <c:varyColors val="0"/>
        <c:ser>
          <c:idx val="0"/>
          <c:order val="0"/>
          <c:tx>
            <c:v>Effectifs salariés</c:v>
          </c:tx>
          <c:spPr>
            <a:ln w="28575" cap="rnd">
              <a:solidFill>
                <a:srgbClr val="00B050"/>
              </a:solidFill>
              <a:prstDash val="solid"/>
              <a:round/>
            </a:ln>
            <a:effectLst/>
          </c:spPr>
          <c:marker>
            <c:symbol val="none"/>
          </c:marker>
          <c:dPt>
            <c:idx val="36"/>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1-C56E-4B82-80AF-16C65391936F}"/>
              </c:ext>
            </c:extLst>
          </c:dPt>
          <c:dPt>
            <c:idx val="37"/>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3-C56E-4B82-80AF-16C65391936F}"/>
              </c:ext>
            </c:extLst>
          </c:dPt>
          <c:dPt>
            <c:idx val="38"/>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5-C56E-4B82-80AF-16C65391936F}"/>
              </c:ext>
            </c:extLst>
          </c:dPt>
          <c:dPt>
            <c:idx val="40"/>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7-C56E-4B82-80AF-16C65391936F}"/>
              </c:ext>
            </c:extLst>
          </c:dPt>
          <c:dPt>
            <c:idx val="41"/>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9-C56E-4B82-80AF-16C65391936F}"/>
              </c:ext>
            </c:extLst>
          </c:dPt>
          <c:dPt>
            <c:idx val="42"/>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B-C56E-4B82-80AF-16C65391936F}"/>
              </c:ext>
            </c:extLst>
          </c:dPt>
          <c:dPt>
            <c:idx val="43"/>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D-C56E-4B82-80AF-16C65391936F}"/>
              </c:ext>
            </c:extLst>
          </c:dPt>
          <c:dPt>
            <c:idx val="46"/>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0F-C56E-4B82-80AF-16C65391936F}"/>
              </c:ext>
            </c:extLst>
          </c:dPt>
          <c:dPt>
            <c:idx val="47"/>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11-C56E-4B82-80AF-16C65391936F}"/>
              </c:ext>
            </c:extLst>
          </c:dPt>
          <c:dPt>
            <c:idx val="48"/>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13-C56E-4B82-80AF-16C65391936F}"/>
              </c:ext>
            </c:extLst>
          </c:dPt>
          <c:dPt>
            <c:idx val="50"/>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15-C56E-4B82-80AF-16C65391936F}"/>
              </c:ext>
            </c:extLst>
          </c:dPt>
          <c:dPt>
            <c:idx val="52"/>
            <c:marker>
              <c:symbol val="none"/>
            </c:marker>
            <c:bubble3D val="0"/>
            <c:spPr>
              <a:ln w="28575" cap="rnd">
                <a:solidFill>
                  <a:srgbClr val="00B050"/>
                </a:solidFill>
                <a:prstDash val="solid"/>
                <a:round/>
              </a:ln>
              <a:effectLst/>
            </c:spPr>
            <c:extLst>
              <c:ext xmlns:c16="http://schemas.microsoft.com/office/drawing/2014/chart" uri="{C3380CC4-5D6E-409C-BE32-E72D297353CC}">
                <c16:uniqueId val="{00000017-C56E-4B82-80AF-16C65391936F}"/>
              </c:ext>
            </c:extLst>
          </c:dPt>
          <c:cat>
            <c:multiLvlStrRef>
              <c:f>Emploi!$A$59:$B$114</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Emploi!$G$59:$G$114</c:f>
              <c:numCache>
                <c:formatCode>#,##0</c:formatCode>
                <c:ptCount val="56"/>
                <c:pt idx="0">
                  <c:v>1270.9849747714229</c:v>
                </c:pt>
                <c:pt idx="1">
                  <c:v>1262.1174485440604</c:v>
                </c:pt>
                <c:pt idx="2">
                  <c:v>1252.1109739939172</c:v>
                </c:pt>
                <c:pt idx="3">
                  <c:v>1246.7416461865234</c:v>
                </c:pt>
                <c:pt idx="4">
                  <c:v>1236.7707356233282</c:v>
                </c:pt>
                <c:pt idx="5">
                  <c:v>1232.9565476591354</c:v>
                </c:pt>
                <c:pt idx="6">
                  <c:v>1230.1161949198431</c:v>
                </c:pt>
                <c:pt idx="7">
                  <c:v>1227.600453922184</c:v>
                </c:pt>
                <c:pt idx="8">
                  <c:v>1225.4093195406085</c:v>
                </c:pt>
                <c:pt idx="9">
                  <c:v>1222.7353456237377</c:v>
                </c:pt>
                <c:pt idx="10">
                  <c:v>1219.4131356058072</c:v>
                </c:pt>
                <c:pt idx="11">
                  <c:v>1218.7648995047473</c:v>
                </c:pt>
                <c:pt idx="12">
                  <c:v>1214.310957939161</c:v>
                </c:pt>
                <c:pt idx="13">
                  <c:v>1209.0681673535719</c:v>
                </c:pt>
                <c:pt idx="14">
                  <c:v>1204.7126182516977</c:v>
                </c:pt>
                <c:pt idx="15">
                  <c:v>1199.1471943993031</c:v>
                </c:pt>
                <c:pt idx="16">
                  <c:v>1184.498075371954</c:v>
                </c:pt>
                <c:pt idx="17">
                  <c:v>1180.2427782801954</c:v>
                </c:pt>
                <c:pt idx="18">
                  <c:v>1176.2283470615553</c:v>
                </c:pt>
                <c:pt idx="19">
                  <c:v>1170.9292978529504</c:v>
                </c:pt>
                <c:pt idx="20">
                  <c:v>1163.2573620767325</c:v>
                </c:pt>
                <c:pt idx="21">
                  <c:v>1153.9641214430617</c:v>
                </c:pt>
                <c:pt idx="22">
                  <c:v>1142.4276847943668</c:v>
                </c:pt>
                <c:pt idx="23">
                  <c:v>1129.6094218513726</c:v>
                </c:pt>
                <c:pt idx="24">
                  <c:v>1121.6788439374425</c:v>
                </c:pt>
                <c:pt idx="25">
                  <c:v>1112.6071498804049</c:v>
                </c:pt>
                <c:pt idx="26">
                  <c:v>1104.4185410855566</c:v>
                </c:pt>
                <c:pt idx="27">
                  <c:v>1101.7692852989881</c:v>
                </c:pt>
                <c:pt idx="28">
                  <c:v>1099.5165432032793</c:v>
                </c:pt>
                <c:pt idx="29">
                  <c:v>1098.3931136597932</c:v>
                </c:pt>
                <c:pt idx="30">
                  <c:v>1097.5104190184827</c:v>
                </c:pt>
                <c:pt idx="31">
                  <c:v>1094.2203753554163</c:v>
                </c:pt>
                <c:pt idx="32">
                  <c:v>1093.9512687071658</c:v>
                </c:pt>
                <c:pt idx="33">
                  <c:v>1099.3000780922189</c:v>
                </c:pt>
                <c:pt idx="34">
                  <c:v>1101.6152343932119</c:v>
                </c:pt>
                <c:pt idx="35">
                  <c:v>1106.6447118746796</c:v>
                </c:pt>
                <c:pt idx="36">
                  <c:v>1111.3076595705279</c:v>
                </c:pt>
                <c:pt idx="37">
                  <c:v>1116.6393898384281</c:v>
                </c:pt>
                <c:pt idx="38">
                  <c:v>1124.7563523358283</c:v>
                </c:pt>
                <c:pt idx="39">
                  <c:v>1132.3958464510285</c:v>
                </c:pt>
                <c:pt idx="40">
                  <c:v>1148.3538627843375</c:v>
                </c:pt>
                <c:pt idx="41">
                  <c:v>1156.5490022471508</c:v>
                </c:pt>
                <c:pt idx="42">
                  <c:v>1168.483671367753</c:v>
                </c:pt>
                <c:pt idx="43">
                  <c:v>1178.906615733079</c:v>
                </c:pt>
                <c:pt idx="44">
                  <c:v>1176.9078741735123</c:v>
                </c:pt>
                <c:pt idx="45">
                  <c:v>1184.7267997832339</c:v>
                </c:pt>
                <c:pt idx="46">
                  <c:v>1202.1997049723057</c:v>
                </c:pt>
                <c:pt idx="47">
                  <c:v>1214.167448252492</c:v>
                </c:pt>
                <c:pt idx="48">
                  <c:v>1235.2860242794097</c:v>
                </c:pt>
                <c:pt idx="49">
                  <c:v>1242.6532169562997</c:v>
                </c:pt>
                <c:pt idx="50">
                  <c:v>1252.7430677963885</c:v>
                </c:pt>
                <c:pt idx="51">
                  <c:v>1257.868071397703</c:v>
                </c:pt>
                <c:pt idx="52">
                  <c:v>1260.8309641047133</c:v>
                </c:pt>
                <c:pt idx="53">
                  <c:v>1260.9110422859837</c:v>
                </c:pt>
              </c:numCache>
            </c:numRef>
          </c:val>
          <c:smooth val="1"/>
          <c:extLst>
            <c:ext xmlns:c16="http://schemas.microsoft.com/office/drawing/2014/chart" uri="{C3380CC4-5D6E-409C-BE32-E72D297353CC}">
              <c16:uniqueId val="{00000018-C56E-4B82-80AF-16C65391936F}"/>
            </c:ext>
          </c:extLst>
        </c:ser>
        <c:dLbls>
          <c:showLegendKey val="0"/>
          <c:showVal val="0"/>
          <c:showCatName val="0"/>
          <c:showSerName val="0"/>
          <c:showPercent val="0"/>
          <c:showBubbleSize val="0"/>
        </c:dLbls>
        <c:marker val="1"/>
        <c:smooth val="0"/>
        <c:axId val="86812127"/>
        <c:axId val="86826687"/>
      </c:lineChart>
      <c:lineChart>
        <c:grouping val="standard"/>
        <c:varyColors val="0"/>
        <c:ser>
          <c:idx val="1"/>
          <c:order val="1"/>
          <c:tx>
            <c:v>Effectifs intérimaires ETP</c:v>
          </c:tx>
          <c:spPr>
            <a:ln w="28575" cap="rnd">
              <a:solidFill>
                <a:srgbClr val="0070C0"/>
              </a:solidFill>
              <a:round/>
            </a:ln>
            <a:effectLst/>
          </c:spPr>
          <c:marker>
            <c:symbol val="none"/>
          </c:marker>
          <c:dPt>
            <c:idx val="36"/>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A-C56E-4B82-80AF-16C65391936F}"/>
              </c:ext>
            </c:extLst>
          </c:dPt>
          <c:dPt>
            <c:idx val="37"/>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C-C56E-4B82-80AF-16C65391936F}"/>
              </c:ext>
            </c:extLst>
          </c:dPt>
          <c:dPt>
            <c:idx val="38"/>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1E-C56E-4B82-80AF-16C65391936F}"/>
              </c:ext>
            </c:extLst>
          </c:dPt>
          <c:dPt>
            <c:idx val="40"/>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0-C56E-4B82-80AF-16C65391936F}"/>
              </c:ext>
            </c:extLst>
          </c:dPt>
          <c:dPt>
            <c:idx val="41"/>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2-C56E-4B82-80AF-16C65391936F}"/>
              </c:ext>
            </c:extLst>
          </c:dPt>
          <c:dPt>
            <c:idx val="42"/>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4-C56E-4B82-80AF-16C65391936F}"/>
              </c:ext>
            </c:extLst>
          </c:dPt>
          <c:dPt>
            <c:idx val="43"/>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6-C56E-4B82-80AF-16C65391936F}"/>
              </c:ext>
            </c:extLst>
          </c:dPt>
          <c:dPt>
            <c:idx val="46"/>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8-C56E-4B82-80AF-16C65391936F}"/>
              </c:ext>
            </c:extLst>
          </c:dPt>
          <c:dPt>
            <c:idx val="47"/>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A-C56E-4B82-80AF-16C65391936F}"/>
              </c:ext>
            </c:extLst>
          </c:dPt>
          <c:dPt>
            <c:idx val="48"/>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C-C56E-4B82-80AF-16C65391936F}"/>
              </c:ext>
            </c:extLst>
          </c:dPt>
          <c:dPt>
            <c:idx val="49"/>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2E-C56E-4B82-80AF-16C65391936F}"/>
              </c:ext>
            </c:extLst>
          </c:dPt>
          <c:dPt>
            <c:idx val="50"/>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30-C56E-4B82-80AF-16C65391936F}"/>
              </c:ext>
            </c:extLst>
          </c:dPt>
          <c:dPt>
            <c:idx val="52"/>
            <c:marker>
              <c:symbol val="none"/>
            </c:marker>
            <c:bubble3D val="0"/>
            <c:spPr>
              <a:ln w="28575" cap="rnd">
                <a:solidFill>
                  <a:srgbClr val="0070C0"/>
                </a:solidFill>
                <a:prstDash val="solid"/>
                <a:round/>
              </a:ln>
              <a:effectLst/>
            </c:spPr>
            <c:extLst>
              <c:ext xmlns:c16="http://schemas.microsoft.com/office/drawing/2014/chart" uri="{C3380CC4-5D6E-409C-BE32-E72D297353CC}">
                <c16:uniqueId val="{00000032-C56E-4B82-80AF-16C65391936F}"/>
              </c:ext>
            </c:extLst>
          </c:dPt>
          <c:cat>
            <c:multiLvlStrRef>
              <c:f>Emploi!$A$59:$B$114</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Emploi!$I$59:$I$114</c:f>
              <c:numCache>
                <c:formatCode>#,##0</c:formatCode>
                <c:ptCount val="56"/>
                <c:pt idx="0">
                  <c:v>95.499372091318975</c:v>
                </c:pt>
                <c:pt idx="1">
                  <c:v>89.810002905446808</c:v>
                </c:pt>
                <c:pt idx="2">
                  <c:v>88.943030092125028</c:v>
                </c:pt>
                <c:pt idx="3">
                  <c:v>87.751589480452779</c:v>
                </c:pt>
                <c:pt idx="4">
                  <c:v>88.221062347379331</c:v>
                </c:pt>
                <c:pt idx="5">
                  <c:v>92.659701733947102</c:v>
                </c:pt>
                <c:pt idx="6">
                  <c:v>91.922998388089866</c:v>
                </c:pt>
                <c:pt idx="7">
                  <c:v>94.127051136474392</c:v>
                </c:pt>
                <c:pt idx="8">
                  <c:v>103.69095193091985</c:v>
                </c:pt>
                <c:pt idx="9">
                  <c:v>99.783850195875218</c:v>
                </c:pt>
                <c:pt idx="10">
                  <c:v>98.535787216809766</c:v>
                </c:pt>
                <c:pt idx="11">
                  <c:v>98.228884894487535</c:v>
                </c:pt>
                <c:pt idx="12">
                  <c:v>97.62263814189285</c:v>
                </c:pt>
                <c:pt idx="13">
                  <c:v>95.789764816091434</c:v>
                </c:pt>
                <c:pt idx="14">
                  <c:v>90.789487807150095</c:v>
                </c:pt>
                <c:pt idx="15">
                  <c:v>89.015827775432896</c:v>
                </c:pt>
                <c:pt idx="16">
                  <c:v>90.864564198001958</c:v>
                </c:pt>
                <c:pt idx="17">
                  <c:v>88.974876718460322</c:v>
                </c:pt>
                <c:pt idx="18">
                  <c:v>90.330964080059815</c:v>
                </c:pt>
                <c:pt idx="19">
                  <c:v>90.620088767436172</c:v>
                </c:pt>
                <c:pt idx="20">
                  <c:v>91.034910829658173</c:v>
                </c:pt>
                <c:pt idx="21">
                  <c:v>84.250641654309632</c:v>
                </c:pt>
                <c:pt idx="22">
                  <c:v>82.40783950634399</c:v>
                </c:pt>
                <c:pt idx="23">
                  <c:v>79.540991885843894</c:v>
                </c:pt>
                <c:pt idx="24">
                  <c:v>82.74876695069409</c:v>
                </c:pt>
                <c:pt idx="25">
                  <c:v>82.323594599828994</c:v>
                </c:pt>
                <c:pt idx="26">
                  <c:v>82.617776118336081</c:v>
                </c:pt>
                <c:pt idx="27">
                  <c:v>84.253526462859497</c:v>
                </c:pt>
                <c:pt idx="28">
                  <c:v>87.972997903007581</c:v>
                </c:pt>
                <c:pt idx="29">
                  <c:v>87.110280737845869</c:v>
                </c:pt>
                <c:pt idx="30">
                  <c:v>89.455656387673386</c:v>
                </c:pt>
                <c:pt idx="31">
                  <c:v>93.500284012563512</c:v>
                </c:pt>
                <c:pt idx="32" formatCode="0">
                  <c:v>103.6261633424609</c:v>
                </c:pt>
                <c:pt idx="33" formatCode="0">
                  <c:v>103.3926498373058</c:v>
                </c:pt>
                <c:pt idx="34" formatCode="0">
                  <c:v>104.12680854035102</c:v>
                </c:pt>
                <c:pt idx="35" formatCode="0">
                  <c:v>111.89965849018371</c:v>
                </c:pt>
                <c:pt idx="36" formatCode="0">
                  <c:v>115.15310472289806</c:v>
                </c:pt>
                <c:pt idx="37" formatCode="0">
                  <c:v>108.81735150342182</c:v>
                </c:pt>
                <c:pt idx="38" formatCode="0">
                  <c:v>109.26112338169821</c:v>
                </c:pt>
                <c:pt idx="39" formatCode="0">
                  <c:v>115.55347936343009</c:v>
                </c:pt>
                <c:pt idx="40" formatCode="0">
                  <c:v>120.75429997822054</c:v>
                </c:pt>
                <c:pt idx="41" formatCode="0">
                  <c:v>115.36133366193502</c:v>
                </c:pt>
                <c:pt idx="42" formatCode="0">
                  <c:v>109.69272834683156</c:v>
                </c:pt>
                <c:pt idx="43" formatCode="0">
                  <c:v>115.36730948634288</c:v>
                </c:pt>
                <c:pt idx="44" formatCode="0">
                  <c:v>106.78726872089099</c:v>
                </c:pt>
                <c:pt idx="45" formatCode="0">
                  <c:v>45.487940576257458</c:v>
                </c:pt>
                <c:pt idx="46" formatCode="0">
                  <c:v>97.547486634445576</c:v>
                </c:pt>
                <c:pt idx="47" formatCode="0">
                  <c:v>106.02852464331511</c:v>
                </c:pt>
                <c:pt idx="48" formatCode="0">
                  <c:v>113.31369921483221</c:v>
                </c:pt>
                <c:pt idx="49" formatCode="0">
                  <c:v>108.46159463621576</c:v>
                </c:pt>
                <c:pt idx="50" formatCode="0">
                  <c:v>101.26326670269057</c:v>
                </c:pt>
                <c:pt idx="51" formatCode="0">
                  <c:v>109.36367165808106</c:v>
                </c:pt>
                <c:pt idx="52" formatCode="0">
                  <c:v>115.40438796709905</c:v>
                </c:pt>
                <c:pt idx="53" formatCode="0">
                  <c:v>102.62887378023657</c:v>
                </c:pt>
              </c:numCache>
            </c:numRef>
          </c:val>
          <c:smooth val="1"/>
          <c:extLst>
            <c:ext xmlns:c16="http://schemas.microsoft.com/office/drawing/2014/chart" uri="{C3380CC4-5D6E-409C-BE32-E72D297353CC}">
              <c16:uniqueId val="{00000033-C56E-4B82-80AF-16C65391936F}"/>
            </c:ext>
          </c:extLst>
        </c:ser>
        <c:dLbls>
          <c:showLegendKey val="0"/>
          <c:showVal val="0"/>
          <c:showCatName val="0"/>
          <c:showSerName val="0"/>
          <c:showPercent val="0"/>
          <c:showBubbleSize val="0"/>
        </c:dLbls>
        <c:marker val="1"/>
        <c:smooth val="0"/>
        <c:axId val="949917423"/>
        <c:axId val="949919919"/>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1300"/>
          <c:min val="100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rgbClr val="00B050"/>
                    </a:solidFill>
                    <a:latin typeface="+mn-lt"/>
                    <a:ea typeface="+mn-ea"/>
                    <a:cs typeface="+mn-cs"/>
                  </a:defRPr>
                </a:pPr>
                <a:r>
                  <a:rPr lang="fr-FR" sz="1200" b="0">
                    <a:solidFill>
                      <a:srgbClr val="00B050"/>
                    </a:solidFill>
                    <a:latin typeface="Arial" panose="020B0604020202020204" pitchFamily="34" charset="0"/>
                    <a:cs typeface="Arial" panose="020B0604020202020204" pitchFamily="34" charset="0"/>
                  </a:rPr>
                  <a:t>Effectifs salariés (en milliers)</a:t>
                </a:r>
              </a:p>
            </c:rich>
          </c:tx>
          <c:layout>
            <c:manualLayout>
              <c:xMode val="edge"/>
              <c:yMode val="edge"/>
              <c:x val="0"/>
              <c:y val="0.20064597807626988"/>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0B050"/>
                  </a:solidFill>
                  <a:latin typeface="+mn-lt"/>
                  <a:ea typeface="+mn-ea"/>
                  <a:cs typeface="+mn-cs"/>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crossAx val="86812127"/>
        <c:crosses val="autoZero"/>
        <c:crossBetween val="between"/>
      </c:valAx>
      <c:valAx>
        <c:axId val="949919919"/>
        <c:scaling>
          <c:orientation val="minMax"/>
          <c:max val="130"/>
          <c:min val="40"/>
        </c:scaling>
        <c:delete val="0"/>
        <c:axPos val="r"/>
        <c:title>
          <c:tx>
            <c:rich>
              <a:bodyPr rot="-5400000" spcFirstLastPara="1" vertOverflow="ellipsis" vert="horz" wrap="square" anchor="ctr" anchorCtr="1"/>
              <a:lstStyle/>
              <a:p>
                <a:pPr>
                  <a:defRPr sz="1200" b="0" i="0" u="none" strike="noStrike" kern="1200" baseline="0">
                    <a:solidFill>
                      <a:srgbClr val="0070C0"/>
                    </a:solidFill>
                    <a:latin typeface="+mn-lt"/>
                    <a:ea typeface="+mn-ea"/>
                    <a:cs typeface="+mn-cs"/>
                  </a:defRPr>
                </a:pPr>
                <a:r>
                  <a:rPr lang="fr-FR" sz="1200">
                    <a:solidFill>
                      <a:srgbClr val="0070C0"/>
                    </a:solidFill>
                    <a:latin typeface="Arial" panose="020B0604020202020204" pitchFamily="34" charset="0"/>
                    <a:cs typeface="Arial" panose="020B0604020202020204" pitchFamily="34" charset="0"/>
                  </a:rPr>
                  <a:t>Effectifs intérimaires ETP (en milliers)</a:t>
                </a:r>
                <a:endParaRPr lang="fr-FR" sz="1200">
                  <a:solidFill>
                    <a:srgbClr val="0070C0"/>
                  </a:solidFill>
                </a:endParaRPr>
              </a:p>
            </c:rich>
          </c:tx>
          <c:layout>
            <c:manualLayout>
              <c:xMode val="edge"/>
              <c:yMode val="edge"/>
              <c:x val="0.97405325178024815"/>
              <c:y val="0.14142592862716227"/>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070C0"/>
                  </a:solidFill>
                  <a:latin typeface="+mn-lt"/>
                  <a:ea typeface="+mn-ea"/>
                  <a:cs typeface="+mn-cs"/>
                </a:defRPr>
              </a:pPr>
              <a:endParaRPr lang="fr-FR"/>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crossAx val="949917423"/>
        <c:crosses val="max"/>
        <c:crossBetween val="between"/>
        <c:majorUnit val="15"/>
      </c:valAx>
      <c:catAx>
        <c:axId val="949917423"/>
        <c:scaling>
          <c:orientation val="minMax"/>
        </c:scaling>
        <c:delete val="1"/>
        <c:axPos val="b"/>
        <c:numFmt formatCode="General" sourceLinked="1"/>
        <c:majorTickMark val="out"/>
        <c:minorTickMark val="none"/>
        <c:tickLblPos val="nextTo"/>
        <c:crossAx val="949919919"/>
        <c:crosses val="autoZero"/>
        <c:auto val="1"/>
        <c:lblAlgn val="ctr"/>
        <c:lblOffset val="100"/>
        <c:noMultiLvlLbl val="0"/>
      </c:catAx>
      <c:spPr>
        <a:blipFill>
          <a:blip xmlns:r="http://schemas.openxmlformats.org/officeDocument/2006/relationships" r:embed="rId3"/>
          <a:tile tx="0" ty="0" sx="100000" sy="100000" flip="none" algn="tl"/>
        </a:blip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77404293596031E-2"/>
          <c:y val="5.0925925925925923E-2"/>
          <c:w val="0.90666705496260669"/>
          <c:h val="0.67456722739203057"/>
        </c:manualLayout>
      </c:layout>
      <c:lineChart>
        <c:grouping val="standard"/>
        <c:varyColors val="0"/>
        <c:ser>
          <c:idx val="1"/>
          <c:order val="0"/>
          <c:tx>
            <c:v>Gros œuvre - plus de 10 salariés</c:v>
          </c:tx>
          <c:spPr>
            <a:ln w="28575" cap="rnd">
              <a:solidFill>
                <a:schemeClr val="accent1">
                  <a:lumMod val="60000"/>
                  <a:lumOff val="40000"/>
                </a:schemeClr>
              </a:solidFill>
              <a:round/>
            </a:ln>
            <a:effectLst/>
          </c:spPr>
          <c:marker>
            <c:symbol val="none"/>
          </c:marker>
          <c:cat>
            <c:multiLvlStrRef>
              <c:f>'Difficultés de recrutement'!$A$80:$B$135</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'Difficultés de recrutement'!$E$80:$E$135</c:f>
              <c:numCache>
                <c:formatCode>0.0</c:formatCode>
                <c:ptCount val="56"/>
                <c:pt idx="0">
                  <c:v>49.9</c:v>
                </c:pt>
                <c:pt idx="1">
                  <c:v>46.7</c:v>
                </c:pt>
                <c:pt idx="2">
                  <c:v>45.1</c:v>
                </c:pt>
                <c:pt idx="3">
                  <c:v>44.7</c:v>
                </c:pt>
                <c:pt idx="4">
                  <c:v>43</c:v>
                </c:pt>
                <c:pt idx="5">
                  <c:v>45.2</c:v>
                </c:pt>
                <c:pt idx="6">
                  <c:v>48.7</c:v>
                </c:pt>
                <c:pt idx="7">
                  <c:v>50.6</c:v>
                </c:pt>
                <c:pt idx="8">
                  <c:v>47.4</c:v>
                </c:pt>
                <c:pt idx="9">
                  <c:v>52.6</c:v>
                </c:pt>
                <c:pt idx="10">
                  <c:v>51.9</c:v>
                </c:pt>
                <c:pt idx="11">
                  <c:v>46.4</c:v>
                </c:pt>
                <c:pt idx="12">
                  <c:v>46.3</c:v>
                </c:pt>
                <c:pt idx="13">
                  <c:v>41.5</c:v>
                </c:pt>
                <c:pt idx="14">
                  <c:v>37.200000000000003</c:v>
                </c:pt>
                <c:pt idx="15">
                  <c:v>36.700000000000003</c:v>
                </c:pt>
                <c:pt idx="16">
                  <c:v>41.7</c:v>
                </c:pt>
                <c:pt idx="17">
                  <c:v>33.299999999999997</c:v>
                </c:pt>
                <c:pt idx="18">
                  <c:v>34.4</c:v>
                </c:pt>
                <c:pt idx="19">
                  <c:v>34.5</c:v>
                </c:pt>
                <c:pt idx="20">
                  <c:v>35.299999999999997</c:v>
                </c:pt>
                <c:pt idx="21">
                  <c:v>32.4</c:v>
                </c:pt>
                <c:pt idx="22">
                  <c:v>28.8</c:v>
                </c:pt>
                <c:pt idx="23">
                  <c:v>28.8</c:v>
                </c:pt>
                <c:pt idx="24">
                  <c:v>26.6</c:v>
                </c:pt>
                <c:pt idx="25">
                  <c:v>28.6</c:v>
                </c:pt>
                <c:pt idx="26">
                  <c:v>29.9</c:v>
                </c:pt>
                <c:pt idx="27">
                  <c:v>32</c:v>
                </c:pt>
                <c:pt idx="28">
                  <c:v>31.9</c:v>
                </c:pt>
                <c:pt idx="29">
                  <c:v>31.2</c:v>
                </c:pt>
                <c:pt idx="30">
                  <c:v>38.5</c:v>
                </c:pt>
                <c:pt idx="31">
                  <c:v>38.200000000000003</c:v>
                </c:pt>
                <c:pt idx="32">
                  <c:v>43.7</c:v>
                </c:pt>
                <c:pt idx="33">
                  <c:v>49.6</c:v>
                </c:pt>
                <c:pt idx="34">
                  <c:v>51.6</c:v>
                </c:pt>
                <c:pt idx="35">
                  <c:v>59</c:v>
                </c:pt>
                <c:pt idx="36">
                  <c:v>60.8</c:v>
                </c:pt>
                <c:pt idx="37">
                  <c:v>74.5</c:v>
                </c:pt>
                <c:pt idx="38">
                  <c:v>76.900000000000006</c:v>
                </c:pt>
                <c:pt idx="39">
                  <c:v>66.099999999999994</c:v>
                </c:pt>
                <c:pt idx="40">
                  <c:v>69.900000000000006</c:v>
                </c:pt>
                <c:pt idx="41">
                  <c:v>69.7</c:v>
                </c:pt>
                <c:pt idx="42">
                  <c:v>70.3</c:v>
                </c:pt>
                <c:pt idx="43">
                  <c:v>74.7</c:v>
                </c:pt>
                <c:pt idx="44">
                  <c:v>69.2</c:v>
                </c:pt>
                <c:pt idx="45">
                  <c:v>62.6</c:v>
                </c:pt>
                <c:pt idx="46">
                  <c:v>63.7</c:v>
                </c:pt>
                <c:pt idx="47">
                  <c:v>63.6</c:v>
                </c:pt>
                <c:pt idx="48">
                  <c:v>64.400000000000006</c:v>
                </c:pt>
                <c:pt idx="49">
                  <c:v>66.3</c:v>
                </c:pt>
                <c:pt idx="50">
                  <c:v>71.900000000000006</c:v>
                </c:pt>
                <c:pt idx="51">
                  <c:v>71</c:v>
                </c:pt>
                <c:pt idx="52">
                  <c:v>71.5</c:v>
                </c:pt>
                <c:pt idx="53">
                  <c:v>83.6</c:v>
                </c:pt>
              </c:numCache>
            </c:numRef>
          </c:val>
          <c:smooth val="1"/>
          <c:extLst>
            <c:ext xmlns:c16="http://schemas.microsoft.com/office/drawing/2014/chart" uri="{C3380CC4-5D6E-409C-BE32-E72D297353CC}">
              <c16:uniqueId val="{00000000-1393-4A6D-A711-AA08C742C407}"/>
            </c:ext>
          </c:extLst>
        </c:ser>
        <c:ser>
          <c:idx val="0"/>
          <c:order val="1"/>
          <c:tx>
            <c:v>Second œuvre - plus de 10 salariés</c:v>
          </c:tx>
          <c:spPr>
            <a:ln w="28575" cap="rnd">
              <a:solidFill>
                <a:srgbClr val="00B0F0"/>
              </a:solidFill>
              <a:round/>
            </a:ln>
            <a:effectLst/>
          </c:spPr>
          <c:marker>
            <c:symbol val="none"/>
          </c:marker>
          <c:cat>
            <c:multiLvlStrRef>
              <c:f>'Difficultés de recrutement'!$A$80:$B$135</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'Difficultés de recrutement'!$F$80:$F$135</c:f>
              <c:numCache>
                <c:formatCode>0.0</c:formatCode>
                <c:ptCount val="56"/>
                <c:pt idx="0">
                  <c:v>55.7</c:v>
                </c:pt>
                <c:pt idx="1">
                  <c:v>52.4</c:v>
                </c:pt>
                <c:pt idx="2">
                  <c:v>49.7</c:v>
                </c:pt>
                <c:pt idx="3">
                  <c:v>50.1</c:v>
                </c:pt>
                <c:pt idx="4">
                  <c:v>53.8</c:v>
                </c:pt>
                <c:pt idx="5">
                  <c:v>53.9</c:v>
                </c:pt>
                <c:pt idx="6">
                  <c:v>55</c:v>
                </c:pt>
                <c:pt idx="7">
                  <c:v>56.4</c:v>
                </c:pt>
                <c:pt idx="8">
                  <c:v>55.8</c:v>
                </c:pt>
                <c:pt idx="9">
                  <c:v>55.6</c:v>
                </c:pt>
                <c:pt idx="10">
                  <c:v>56.8</c:v>
                </c:pt>
                <c:pt idx="11">
                  <c:v>58.9</c:v>
                </c:pt>
                <c:pt idx="12">
                  <c:v>56.8</c:v>
                </c:pt>
                <c:pt idx="13">
                  <c:v>58.4</c:v>
                </c:pt>
                <c:pt idx="14">
                  <c:v>56.9</c:v>
                </c:pt>
                <c:pt idx="15">
                  <c:v>53</c:v>
                </c:pt>
                <c:pt idx="16">
                  <c:v>53.2</c:v>
                </c:pt>
                <c:pt idx="17">
                  <c:v>52</c:v>
                </c:pt>
                <c:pt idx="18">
                  <c:v>53</c:v>
                </c:pt>
                <c:pt idx="19">
                  <c:v>52.7</c:v>
                </c:pt>
                <c:pt idx="20">
                  <c:v>52.6</c:v>
                </c:pt>
                <c:pt idx="21">
                  <c:v>49.5</c:v>
                </c:pt>
                <c:pt idx="22">
                  <c:v>48.9</c:v>
                </c:pt>
                <c:pt idx="23">
                  <c:v>46.9</c:v>
                </c:pt>
                <c:pt idx="24">
                  <c:v>45.2</c:v>
                </c:pt>
                <c:pt idx="25">
                  <c:v>45.1</c:v>
                </c:pt>
                <c:pt idx="26">
                  <c:v>46.1</c:v>
                </c:pt>
                <c:pt idx="27">
                  <c:v>47.9</c:v>
                </c:pt>
                <c:pt idx="28">
                  <c:v>48.7</c:v>
                </c:pt>
                <c:pt idx="29">
                  <c:v>51.5</c:v>
                </c:pt>
                <c:pt idx="30">
                  <c:v>51.1</c:v>
                </c:pt>
                <c:pt idx="31">
                  <c:v>55.8</c:v>
                </c:pt>
                <c:pt idx="32">
                  <c:v>56.5</c:v>
                </c:pt>
                <c:pt idx="33">
                  <c:v>60.9</c:v>
                </c:pt>
                <c:pt idx="34">
                  <c:v>61.2</c:v>
                </c:pt>
                <c:pt idx="35">
                  <c:v>64.5</c:v>
                </c:pt>
                <c:pt idx="36">
                  <c:v>74.099999999999994</c:v>
                </c:pt>
                <c:pt idx="37">
                  <c:v>71.400000000000006</c:v>
                </c:pt>
                <c:pt idx="38">
                  <c:v>77.5</c:v>
                </c:pt>
                <c:pt idx="39">
                  <c:v>78.8</c:v>
                </c:pt>
                <c:pt idx="40">
                  <c:v>79.099999999999994</c:v>
                </c:pt>
                <c:pt idx="41">
                  <c:v>79.2</c:v>
                </c:pt>
                <c:pt idx="42">
                  <c:v>79.2</c:v>
                </c:pt>
                <c:pt idx="43">
                  <c:v>74</c:v>
                </c:pt>
                <c:pt idx="44">
                  <c:v>71</c:v>
                </c:pt>
                <c:pt idx="45">
                  <c:v>71.400000000000006</c:v>
                </c:pt>
                <c:pt idx="46">
                  <c:v>69.099999999999994</c:v>
                </c:pt>
                <c:pt idx="47">
                  <c:v>70.7</c:v>
                </c:pt>
                <c:pt idx="48">
                  <c:v>73.7</c:v>
                </c:pt>
                <c:pt idx="49">
                  <c:v>74</c:v>
                </c:pt>
                <c:pt idx="50">
                  <c:v>81.3</c:v>
                </c:pt>
                <c:pt idx="51">
                  <c:v>77.599999999999994</c:v>
                </c:pt>
                <c:pt idx="52">
                  <c:v>78.3</c:v>
                </c:pt>
                <c:pt idx="53">
                  <c:v>81.2</c:v>
                </c:pt>
              </c:numCache>
            </c:numRef>
          </c:val>
          <c:smooth val="1"/>
          <c:extLst>
            <c:ext xmlns:c16="http://schemas.microsoft.com/office/drawing/2014/chart" uri="{C3380CC4-5D6E-409C-BE32-E72D297353CC}">
              <c16:uniqueId val="{00000001-1393-4A6D-A711-AA08C742C407}"/>
            </c:ext>
          </c:extLst>
        </c:ser>
        <c:ser>
          <c:idx val="2"/>
          <c:order val="2"/>
          <c:tx>
            <c:v>Ensemble - plus de 10 salariés</c:v>
          </c:tx>
          <c:spPr>
            <a:ln w="28575" cap="rnd">
              <a:solidFill>
                <a:srgbClr val="0070C0"/>
              </a:solidFill>
              <a:round/>
            </a:ln>
            <a:effectLst/>
          </c:spPr>
          <c:marker>
            <c:symbol val="none"/>
          </c:marker>
          <c:cat>
            <c:multiLvlStrRef>
              <c:f>'Difficultés de recrutement'!$A$80:$B$135</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'Difficultés de recrutement'!$G$80:$G$135</c:f>
              <c:numCache>
                <c:formatCode>0.0</c:formatCode>
                <c:ptCount val="56"/>
                <c:pt idx="0">
                  <c:v>53.5</c:v>
                </c:pt>
                <c:pt idx="1">
                  <c:v>49.7</c:v>
                </c:pt>
                <c:pt idx="2">
                  <c:v>47.5</c:v>
                </c:pt>
                <c:pt idx="3">
                  <c:v>48</c:v>
                </c:pt>
                <c:pt idx="4">
                  <c:v>49.6</c:v>
                </c:pt>
                <c:pt idx="5">
                  <c:v>49.9</c:v>
                </c:pt>
                <c:pt idx="6">
                  <c:v>52.1</c:v>
                </c:pt>
                <c:pt idx="7">
                  <c:v>54</c:v>
                </c:pt>
                <c:pt idx="8">
                  <c:v>52.7</c:v>
                </c:pt>
                <c:pt idx="9">
                  <c:v>54.2</c:v>
                </c:pt>
                <c:pt idx="10">
                  <c:v>54.7</c:v>
                </c:pt>
                <c:pt idx="11">
                  <c:v>53.9</c:v>
                </c:pt>
                <c:pt idx="12">
                  <c:v>53.1</c:v>
                </c:pt>
                <c:pt idx="13">
                  <c:v>51.5</c:v>
                </c:pt>
                <c:pt idx="14">
                  <c:v>49.4</c:v>
                </c:pt>
                <c:pt idx="15">
                  <c:v>46.7</c:v>
                </c:pt>
                <c:pt idx="16">
                  <c:v>49.2</c:v>
                </c:pt>
                <c:pt idx="17">
                  <c:v>44.7</c:v>
                </c:pt>
                <c:pt idx="18">
                  <c:v>45.9</c:v>
                </c:pt>
                <c:pt idx="19">
                  <c:v>45.6</c:v>
                </c:pt>
                <c:pt idx="20">
                  <c:v>46.3</c:v>
                </c:pt>
                <c:pt idx="21">
                  <c:v>43</c:v>
                </c:pt>
                <c:pt idx="22">
                  <c:v>41.2</c:v>
                </c:pt>
                <c:pt idx="23">
                  <c:v>39.9</c:v>
                </c:pt>
                <c:pt idx="24">
                  <c:v>38.200000000000003</c:v>
                </c:pt>
                <c:pt idx="25">
                  <c:v>39</c:v>
                </c:pt>
                <c:pt idx="26">
                  <c:v>39.9</c:v>
                </c:pt>
                <c:pt idx="27">
                  <c:v>41.8</c:v>
                </c:pt>
                <c:pt idx="28">
                  <c:v>42.2</c:v>
                </c:pt>
                <c:pt idx="29">
                  <c:v>44.1</c:v>
                </c:pt>
                <c:pt idx="30">
                  <c:v>46.2</c:v>
                </c:pt>
                <c:pt idx="31">
                  <c:v>49.1</c:v>
                </c:pt>
                <c:pt idx="32">
                  <c:v>51.4</c:v>
                </c:pt>
                <c:pt idx="33">
                  <c:v>56.9</c:v>
                </c:pt>
                <c:pt idx="34">
                  <c:v>57.5</c:v>
                </c:pt>
                <c:pt idx="35">
                  <c:v>62.4</c:v>
                </c:pt>
                <c:pt idx="36">
                  <c:v>68.900000000000006</c:v>
                </c:pt>
                <c:pt idx="37">
                  <c:v>72.8</c:v>
                </c:pt>
                <c:pt idx="38">
                  <c:v>77.099999999999994</c:v>
                </c:pt>
                <c:pt idx="39">
                  <c:v>73.900000000000006</c:v>
                </c:pt>
                <c:pt idx="40">
                  <c:v>75.599999999999994</c:v>
                </c:pt>
                <c:pt idx="41">
                  <c:v>75.5</c:v>
                </c:pt>
                <c:pt idx="42">
                  <c:v>75.5</c:v>
                </c:pt>
                <c:pt idx="43">
                  <c:v>74.400000000000006</c:v>
                </c:pt>
                <c:pt idx="44">
                  <c:v>70.5</c:v>
                </c:pt>
                <c:pt idx="45">
                  <c:v>67.8</c:v>
                </c:pt>
                <c:pt idx="46">
                  <c:v>66.7</c:v>
                </c:pt>
                <c:pt idx="47">
                  <c:v>68.2</c:v>
                </c:pt>
                <c:pt idx="48">
                  <c:v>70.400000000000006</c:v>
                </c:pt>
                <c:pt idx="49">
                  <c:v>70.599999999999994</c:v>
                </c:pt>
                <c:pt idx="50">
                  <c:v>77.3</c:v>
                </c:pt>
                <c:pt idx="51">
                  <c:v>75.400000000000006</c:v>
                </c:pt>
                <c:pt idx="52">
                  <c:v>76.099999999999994</c:v>
                </c:pt>
                <c:pt idx="53">
                  <c:v>81.8</c:v>
                </c:pt>
              </c:numCache>
            </c:numRef>
          </c:val>
          <c:smooth val="1"/>
          <c:extLst>
            <c:ext xmlns:c16="http://schemas.microsoft.com/office/drawing/2014/chart" uri="{C3380CC4-5D6E-409C-BE32-E72D297353CC}">
              <c16:uniqueId val="{00000002-1393-4A6D-A711-AA08C742C407}"/>
            </c:ext>
          </c:extLst>
        </c:ser>
        <c:ser>
          <c:idx val="3"/>
          <c:order val="3"/>
          <c:tx>
            <c:v>Artisans</c:v>
          </c:tx>
          <c:spPr>
            <a:ln w="28575" cap="rnd">
              <a:solidFill>
                <a:srgbClr val="00B050"/>
              </a:solidFill>
              <a:round/>
            </a:ln>
            <a:effectLst/>
          </c:spPr>
          <c:marker>
            <c:symbol val="none"/>
          </c:marker>
          <c:dPt>
            <c:idx val="45"/>
            <c:marker>
              <c:symbol val="none"/>
            </c:marker>
            <c:bubble3D val="0"/>
            <c:extLst>
              <c:ext xmlns:c16="http://schemas.microsoft.com/office/drawing/2014/chart" uri="{C3380CC4-5D6E-409C-BE32-E72D297353CC}">
                <c16:uniqueId val="{00000003-1393-4A6D-A711-AA08C742C407}"/>
              </c:ext>
            </c:extLst>
          </c:dPt>
          <c:cat>
            <c:multiLvlStrRef>
              <c:f>'Difficultés de recrutement'!$A$80:$B$135</c:f>
              <c:multiLvlStrCache>
                <c:ptCount val="5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lvl>
                <c:lvl>
                  <c:pt idx="0">
                    <c:v>2009</c:v>
                  </c:pt>
                  <c:pt idx="4">
                    <c:v>2010</c:v>
                  </c:pt>
                  <c:pt idx="8">
                    <c:v>2011</c:v>
                  </c:pt>
                  <c:pt idx="12">
                    <c:v>2012</c:v>
                  </c:pt>
                  <c:pt idx="16">
                    <c:v>2013</c:v>
                  </c:pt>
                  <c:pt idx="20">
                    <c:v>2014</c:v>
                  </c:pt>
                  <c:pt idx="24">
                    <c:v>2015</c:v>
                  </c:pt>
                  <c:pt idx="28">
                    <c:v>2016</c:v>
                  </c:pt>
                  <c:pt idx="32">
                    <c:v>2017</c:v>
                  </c:pt>
                  <c:pt idx="36">
                    <c:v>2018</c:v>
                  </c:pt>
                  <c:pt idx="40">
                    <c:v>2019</c:v>
                  </c:pt>
                  <c:pt idx="44">
                    <c:v>2020</c:v>
                  </c:pt>
                  <c:pt idx="48">
                    <c:v>2021</c:v>
                  </c:pt>
                  <c:pt idx="52">
                    <c:v>2022</c:v>
                  </c:pt>
                </c:lvl>
              </c:multiLvlStrCache>
            </c:multiLvlStrRef>
          </c:cat>
          <c:val>
            <c:numRef>
              <c:f>'Difficultés de recrutement'!$H$80:$H$135</c:f>
              <c:numCache>
                <c:formatCode>0.0</c:formatCode>
                <c:ptCount val="56"/>
                <c:pt idx="0">
                  <c:v>36</c:v>
                </c:pt>
                <c:pt idx="1">
                  <c:v>33.9</c:v>
                </c:pt>
                <c:pt idx="2">
                  <c:v>34.200000000000003</c:v>
                </c:pt>
                <c:pt idx="3">
                  <c:v>30.9</c:v>
                </c:pt>
                <c:pt idx="4">
                  <c:v>34.6</c:v>
                </c:pt>
                <c:pt idx="5">
                  <c:v>34.299999999999997</c:v>
                </c:pt>
                <c:pt idx="6">
                  <c:v>37.700000000000003</c:v>
                </c:pt>
                <c:pt idx="7">
                  <c:v>33.700000000000003</c:v>
                </c:pt>
                <c:pt idx="8">
                  <c:v>38.1</c:v>
                </c:pt>
                <c:pt idx="9">
                  <c:v>37.299999999999997</c:v>
                </c:pt>
                <c:pt idx="10">
                  <c:v>37.799999999999997</c:v>
                </c:pt>
                <c:pt idx="11">
                  <c:v>36.5</c:v>
                </c:pt>
                <c:pt idx="12">
                  <c:v>36.6</c:v>
                </c:pt>
                <c:pt idx="13">
                  <c:v>35.700000000000003</c:v>
                </c:pt>
                <c:pt idx="14">
                  <c:v>34.200000000000003</c:v>
                </c:pt>
                <c:pt idx="15">
                  <c:v>30</c:v>
                </c:pt>
                <c:pt idx="16">
                  <c:v>30.5</c:v>
                </c:pt>
                <c:pt idx="17">
                  <c:v>29.4</c:v>
                </c:pt>
                <c:pt idx="18">
                  <c:v>27.9</c:v>
                </c:pt>
                <c:pt idx="19">
                  <c:v>32.5</c:v>
                </c:pt>
                <c:pt idx="20">
                  <c:v>31.7</c:v>
                </c:pt>
                <c:pt idx="21">
                  <c:v>28.3</c:v>
                </c:pt>
                <c:pt idx="22">
                  <c:v>30</c:v>
                </c:pt>
                <c:pt idx="23">
                  <c:v>38.1</c:v>
                </c:pt>
                <c:pt idx="24">
                  <c:v>39.700000000000003</c:v>
                </c:pt>
                <c:pt idx="25">
                  <c:v>28.7</c:v>
                </c:pt>
                <c:pt idx="26">
                  <c:v>26.4</c:v>
                </c:pt>
                <c:pt idx="27">
                  <c:v>24.4</c:v>
                </c:pt>
                <c:pt idx="28">
                  <c:v>29.5</c:v>
                </c:pt>
                <c:pt idx="29">
                  <c:v>27.6</c:v>
                </c:pt>
                <c:pt idx="30">
                  <c:v>28.7</c:v>
                </c:pt>
                <c:pt idx="31">
                  <c:v>30.1</c:v>
                </c:pt>
                <c:pt idx="32">
                  <c:v>33.200000000000003</c:v>
                </c:pt>
                <c:pt idx="33">
                  <c:v>35.4</c:v>
                </c:pt>
                <c:pt idx="34">
                  <c:v>39.6</c:v>
                </c:pt>
                <c:pt idx="35">
                  <c:v>40.1</c:v>
                </c:pt>
                <c:pt idx="36">
                  <c:v>43.1</c:v>
                </c:pt>
                <c:pt idx="37" formatCode="General">
                  <c:v>51.4</c:v>
                </c:pt>
                <c:pt idx="38">
                  <c:v>49.3</c:v>
                </c:pt>
                <c:pt idx="39">
                  <c:v>52.6</c:v>
                </c:pt>
                <c:pt idx="40">
                  <c:v>52.1</c:v>
                </c:pt>
                <c:pt idx="41">
                  <c:v>53.7</c:v>
                </c:pt>
                <c:pt idx="42">
                  <c:v>55.3</c:v>
                </c:pt>
                <c:pt idx="43">
                  <c:v>54.2</c:v>
                </c:pt>
                <c:pt idx="45">
                  <c:v>46.7</c:v>
                </c:pt>
                <c:pt idx="46">
                  <c:v>49.7</c:v>
                </c:pt>
                <c:pt idx="47">
                  <c:v>47.6</c:v>
                </c:pt>
                <c:pt idx="48">
                  <c:v>52.6</c:v>
                </c:pt>
                <c:pt idx="49">
                  <c:v>60.2</c:v>
                </c:pt>
                <c:pt idx="50">
                  <c:v>64.7</c:v>
                </c:pt>
                <c:pt idx="51">
                  <c:v>67.8</c:v>
                </c:pt>
                <c:pt idx="52">
                  <c:v>64.2</c:v>
                </c:pt>
                <c:pt idx="53">
                  <c:v>64.099999999999994</c:v>
                </c:pt>
              </c:numCache>
            </c:numRef>
          </c:val>
          <c:smooth val="1"/>
          <c:extLst>
            <c:ext xmlns:c16="http://schemas.microsoft.com/office/drawing/2014/chart" uri="{C3380CC4-5D6E-409C-BE32-E72D297353CC}">
              <c16:uniqueId val="{00000004-1393-4A6D-A711-AA08C742C407}"/>
            </c:ext>
          </c:extLst>
        </c:ser>
        <c:dLbls>
          <c:showLegendKey val="0"/>
          <c:showVal val="0"/>
          <c:showCatName val="0"/>
          <c:showSerName val="0"/>
          <c:showPercent val="0"/>
          <c:showBubbleSize val="0"/>
        </c:dLbls>
        <c:smooth val="0"/>
        <c:axId val="86812127"/>
        <c:axId val="86826687"/>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90"/>
          <c:min val="20"/>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En %</a:t>
                </a:r>
                <a:r>
                  <a:rPr lang="fr-FR" sz="1200" baseline="0">
                    <a:latin typeface="Arial" panose="020B0604020202020204" pitchFamily="34" charset="0"/>
                    <a:cs typeface="Arial" panose="020B0604020202020204" pitchFamily="34" charset="0"/>
                  </a:rPr>
                  <a:t> d'entreprises</a:t>
                </a:r>
                <a:endParaRPr lang="fr-FR" sz="1200">
                  <a:latin typeface="Arial" panose="020B0604020202020204" pitchFamily="34" charset="0"/>
                  <a:cs typeface="Arial" panose="020B0604020202020204" pitchFamily="34" charset="0"/>
                </a:endParaRPr>
              </a:p>
            </c:rich>
          </c:tx>
          <c:layout>
            <c:manualLayout>
              <c:xMode val="edge"/>
              <c:yMode val="edge"/>
              <c:x val="1.1151544932471371E-3"/>
              <c:y val="0.23173598813088278"/>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valAx>
      <c:spPr>
        <a:blipFill>
          <a:blip xmlns:r="http://schemas.openxmlformats.org/officeDocument/2006/relationships" r:embed="rId3"/>
          <a:tile tx="0" ty="0" sx="100000" sy="100000" flip="none" algn="tl"/>
        </a:blip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accent1">
                    <a:lumMod val="60000"/>
                    <a:lumOff val="40000"/>
                  </a:schemeClr>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rgbClr val="00B0F0"/>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3"/>
        <c:txPr>
          <a:bodyPr rot="0" spcFirstLastPara="1" vertOverflow="ellipsis" vert="horz" wrap="square" anchor="ctr" anchorCtr="1"/>
          <a:lstStyle/>
          <a:p>
            <a:pPr>
              <a:defRPr sz="1400" b="0" i="0" u="none" strike="noStrike" kern="1200" baseline="0">
                <a:solidFill>
                  <a:srgbClr val="00B05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6.182683122211087E-2"/>
          <c:y val="0.89416489115331155"/>
          <c:w val="0.90715033984781812"/>
          <c:h val="9.385857650146672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81324961454103E-2"/>
          <c:y val="5.0925925925925923E-2"/>
          <c:w val="0.61942068980226839"/>
          <c:h val="0.76259405074365705"/>
        </c:manualLayout>
      </c:layout>
      <c:lineChart>
        <c:grouping val="standard"/>
        <c:varyColors val="0"/>
        <c:ser>
          <c:idx val="1"/>
          <c:order val="0"/>
          <c:tx>
            <c:strRef>
              <c:f>'Prix production matériaux'!$K$2</c:f>
              <c:strCache>
                <c:ptCount val="1"/>
                <c:pt idx="0">
                  <c:v>PVC et mélanges à base de PVC</c:v>
                </c:pt>
              </c:strCache>
            </c:strRef>
          </c:tx>
          <c:spPr>
            <a:ln w="28575" cap="rnd">
              <a:solidFill>
                <a:srgbClr val="7030A0"/>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matériaux'!$L$219:$L$278</c:f>
              <c:numCache>
                <c:formatCode>0.0</c:formatCode>
                <c:ptCount val="60"/>
                <c:pt idx="0">
                  <c:v>107.07269155206288</c:v>
                </c:pt>
                <c:pt idx="1">
                  <c:v>107.76031434184677</c:v>
                </c:pt>
                <c:pt idx="2">
                  <c:v>109.23379174852653</c:v>
                </c:pt>
                <c:pt idx="3">
                  <c:v>108.7426326129666</c:v>
                </c:pt>
                <c:pt idx="4">
                  <c:v>109.43025540275049</c:v>
                </c:pt>
                <c:pt idx="5">
                  <c:v>110.51080550098231</c:v>
                </c:pt>
                <c:pt idx="6">
                  <c:v>110.6090373280943</c:v>
                </c:pt>
                <c:pt idx="7">
                  <c:v>110.51080550098231</c:v>
                </c:pt>
                <c:pt idx="8">
                  <c:v>110.0196463654224</c:v>
                </c:pt>
                <c:pt idx="9">
                  <c:v>110.70726915520629</c:v>
                </c:pt>
                <c:pt idx="10">
                  <c:v>110.21611001964637</c:v>
                </c:pt>
                <c:pt idx="11">
                  <c:v>107.46561886051082</c:v>
                </c:pt>
                <c:pt idx="12">
                  <c:v>104.61689587426326</c:v>
                </c:pt>
                <c:pt idx="13">
                  <c:v>103.53634577603144</c:v>
                </c:pt>
                <c:pt idx="14">
                  <c:v>104.22396856581533</c:v>
                </c:pt>
                <c:pt idx="15">
                  <c:v>105.30451866404715</c:v>
                </c:pt>
                <c:pt idx="16">
                  <c:v>106.77799607072691</c:v>
                </c:pt>
                <c:pt idx="17">
                  <c:v>107.46561886051082</c:v>
                </c:pt>
                <c:pt idx="18">
                  <c:v>105.79567779960708</c:v>
                </c:pt>
                <c:pt idx="19">
                  <c:v>103.83104125736739</c:v>
                </c:pt>
                <c:pt idx="20">
                  <c:v>103.83104125736739</c:v>
                </c:pt>
                <c:pt idx="21">
                  <c:v>103.24165029469549</c:v>
                </c:pt>
                <c:pt idx="22">
                  <c:v>101.8664047151277</c:v>
                </c:pt>
                <c:pt idx="23">
                  <c:v>101.96463654223969</c:v>
                </c:pt>
                <c:pt idx="24">
                  <c:v>100</c:v>
                </c:pt>
                <c:pt idx="25">
                  <c:v>100.19646365422398</c:v>
                </c:pt>
                <c:pt idx="26">
                  <c:v>101.66994106090374</c:v>
                </c:pt>
                <c:pt idx="27">
                  <c:v>98.428290766208249</c:v>
                </c:pt>
                <c:pt idx="28">
                  <c:v>89.390962671905697</c:v>
                </c:pt>
                <c:pt idx="29">
                  <c:v>88.70333988212181</c:v>
                </c:pt>
                <c:pt idx="30">
                  <c:v>91.453831041257374</c:v>
                </c:pt>
                <c:pt idx="31">
                  <c:v>94.302554027504911</c:v>
                </c:pt>
                <c:pt idx="32">
                  <c:v>96.660117878192537</c:v>
                </c:pt>
                <c:pt idx="33">
                  <c:v>99.410609037328101</c:v>
                </c:pt>
                <c:pt idx="34">
                  <c:v>104.91159135559921</c:v>
                </c:pt>
                <c:pt idx="35">
                  <c:v>107.66208251473478</c:v>
                </c:pt>
                <c:pt idx="36">
                  <c:v>111.68958742632613</c:v>
                </c:pt>
                <c:pt idx="37">
                  <c:v>115.6188605108055</c:v>
                </c:pt>
                <c:pt idx="38">
                  <c:v>126.32612966601179</c:v>
                </c:pt>
                <c:pt idx="39">
                  <c:v>138.50687622789783</c:v>
                </c:pt>
                <c:pt idx="40">
                  <c:v>150.49115913555991</c:v>
                </c:pt>
                <c:pt idx="41">
                  <c:v>157.76031434184677</c:v>
                </c:pt>
                <c:pt idx="42">
                  <c:v>162.08251473477407</c:v>
                </c:pt>
                <c:pt idx="43">
                  <c:v>161.68958742632614</c:v>
                </c:pt>
                <c:pt idx="44">
                  <c:v>167.38703339882122</c:v>
                </c:pt>
                <c:pt idx="45">
                  <c:v>174.55795677799608</c:v>
                </c:pt>
                <c:pt idx="46">
                  <c:v>179.96070726915522</c:v>
                </c:pt>
                <c:pt idx="47">
                  <c:v>182.80943025540276</c:v>
                </c:pt>
                <c:pt idx="48">
                  <c:v>202.25933202357564</c:v>
                </c:pt>
                <c:pt idx="49">
                  <c:v>200.49115913555994</c:v>
                </c:pt>
                <c:pt idx="50">
                  <c:v>202.84872298624754</c:v>
                </c:pt>
                <c:pt idx="51">
                  <c:v>208.05500982318273</c:v>
                </c:pt>
                <c:pt idx="52">
                  <c:v>213.85068762278979</c:v>
                </c:pt>
                <c:pt idx="53">
                  <c:v>211.59135559921415</c:v>
                </c:pt>
                <c:pt idx="54">
                  <c:v>207.76031434184677</c:v>
                </c:pt>
              </c:numCache>
            </c:numRef>
          </c:val>
          <c:smooth val="1"/>
          <c:extLst>
            <c:ext xmlns:c16="http://schemas.microsoft.com/office/drawing/2014/chart" uri="{C3380CC4-5D6E-409C-BE32-E72D297353CC}">
              <c16:uniqueId val="{00000000-7155-40AB-8C4B-371E696F1133}"/>
            </c:ext>
          </c:extLst>
        </c:ser>
        <c:ser>
          <c:idx val="3"/>
          <c:order val="1"/>
          <c:tx>
            <c:strRef>
              <c:f>'Prix production matériaux'!$M$2</c:f>
              <c:strCache>
                <c:ptCount val="1"/>
                <c:pt idx="0">
                  <c:v>Plastiques alvéolaires (hors emballages)</c:v>
                </c:pt>
              </c:strCache>
            </c:strRef>
          </c:tx>
          <c:spPr>
            <a:ln w="28575" cap="rnd">
              <a:solidFill>
                <a:schemeClr val="accent4"/>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matériaux'!$N$219:$N$278</c:f>
              <c:numCache>
                <c:formatCode>0.0</c:formatCode>
                <c:ptCount val="60"/>
                <c:pt idx="0">
                  <c:v>111.28048780487804</c:v>
                </c:pt>
                <c:pt idx="1">
                  <c:v>113.71951219512195</c:v>
                </c:pt>
                <c:pt idx="2">
                  <c:v>112.90650406504065</c:v>
                </c:pt>
                <c:pt idx="3">
                  <c:v>111.3821138211382</c:v>
                </c:pt>
                <c:pt idx="4">
                  <c:v>112.80487804878048</c:v>
                </c:pt>
                <c:pt idx="5">
                  <c:v>112.29674796747967</c:v>
                </c:pt>
                <c:pt idx="6">
                  <c:v>111.99186991869918</c:v>
                </c:pt>
                <c:pt idx="7">
                  <c:v>111.48373983739837</c:v>
                </c:pt>
                <c:pt idx="8">
                  <c:v>112.60162601626016</c:v>
                </c:pt>
                <c:pt idx="9">
                  <c:v>110.67073170731706</c:v>
                </c:pt>
                <c:pt idx="10">
                  <c:v>110.06097560975608</c:v>
                </c:pt>
                <c:pt idx="11">
                  <c:v>109.24796747967478</c:v>
                </c:pt>
                <c:pt idx="12">
                  <c:v>109.7560975609756</c:v>
                </c:pt>
                <c:pt idx="13">
                  <c:v>109.14634146341463</c:v>
                </c:pt>
                <c:pt idx="14">
                  <c:v>109.04471544715446</c:v>
                </c:pt>
                <c:pt idx="15">
                  <c:v>109.04471544715446</c:v>
                </c:pt>
                <c:pt idx="16">
                  <c:v>109.7560975609756</c:v>
                </c:pt>
                <c:pt idx="17">
                  <c:v>108.43495934959348</c:v>
                </c:pt>
                <c:pt idx="18">
                  <c:v>107.72357723577235</c:v>
                </c:pt>
                <c:pt idx="19">
                  <c:v>101.01626016260163</c:v>
                </c:pt>
                <c:pt idx="20">
                  <c:v>101.52439024390243</c:v>
                </c:pt>
                <c:pt idx="21">
                  <c:v>105.48780487804878</c:v>
                </c:pt>
                <c:pt idx="22">
                  <c:v>102.74390243902438</c:v>
                </c:pt>
                <c:pt idx="23">
                  <c:v>104.36991869918698</c:v>
                </c:pt>
                <c:pt idx="24">
                  <c:v>100</c:v>
                </c:pt>
                <c:pt idx="25">
                  <c:v>97.764227642276424</c:v>
                </c:pt>
                <c:pt idx="26">
                  <c:v>98.577235772357724</c:v>
                </c:pt>
                <c:pt idx="27">
                  <c:v>98.475609756097555</c:v>
                </c:pt>
                <c:pt idx="28">
                  <c:v>98.475609756097555</c:v>
                </c:pt>
                <c:pt idx="29">
                  <c:v>97.459349593495929</c:v>
                </c:pt>
                <c:pt idx="30">
                  <c:v>103.15040650406503</c:v>
                </c:pt>
                <c:pt idx="31">
                  <c:v>103.86178861788618</c:v>
                </c:pt>
                <c:pt idx="32">
                  <c:v>103.76016260162601</c:v>
                </c:pt>
                <c:pt idx="33">
                  <c:v>104.8780487804878</c:v>
                </c:pt>
                <c:pt idx="34">
                  <c:v>106.19918699186991</c:v>
                </c:pt>
                <c:pt idx="35">
                  <c:v>107.3170731707317</c:v>
                </c:pt>
                <c:pt idx="36">
                  <c:v>109.95934959349593</c:v>
                </c:pt>
                <c:pt idx="37">
                  <c:v>114.73577235772358</c:v>
                </c:pt>
                <c:pt idx="38">
                  <c:v>116.05691056910568</c:v>
                </c:pt>
                <c:pt idx="39">
                  <c:v>119.71544715447153</c:v>
                </c:pt>
                <c:pt idx="40">
                  <c:v>123.0691056910569</c:v>
                </c:pt>
                <c:pt idx="41">
                  <c:v>127.33739837398373</c:v>
                </c:pt>
                <c:pt idx="42">
                  <c:v>129.26829268292681</c:v>
                </c:pt>
                <c:pt idx="43">
                  <c:v>133.53658536585365</c:v>
                </c:pt>
                <c:pt idx="44">
                  <c:v>135.97560975609758</c:v>
                </c:pt>
                <c:pt idx="45">
                  <c:v>136.89024390243901</c:v>
                </c:pt>
                <c:pt idx="46">
                  <c:v>139.1260162601626</c:v>
                </c:pt>
                <c:pt idx="47">
                  <c:v>136.6869918699187</c:v>
                </c:pt>
                <c:pt idx="48">
                  <c:v>135.97560975609758</c:v>
                </c:pt>
                <c:pt idx="49">
                  <c:v>136.07723577235771</c:v>
                </c:pt>
                <c:pt idx="50">
                  <c:v>135.0609756097561</c:v>
                </c:pt>
                <c:pt idx="51">
                  <c:v>135.97560975609758</c:v>
                </c:pt>
                <c:pt idx="52">
                  <c:v>138.51626016260164</c:v>
                </c:pt>
                <c:pt idx="53">
                  <c:v>147.56097560975607</c:v>
                </c:pt>
                <c:pt idx="54">
                  <c:v>150.91463414634146</c:v>
                </c:pt>
              </c:numCache>
            </c:numRef>
          </c:val>
          <c:smooth val="1"/>
          <c:extLst>
            <c:ext xmlns:c16="http://schemas.microsoft.com/office/drawing/2014/chart" uri="{C3380CC4-5D6E-409C-BE32-E72D297353CC}">
              <c16:uniqueId val="{00000001-7155-40AB-8C4B-371E696F1133}"/>
            </c:ext>
          </c:extLst>
        </c:ser>
        <c:ser>
          <c:idx val="2"/>
          <c:order val="2"/>
          <c:tx>
            <c:strRef>
              <c:f>'Prix production matériaux'!$U$2</c:f>
              <c:strCache>
                <c:ptCount val="1"/>
                <c:pt idx="0">
                  <c:v>Demi produits en cuivre ou alliage</c:v>
                </c:pt>
              </c:strCache>
            </c:strRef>
          </c:tx>
          <c:spPr>
            <a:ln w="28575" cap="rnd">
              <a:solidFill>
                <a:srgbClr val="C00000"/>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matériaux'!$V$219:$V$278</c:f>
              <c:numCache>
                <c:formatCode>0.0</c:formatCode>
                <c:ptCount val="60"/>
                <c:pt idx="0">
                  <c:v>98.490566037735846</c:v>
                </c:pt>
                <c:pt idx="1">
                  <c:v>98.301886792452834</c:v>
                </c:pt>
                <c:pt idx="2">
                  <c:v>97.075471698113205</c:v>
                </c:pt>
                <c:pt idx="3">
                  <c:v>96.79245283018868</c:v>
                </c:pt>
                <c:pt idx="4">
                  <c:v>98.773584905660371</c:v>
                </c:pt>
                <c:pt idx="5">
                  <c:v>100.84905660377359</c:v>
                </c:pt>
                <c:pt idx="6">
                  <c:v>95.84905660377359</c:v>
                </c:pt>
                <c:pt idx="7">
                  <c:v>95.283018867924525</c:v>
                </c:pt>
                <c:pt idx="8">
                  <c:v>92.735849056603769</c:v>
                </c:pt>
                <c:pt idx="9">
                  <c:v>94.339622641509436</c:v>
                </c:pt>
                <c:pt idx="10">
                  <c:v>94.433962264150949</c:v>
                </c:pt>
                <c:pt idx="11">
                  <c:v>94.056603773584911</c:v>
                </c:pt>
                <c:pt idx="12">
                  <c:v>93.301886792452834</c:v>
                </c:pt>
                <c:pt idx="13">
                  <c:v>95.660377358490564</c:v>
                </c:pt>
                <c:pt idx="14">
                  <c:v>97.64150943396227</c:v>
                </c:pt>
                <c:pt idx="15">
                  <c:v>99.15094339622641</c:v>
                </c:pt>
                <c:pt idx="16">
                  <c:v>96.320754716981128</c:v>
                </c:pt>
                <c:pt idx="17">
                  <c:v>93.018867924528308</c:v>
                </c:pt>
                <c:pt idx="18">
                  <c:v>95.943396226415089</c:v>
                </c:pt>
                <c:pt idx="19">
                  <c:v>95.283018867924525</c:v>
                </c:pt>
                <c:pt idx="20">
                  <c:v>95.660377358490564</c:v>
                </c:pt>
                <c:pt idx="21">
                  <c:v>96.037735849056602</c:v>
                </c:pt>
                <c:pt idx="22">
                  <c:v>97.075471698113205</c:v>
                </c:pt>
                <c:pt idx="23">
                  <c:v>99.433962264150949</c:v>
                </c:pt>
                <c:pt idx="24">
                  <c:v>100</c:v>
                </c:pt>
                <c:pt idx="25">
                  <c:v>97.735849056603769</c:v>
                </c:pt>
                <c:pt idx="26">
                  <c:v>94.905660377358487</c:v>
                </c:pt>
                <c:pt idx="27">
                  <c:v>92.35849056603773</c:v>
                </c:pt>
                <c:pt idx="28">
                  <c:v>91.415094339622641</c:v>
                </c:pt>
                <c:pt idx="29">
                  <c:v>95.943396226415089</c:v>
                </c:pt>
                <c:pt idx="30">
                  <c:v>98.679245283018872</c:v>
                </c:pt>
                <c:pt idx="31">
                  <c:v>97.735849056603769</c:v>
                </c:pt>
                <c:pt idx="32">
                  <c:v>101.32075471698113</c:v>
                </c:pt>
                <c:pt idx="33">
                  <c:v>99.622641509433961</c:v>
                </c:pt>
                <c:pt idx="34">
                  <c:v>103.67924528301887</c:v>
                </c:pt>
                <c:pt idx="35">
                  <c:v>104.15094339622641</c:v>
                </c:pt>
                <c:pt idx="36">
                  <c:v>110.37735849056604</c:v>
                </c:pt>
                <c:pt idx="37">
                  <c:v>116.0377358490566</c:v>
                </c:pt>
                <c:pt idx="38">
                  <c:v>122.64150943396227</c:v>
                </c:pt>
                <c:pt idx="39">
                  <c:v>125</c:v>
                </c:pt>
                <c:pt idx="40">
                  <c:v>131.60377358490567</c:v>
                </c:pt>
                <c:pt idx="41">
                  <c:v>131.32075471698113</c:v>
                </c:pt>
                <c:pt idx="42">
                  <c:v>131.1320754716981</c:v>
                </c:pt>
                <c:pt idx="43">
                  <c:v>137.83018867924528</c:v>
                </c:pt>
                <c:pt idx="44">
                  <c:v>136.13207547169813</c:v>
                </c:pt>
                <c:pt idx="45">
                  <c:v>136.60377358490567</c:v>
                </c:pt>
                <c:pt idx="46">
                  <c:v>141.03773584905662</c:v>
                </c:pt>
                <c:pt idx="47">
                  <c:v>139.71698113207546</c:v>
                </c:pt>
                <c:pt idx="48">
                  <c:v>143.77358490566039</c:v>
                </c:pt>
                <c:pt idx="49">
                  <c:v>147.0754716981132</c:v>
                </c:pt>
                <c:pt idx="50">
                  <c:v>152.35849056603774</c:v>
                </c:pt>
                <c:pt idx="51">
                  <c:v>154.71698113207546</c:v>
                </c:pt>
                <c:pt idx="52">
                  <c:v>154.81132075471697</c:v>
                </c:pt>
                <c:pt idx="53">
                  <c:v>149.24528301886789</c:v>
                </c:pt>
                <c:pt idx="54">
                  <c:v>147.35849056603772</c:v>
                </c:pt>
              </c:numCache>
            </c:numRef>
          </c:val>
          <c:smooth val="1"/>
          <c:extLst>
            <c:ext xmlns:c16="http://schemas.microsoft.com/office/drawing/2014/chart" uri="{C3380CC4-5D6E-409C-BE32-E72D297353CC}">
              <c16:uniqueId val="{00000002-7155-40AB-8C4B-371E696F1133}"/>
            </c:ext>
          </c:extLst>
        </c:ser>
        <c:ser>
          <c:idx val="0"/>
          <c:order val="3"/>
          <c:tx>
            <c:strRef>
              <c:f>'Prix production matériaux'!$O$2</c:f>
              <c:strCache>
                <c:ptCount val="1"/>
                <c:pt idx="0">
                  <c:v>Aciers pour la construction</c:v>
                </c:pt>
              </c:strCache>
            </c:strRef>
          </c:tx>
          <c:spPr>
            <a:ln w="28575" cap="rnd">
              <a:solidFill>
                <a:schemeClr val="accent6"/>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matériaux'!$P$219:$P$278</c:f>
              <c:numCache>
                <c:formatCode>0.0</c:formatCode>
                <c:ptCount val="60"/>
                <c:pt idx="0">
                  <c:v>112</c:v>
                </c:pt>
                <c:pt idx="1">
                  <c:v>112.81818181818181</c:v>
                </c:pt>
                <c:pt idx="2">
                  <c:v>114.45454545454545</c:v>
                </c:pt>
                <c:pt idx="3">
                  <c:v>114.90909090909091</c:v>
                </c:pt>
                <c:pt idx="4">
                  <c:v>114.36363636363636</c:v>
                </c:pt>
                <c:pt idx="5">
                  <c:v>114</c:v>
                </c:pt>
                <c:pt idx="6">
                  <c:v>112.81818181818181</c:v>
                </c:pt>
                <c:pt idx="7">
                  <c:v>113.27272727272727</c:v>
                </c:pt>
                <c:pt idx="8">
                  <c:v>113.45454545454545</c:v>
                </c:pt>
                <c:pt idx="9">
                  <c:v>112.36363636363636</c:v>
                </c:pt>
                <c:pt idx="10">
                  <c:v>112.09090909090909</c:v>
                </c:pt>
                <c:pt idx="11">
                  <c:v>111.45454545454545</c:v>
                </c:pt>
                <c:pt idx="12">
                  <c:v>112.09090909090909</c:v>
                </c:pt>
                <c:pt idx="13">
                  <c:v>110.90909090909091</c:v>
                </c:pt>
                <c:pt idx="14">
                  <c:v>110.72727272727273</c:v>
                </c:pt>
                <c:pt idx="15">
                  <c:v>111</c:v>
                </c:pt>
                <c:pt idx="16">
                  <c:v>109.45454545454545</c:v>
                </c:pt>
                <c:pt idx="17">
                  <c:v>108</c:v>
                </c:pt>
                <c:pt idx="18">
                  <c:v>107.90909090909091</c:v>
                </c:pt>
                <c:pt idx="19">
                  <c:v>105.81818181818181</c:v>
                </c:pt>
                <c:pt idx="20">
                  <c:v>105.81818181818181</c:v>
                </c:pt>
                <c:pt idx="21">
                  <c:v>101.54545454545455</c:v>
                </c:pt>
                <c:pt idx="22">
                  <c:v>99.454545454545453</c:v>
                </c:pt>
                <c:pt idx="23">
                  <c:v>98.545454545454547</c:v>
                </c:pt>
                <c:pt idx="24">
                  <c:v>100</c:v>
                </c:pt>
                <c:pt idx="25">
                  <c:v>100.90909090909091</c:v>
                </c:pt>
                <c:pt idx="26">
                  <c:v>100.45454545454545</c:v>
                </c:pt>
                <c:pt idx="27">
                  <c:v>100.36363636363636</c:v>
                </c:pt>
                <c:pt idx="28">
                  <c:v>99.181818181818187</c:v>
                </c:pt>
                <c:pt idx="29">
                  <c:v>98.181818181818187</c:v>
                </c:pt>
                <c:pt idx="30">
                  <c:v>97.090909090909093</c:v>
                </c:pt>
                <c:pt idx="31">
                  <c:v>97.090909090909093</c:v>
                </c:pt>
                <c:pt idx="32">
                  <c:v>97.272727272727266</c:v>
                </c:pt>
                <c:pt idx="33">
                  <c:v>98.818181818181813</c:v>
                </c:pt>
                <c:pt idx="34">
                  <c:v>99</c:v>
                </c:pt>
                <c:pt idx="35">
                  <c:v>100.72727272727273</c:v>
                </c:pt>
                <c:pt idx="36">
                  <c:v>111.81818181818181</c:v>
                </c:pt>
                <c:pt idx="37">
                  <c:v>121.54545454545453</c:v>
                </c:pt>
                <c:pt idx="38">
                  <c:v>127.81818181818181</c:v>
                </c:pt>
                <c:pt idx="39">
                  <c:v>132.54545454545456</c:v>
                </c:pt>
                <c:pt idx="40">
                  <c:v>134.45454545454547</c:v>
                </c:pt>
                <c:pt idx="41">
                  <c:v>146.72727272727272</c:v>
                </c:pt>
                <c:pt idx="42">
                  <c:v>163.36363636363637</c:v>
                </c:pt>
                <c:pt idx="43">
                  <c:v>168.90909090909091</c:v>
                </c:pt>
                <c:pt idx="44">
                  <c:v>177.63636363636363</c:v>
                </c:pt>
                <c:pt idx="45">
                  <c:v>174.09090909090909</c:v>
                </c:pt>
                <c:pt idx="46">
                  <c:v>174.81818181818181</c:v>
                </c:pt>
                <c:pt idx="47">
                  <c:v>174.27272727272728</c:v>
                </c:pt>
                <c:pt idx="48">
                  <c:v>174.72727272727272</c:v>
                </c:pt>
                <c:pt idx="49">
                  <c:v>180.90909090909091</c:v>
                </c:pt>
                <c:pt idx="50">
                  <c:v>189.81818181818181</c:v>
                </c:pt>
                <c:pt idx="51">
                  <c:v>222.18181818181819</c:v>
                </c:pt>
                <c:pt idx="52">
                  <c:v>241.18181818181819</c:v>
                </c:pt>
                <c:pt idx="53">
                  <c:v>229.63636363636363</c:v>
                </c:pt>
              </c:numCache>
            </c:numRef>
          </c:val>
          <c:smooth val="1"/>
          <c:extLst>
            <c:ext xmlns:c16="http://schemas.microsoft.com/office/drawing/2014/chart" uri="{C3380CC4-5D6E-409C-BE32-E72D297353CC}">
              <c16:uniqueId val="{00000003-7155-40AB-8C4B-371E696F1133}"/>
            </c:ext>
          </c:extLst>
        </c:ser>
        <c:ser>
          <c:idx val="4"/>
          <c:order val="4"/>
          <c:tx>
            <c:strRef>
              <c:f>'Prix production matériaux'!$Q$2</c:f>
              <c:strCache>
                <c:ptCount val="1"/>
                <c:pt idx="0">
                  <c:v>Produits plats en aciers non alliés de qualité</c:v>
                </c:pt>
              </c:strCache>
            </c:strRef>
          </c:tx>
          <c:spPr>
            <a:ln w="28575" cap="rnd">
              <a:solidFill>
                <a:srgbClr val="00B0F0"/>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matériaux'!$R$219:$R$278</c:f>
              <c:numCache>
                <c:formatCode>0.0</c:formatCode>
                <c:ptCount val="60"/>
                <c:pt idx="0">
                  <c:v>111.12299465240642</c:v>
                </c:pt>
                <c:pt idx="1">
                  <c:v>110.80213903743315</c:v>
                </c:pt>
                <c:pt idx="2">
                  <c:v>110.58823529411765</c:v>
                </c:pt>
                <c:pt idx="3">
                  <c:v>111.44385026737967</c:v>
                </c:pt>
                <c:pt idx="4">
                  <c:v>111.8716577540107</c:v>
                </c:pt>
                <c:pt idx="5">
                  <c:v>111.33689839572193</c:v>
                </c:pt>
                <c:pt idx="6">
                  <c:v>111.97860962566845</c:v>
                </c:pt>
                <c:pt idx="7">
                  <c:v>112.19251336898395</c:v>
                </c:pt>
                <c:pt idx="8">
                  <c:v>113.04812834224599</c:v>
                </c:pt>
                <c:pt idx="9">
                  <c:v>112.51336898395722</c:v>
                </c:pt>
                <c:pt idx="10">
                  <c:v>112.19251336898395</c:v>
                </c:pt>
                <c:pt idx="11">
                  <c:v>111.65775401069519</c:v>
                </c:pt>
                <c:pt idx="12">
                  <c:v>109.83957219251337</c:v>
                </c:pt>
                <c:pt idx="13">
                  <c:v>110.05347593582887</c:v>
                </c:pt>
                <c:pt idx="14">
                  <c:v>109.83957219251337</c:v>
                </c:pt>
                <c:pt idx="15">
                  <c:v>108.55614973262033</c:v>
                </c:pt>
                <c:pt idx="16">
                  <c:v>109.62566844919786</c:v>
                </c:pt>
                <c:pt idx="17">
                  <c:v>108.44919786096257</c:v>
                </c:pt>
                <c:pt idx="18">
                  <c:v>105.88235294117646</c:v>
                </c:pt>
                <c:pt idx="19">
                  <c:v>107.16577540106952</c:v>
                </c:pt>
                <c:pt idx="20">
                  <c:v>106.20320855614973</c:v>
                </c:pt>
                <c:pt idx="21">
                  <c:v>103.63636363636364</c:v>
                </c:pt>
                <c:pt idx="22">
                  <c:v>100.42780748663101</c:v>
                </c:pt>
                <c:pt idx="23">
                  <c:v>98.395721925133685</c:v>
                </c:pt>
                <c:pt idx="24">
                  <c:v>100</c:v>
                </c:pt>
                <c:pt idx="25">
                  <c:v>98.82352941176471</c:v>
                </c:pt>
                <c:pt idx="26">
                  <c:v>97.647058823529406</c:v>
                </c:pt>
                <c:pt idx="27">
                  <c:v>97.754010695187162</c:v>
                </c:pt>
                <c:pt idx="28">
                  <c:v>101.71122994652407</c:v>
                </c:pt>
                <c:pt idx="29">
                  <c:v>99.358288770053477</c:v>
                </c:pt>
                <c:pt idx="30">
                  <c:v>97.967914438502675</c:v>
                </c:pt>
                <c:pt idx="31">
                  <c:v>94.652406417112303</c:v>
                </c:pt>
                <c:pt idx="32">
                  <c:v>97.005347593582883</c:v>
                </c:pt>
                <c:pt idx="33">
                  <c:v>100.10695187165776</c:v>
                </c:pt>
                <c:pt idx="34">
                  <c:v>101.92513368983957</c:v>
                </c:pt>
                <c:pt idx="35">
                  <c:v>102.99465240641712</c:v>
                </c:pt>
                <c:pt idx="36">
                  <c:v>113.58288770053476</c:v>
                </c:pt>
                <c:pt idx="37">
                  <c:v>121.60427807486631</c:v>
                </c:pt>
                <c:pt idx="38">
                  <c:v>125.02673796791444</c:v>
                </c:pt>
                <c:pt idx="39">
                  <c:v>142.56684491978612</c:v>
                </c:pt>
                <c:pt idx="40">
                  <c:v>147.16577540106951</c:v>
                </c:pt>
                <c:pt idx="41">
                  <c:v>154.6524064171123</c:v>
                </c:pt>
                <c:pt idx="42">
                  <c:v>180.64171122994654</c:v>
                </c:pt>
                <c:pt idx="43">
                  <c:v>183.10160427807486</c:v>
                </c:pt>
                <c:pt idx="44">
                  <c:v>192.08556149732621</c:v>
                </c:pt>
                <c:pt idx="45">
                  <c:v>199.78609625668449</c:v>
                </c:pt>
                <c:pt idx="46">
                  <c:v>196.79144385026737</c:v>
                </c:pt>
                <c:pt idx="47">
                  <c:v>192.83422459893049</c:v>
                </c:pt>
                <c:pt idx="48">
                  <c:v>188.66310160427807</c:v>
                </c:pt>
                <c:pt idx="49">
                  <c:v>187.80748663101605</c:v>
                </c:pt>
                <c:pt idx="50">
                  <c:v>190.48128342245988</c:v>
                </c:pt>
                <c:pt idx="51">
                  <c:v>193.79679144385025</c:v>
                </c:pt>
                <c:pt idx="52">
                  <c:v>201.49732620320856</c:v>
                </c:pt>
                <c:pt idx="53">
                  <c:v>197.64705882352942</c:v>
                </c:pt>
                <c:pt idx="54">
                  <c:v>211.22994652406416</c:v>
                </c:pt>
              </c:numCache>
            </c:numRef>
          </c:val>
          <c:smooth val="1"/>
          <c:extLst>
            <c:ext xmlns:c16="http://schemas.microsoft.com/office/drawing/2014/chart" uri="{C3380CC4-5D6E-409C-BE32-E72D297353CC}">
              <c16:uniqueId val="{00000004-7155-40AB-8C4B-371E696F1133}"/>
            </c:ext>
          </c:extLst>
        </c:ser>
        <c:ser>
          <c:idx val="5"/>
          <c:order val="5"/>
          <c:tx>
            <c:strRef>
              <c:f>'Prix production matériaux'!$S$2</c:f>
              <c:strCache>
                <c:ptCount val="1"/>
                <c:pt idx="0">
                  <c:v>Demi produits en aluminium</c:v>
                </c:pt>
              </c:strCache>
            </c:strRef>
          </c:tx>
          <c:spPr>
            <a:ln w="28575" cap="rnd">
              <a:solidFill>
                <a:schemeClr val="accent4">
                  <a:lumMod val="50000"/>
                </a:schemeClr>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matériaux'!$T$219:$T$278</c:f>
              <c:numCache>
                <c:formatCode>0.0</c:formatCode>
                <c:ptCount val="60"/>
                <c:pt idx="0">
                  <c:v>104.46058091286307</c:v>
                </c:pt>
                <c:pt idx="1">
                  <c:v>105.49792531120332</c:v>
                </c:pt>
                <c:pt idx="2">
                  <c:v>104.56431535269709</c:v>
                </c:pt>
                <c:pt idx="3">
                  <c:v>105.18672199170123</c:v>
                </c:pt>
                <c:pt idx="4">
                  <c:v>107.26141078838174</c:v>
                </c:pt>
                <c:pt idx="5">
                  <c:v>107.88381742738589</c:v>
                </c:pt>
                <c:pt idx="6">
                  <c:v>108.402489626556</c:v>
                </c:pt>
                <c:pt idx="7">
                  <c:v>105.49792531120332</c:v>
                </c:pt>
                <c:pt idx="8">
                  <c:v>106.95020746887967</c:v>
                </c:pt>
                <c:pt idx="9">
                  <c:v>108.50622406639003</c:v>
                </c:pt>
                <c:pt idx="10">
                  <c:v>108.402489626556</c:v>
                </c:pt>
                <c:pt idx="11">
                  <c:v>107.57261410788381</c:v>
                </c:pt>
                <c:pt idx="12">
                  <c:v>106.74273858921161</c:v>
                </c:pt>
                <c:pt idx="13">
                  <c:v>106.01659751037344</c:v>
                </c:pt>
                <c:pt idx="14">
                  <c:v>105.91286307053942</c:v>
                </c:pt>
                <c:pt idx="15">
                  <c:v>105.08298755186722</c:v>
                </c:pt>
                <c:pt idx="16">
                  <c:v>105.18672199170123</c:v>
                </c:pt>
                <c:pt idx="17">
                  <c:v>103.63070539419087</c:v>
                </c:pt>
                <c:pt idx="18">
                  <c:v>103.42323651452281</c:v>
                </c:pt>
                <c:pt idx="19">
                  <c:v>102.48962655601659</c:v>
                </c:pt>
                <c:pt idx="20">
                  <c:v>101.76348547717842</c:v>
                </c:pt>
                <c:pt idx="21">
                  <c:v>101.14107883817427</c:v>
                </c:pt>
                <c:pt idx="22">
                  <c:v>100.51867219917011</c:v>
                </c:pt>
                <c:pt idx="23">
                  <c:v>101.14107883817427</c:v>
                </c:pt>
                <c:pt idx="24">
                  <c:v>100</c:v>
                </c:pt>
                <c:pt idx="25">
                  <c:v>99.896265560165972</c:v>
                </c:pt>
                <c:pt idx="26">
                  <c:v>96.058091286307047</c:v>
                </c:pt>
                <c:pt idx="27">
                  <c:v>95.331950207468878</c:v>
                </c:pt>
                <c:pt idx="28">
                  <c:v>95.331950207468878</c:v>
                </c:pt>
                <c:pt idx="29">
                  <c:v>95.435684647302892</c:v>
                </c:pt>
                <c:pt idx="30">
                  <c:v>94.709543568464724</c:v>
                </c:pt>
                <c:pt idx="31">
                  <c:v>95.53941908713692</c:v>
                </c:pt>
                <c:pt idx="32">
                  <c:v>96.473029045643145</c:v>
                </c:pt>
                <c:pt idx="33">
                  <c:v>97.095435684647299</c:v>
                </c:pt>
                <c:pt idx="34">
                  <c:v>99.585062240663888</c:v>
                </c:pt>
                <c:pt idx="35">
                  <c:v>99.896265560165972</c:v>
                </c:pt>
                <c:pt idx="36">
                  <c:v>99.481327800829874</c:v>
                </c:pt>
                <c:pt idx="37">
                  <c:v>100.93360995850622</c:v>
                </c:pt>
                <c:pt idx="38">
                  <c:v>103.00829875518671</c:v>
                </c:pt>
                <c:pt idx="39">
                  <c:v>106.32780082987551</c:v>
                </c:pt>
                <c:pt idx="40">
                  <c:v>111.61825726141078</c:v>
                </c:pt>
                <c:pt idx="41">
                  <c:v>114.10788381742738</c:v>
                </c:pt>
                <c:pt idx="42">
                  <c:v>118.87966804979253</c:v>
                </c:pt>
                <c:pt idx="43">
                  <c:v>124.17012448132779</c:v>
                </c:pt>
                <c:pt idx="44">
                  <c:v>129.77178423236515</c:v>
                </c:pt>
                <c:pt idx="45">
                  <c:v>135.3734439834025</c:v>
                </c:pt>
                <c:pt idx="46">
                  <c:v>137.86307053941908</c:v>
                </c:pt>
                <c:pt idx="47">
                  <c:v>141.18257261410787</c:v>
                </c:pt>
                <c:pt idx="48">
                  <c:v>152.80082987551867</c:v>
                </c:pt>
                <c:pt idx="49">
                  <c:v>160.37344398340247</c:v>
                </c:pt>
                <c:pt idx="50">
                  <c:v>169.39834024896265</c:v>
                </c:pt>
                <c:pt idx="51">
                  <c:v>174.68879668049792</c:v>
                </c:pt>
                <c:pt idx="52">
                  <c:v>174.1701244813278</c:v>
                </c:pt>
                <c:pt idx="53">
                  <c:v>174.37759336099583</c:v>
                </c:pt>
                <c:pt idx="54">
                  <c:v>180.08298755186721</c:v>
                </c:pt>
              </c:numCache>
            </c:numRef>
          </c:val>
          <c:smooth val="1"/>
          <c:extLst>
            <c:ext xmlns:c16="http://schemas.microsoft.com/office/drawing/2014/chart" uri="{C3380CC4-5D6E-409C-BE32-E72D297353CC}">
              <c16:uniqueId val="{00000005-7155-40AB-8C4B-371E696F1133}"/>
            </c:ext>
          </c:extLst>
        </c:ser>
        <c:ser>
          <c:idx val="6"/>
          <c:order val="6"/>
          <c:tx>
            <c:strRef>
              <c:f>'Prix production matériaux'!$W$2</c:f>
              <c:strCache>
                <c:ptCount val="1"/>
                <c:pt idx="0">
                  <c:v>Tuiles</c:v>
                </c:pt>
              </c:strCache>
            </c:strRef>
          </c:tx>
          <c:spPr>
            <a:ln w="28575" cap="rnd">
              <a:solidFill>
                <a:srgbClr val="0070C0"/>
              </a:solidFill>
              <a:round/>
            </a:ln>
            <a:effectLst/>
          </c:spPr>
          <c:marker>
            <c:symbol val="none"/>
          </c:marker>
          <c:cat>
            <c:multiLvlStrRef>
              <c:f>'Prix production matériaux'!$A$219:$B$278</c:f>
              <c:multiLvlStrCache>
                <c:ptCount val="60"/>
                <c:lvl>
                  <c:pt idx="0">
                    <c:v>janv</c:v>
                  </c:pt>
                  <c:pt idx="1">
                    <c:v>févr</c:v>
                  </c:pt>
                  <c:pt idx="2">
                    <c:v>mars</c:v>
                  </c:pt>
                  <c:pt idx="3">
                    <c:v>avr</c:v>
                  </c:pt>
                  <c:pt idx="4">
                    <c:v>mai</c:v>
                  </c:pt>
                  <c:pt idx="5">
                    <c:v>juin</c:v>
                  </c:pt>
                  <c:pt idx="6">
                    <c:v>juil</c:v>
                  </c:pt>
                  <c:pt idx="7">
                    <c:v>août</c:v>
                  </c:pt>
                  <c:pt idx="8">
                    <c:v>sept</c:v>
                  </c:pt>
                  <c:pt idx="9">
                    <c:v>oct</c:v>
                  </c:pt>
                  <c:pt idx="10">
                    <c:v>nov</c:v>
                  </c:pt>
                  <c:pt idx="11">
                    <c:v>déc</c:v>
                  </c:pt>
                  <c:pt idx="12">
                    <c:v>janv</c:v>
                  </c:pt>
                  <c:pt idx="13">
                    <c:v>févr</c:v>
                  </c:pt>
                  <c:pt idx="14">
                    <c:v>mars</c:v>
                  </c:pt>
                  <c:pt idx="15">
                    <c:v>avr</c:v>
                  </c:pt>
                  <c:pt idx="16">
                    <c:v>mai</c:v>
                  </c:pt>
                  <c:pt idx="17">
                    <c:v>juin</c:v>
                  </c:pt>
                  <c:pt idx="18">
                    <c:v>juil</c:v>
                  </c:pt>
                  <c:pt idx="19">
                    <c:v>août</c:v>
                  </c:pt>
                  <c:pt idx="20">
                    <c:v>sept</c:v>
                  </c:pt>
                  <c:pt idx="21">
                    <c:v>oct</c:v>
                  </c:pt>
                  <c:pt idx="22">
                    <c:v>nov</c:v>
                  </c:pt>
                  <c:pt idx="23">
                    <c:v>déc</c:v>
                  </c:pt>
                  <c:pt idx="24">
                    <c:v>janv</c:v>
                  </c:pt>
                  <c:pt idx="25">
                    <c:v>févr</c:v>
                  </c:pt>
                  <c:pt idx="26">
                    <c:v>mars</c:v>
                  </c:pt>
                  <c:pt idx="27">
                    <c:v>avr</c:v>
                  </c:pt>
                  <c:pt idx="28">
                    <c:v>mai</c:v>
                  </c:pt>
                  <c:pt idx="29">
                    <c:v>juin</c:v>
                  </c:pt>
                  <c:pt idx="30">
                    <c:v>juil</c:v>
                  </c:pt>
                  <c:pt idx="31">
                    <c:v>août</c:v>
                  </c:pt>
                  <c:pt idx="32">
                    <c:v>sept</c:v>
                  </c:pt>
                  <c:pt idx="33">
                    <c:v>oct</c:v>
                  </c:pt>
                  <c:pt idx="34">
                    <c:v>nov</c:v>
                  </c:pt>
                  <c:pt idx="35">
                    <c:v>déc</c:v>
                  </c:pt>
                  <c:pt idx="36">
                    <c:v>janv</c:v>
                  </c:pt>
                  <c:pt idx="37">
                    <c:v>févr</c:v>
                  </c:pt>
                  <c:pt idx="38">
                    <c:v>mars</c:v>
                  </c:pt>
                  <c:pt idx="39">
                    <c:v>avr</c:v>
                  </c:pt>
                  <c:pt idx="40">
                    <c:v>mai</c:v>
                  </c:pt>
                  <c:pt idx="41">
                    <c:v>juin</c:v>
                  </c:pt>
                  <c:pt idx="42">
                    <c:v>juil</c:v>
                  </c:pt>
                  <c:pt idx="43">
                    <c:v>août</c:v>
                  </c:pt>
                  <c:pt idx="44">
                    <c:v>sept</c:v>
                  </c:pt>
                  <c:pt idx="45">
                    <c:v>oct</c:v>
                  </c:pt>
                  <c:pt idx="46">
                    <c:v>nov</c:v>
                  </c:pt>
                  <c:pt idx="47">
                    <c:v>déc</c:v>
                  </c:pt>
                  <c:pt idx="48">
                    <c:v>janv</c:v>
                  </c:pt>
                  <c:pt idx="49">
                    <c:v>févr</c:v>
                  </c:pt>
                  <c:pt idx="50">
                    <c:v>mars</c:v>
                  </c:pt>
                  <c:pt idx="51">
                    <c:v>avr</c:v>
                  </c:pt>
                  <c:pt idx="52">
                    <c:v>mai</c:v>
                  </c:pt>
                  <c:pt idx="53">
                    <c:v>juin</c:v>
                  </c:pt>
                  <c:pt idx="54">
                    <c:v>juil</c:v>
                  </c:pt>
                  <c:pt idx="55">
                    <c:v>août</c:v>
                  </c:pt>
                  <c:pt idx="56">
                    <c:v>sept</c:v>
                  </c:pt>
                  <c:pt idx="57">
                    <c:v>oct</c:v>
                  </c:pt>
                  <c:pt idx="58">
                    <c:v>nov</c:v>
                  </c:pt>
                  <c:pt idx="59">
                    <c:v>déc</c:v>
                  </c:pt>
                </c:lvl>
                <c:lvl>
                  <c:pt idx="0">
                    <c:v>2018</c:v>
                  </c:pt>
                  <c:pt idx="12">
                    <c:v>2019</c:v>
                  </c:pt>
                  <c:pt idx="24">
                    <c:v>2020</c:v>
                  </c:pt>
                  <c:pt idx="36">
                    <c:v>2021</c:v>
                  </c:pt>
                  <c:pt idx="48">
                    <c:v>2022</c:v>
                  </c:pt>
                </c:lvl>
              </c:multiLvlStrCache>
            </c:multiLvlStrRef>
          </c:cat>
          <c:val>
            <c:numRef>
              <c:f>'Prix production matériaux'!$X$219:$X$278</c:f>
              <c:numCache>
                <c:formatCode>0.0</c:formatCode>
                <c:ptCount val="60"/>
                <c:pt idx="0">
                  <c:v>98.598598598598599</c:v>
                </c:pt>
                <c:pt idx="1">
                  <c:v>99.7997997997998</c:v>
                </c:pt>
                <c:pt idx="2">
                  <c:v>98.198198198198199</c:v>
                </c:pt>
                <c:pt idx="3">
                  <c:v>99.499499499499493</c:v>
                </c:pt>
                <c:pt idx="4">
                  <c:v>99.899899899899893</c:v>
                </c:pt>
                <c:pt idx="5">
                  <c:v>100.10010010010009</c:v>
                </c:pt>
                <c:pt idx="6">
                  <c:v>100.30030030030029</c:v>
                </c:pt>
                <c:pt idx="7">
                  <c:v>101.6016016016016</c:v>
                </c:pt>
                <c:pt idx="8">
                  <c:v>100.70070070070069</c:v>
                </c:pt>
                <c:pt idx="9">
                  <c:v>100</c:v>
                </c:pt>
                <c:pt idx="10">
                  <c:v>98.798798798798799</c:v>
                </c:pt>
                <c:pt idx="11">
                  <c:v>98.898898898898892</c:v>
                </c:pt>
                <c:pt idx="12">
                  <c:v>98.898898898898892</c:v>
                </c:pt>
                <c:pt idx="13">
                  <c:v>100.50050050050049</c:v>
                </c:pt>
                <c:pt idx="14">
                  <c:v>99.899899899899893</c:v>
                </c:pt>
                <c:pt idx="15">
                  <c:v>100.4004004004004</c:v>
                </c:pt>
                <c:pt idx="16">
                  <c:v>100.70070070070069</c:v>
                </c:pt>
                <c:pt idx="17">
                  <c:v>101.10110110110109</c:v>
                </c:pt>
                <c:pt idx="18">
                  <c:v>100</c:v>
                </c:pt>
                <c:pt idx="19">
                  <c:v>101.70170170170169</c:v>
                </c:pt>
                <c:pt idx="20">
                  <c:v>101.30130130130129</c:v>
                </c:pt>
                <c:pt idx="21">
                  <c:v>100.2002002002002</c:v>
                </c:pt>
                <c:pt idx="22">
                  <c:v>100.90090090090089</c:v>
                </c:pt>
                <c:pt idx="23">
                  <c:v>99.199199199199199</c:v>
                </c:pt>
                <c:pt idx="24">
                  <c:v>100</c:v>
                </c:pt>
                <c:pt idx="25">
                  <c:v>100.70070070070069</c:v>
                </c:pt>
                <c:pt idx="26">
                  <c:v>100.8008008008008</c:v>
                </c:pt>
                <c:pt idx="27">
                  <c:v>102.50250250250249</c:v>
                </c:pt>
                <c:pt idx="28">
                  <c:v>102.10210210210209</c:v>
                </c:pt>
                <c:pt idx="29">
                  <c:v>102.8028028028028</c:v>
                </c:pt>
                <c:pt idx="30">
                  <c:v>103.10310310310309</c:v>
                </c:pt>
                <c:pt idx="31">
                  <c:v>103.4034034034034</c:v>
                </c:pt>
                <c:pt idx="32">
                  <c:v>102.002002002002</c:v>
                </c:pt>
                <c:pt idx="33">
                  <c:v>102.2022022022022</c:v>
                </c:pt>
                <c:pt idx="34">
                  <c:v>101.50150150150149</c:v>
                </c:pt>
                <c:pt idx="35">
                  <c:v>101.10110110110109</c:v>
                </c:pt>
                <c:pt idx="36">
                  <c:v>101.10110110110109</c:v>
                </c:pt>
                <c:pt idx="37">
                  <c:v>101.30130130130129</c:v>
                </c:pt>
                <c:pt idx="38">
                  <c:v>102.6026026026026</c:v>
                </c:pt>
                <c:pt idx="39">
                  <c:v>102.2022022022022</c:v>
                </c:pt>
                <c:pt idx="40">
                  <c:v>104.6046046046046</c:v>
                </c:pt>
                <c:pt idx="41">
                  <c:v>103.3033033033033</c:v>
                </c:pt>
                <c:pt idx="42">
                  <c:v>103.5035035035035</c:v>
                </c:pt>
                <c:pt idx="43">
                  <c:v>104.004004004004</c:v>
                </c:pt>
                <c:pt idx="44">
                  <c:v>104.3043043043043</c:v>
                </c:pt>
                <c:pt idx="45">
                  <c:v>105.1051051051051</c:v>
                </c:pt>
                <c:pt idx="46">
                  <c:v>104.7047047047047</c:v>
                </c:pt>
                <c:pt idx="47">
                  <c:v>104.6046046046046</c:v>
                </c:pt>
                <c:pt idx="48">
                  <c:v>111.41141141141141</c:v>
                </c:pt>
                <c:pt idx="49">
                  <c:v>116.5165165165165</c:v>
                </c:pt>
                <c:pt idx="50">
                  <c:v>120.62062062062061</c:v>
                </c:pt>
                <c:pt idx="51">
                  <c:v>125.72572572572572</c:v>
                </c:pt>
                <c:pt idx="52">
                  <c:v>128.92892892892894</c:v>
                </c:pt>
                <c:pt idx="53">
                  <c:v>130.13013013013011</c:v>
                </c:pt>
                <c:pt idx="54">
                  <c:v>133.93393393393396</c:v>
                </c:pt>
              </c:numCache>
            </c:numRef>
          </c:val>
          <c:smooth val="0"/>
          <c:extLst>
            <c:ext xmlns:c16="http://schemas.microsoft.com/office/drawing/2014/chart" uri="{C3380CC4-5D6E-409C-BE32-E72D297353CC}">
              <c16:uniqueId val="{00000006-7155-40AB-8C4B-371E696F1133}"/>
            </c:ext>
          </c:extLst>
        </c:ser>
        <c:dLbls>
          <c:showLegendKey val="0"/>
          <c:showVal val="0"/>
          <c:showCatName val="0"/>
          <c:showSerName val="0"/>
          <c:showPercent val="0"/>
          <c:showBubbleSize val="0"/>
        </c:dLbls>
        <c:smooth val="0"/>
        <c:axId val="86812127"/>
        <c:axId val="86826687"/>
      </c:lineChart>
      <c:catAx>
        <c:axId val="86812127"/>
        <c:scaling>
          <c:orientation val="minMax"/>
        </c:scaling>
        <c:delete val="0"/>
        <c:axPos val="b"/>
        <c:numFmt formatCode="General"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26687"/>
        <c:crossesAt val="-80"/>
        <c:auto val="1"/>
        <c:lblAlgn val="ctr"/>
        <c:lblOffset val="100"/>
        <c:noMultiLvlLbl val="0"/>
      </c:catAx>
      <c:valAx>
        <c:axId val="86826687"/>
        <c:scaling>
          <c:orientation val="minMax"/>
          <c:max val="245"/>
          <c:min val="85"/>
        </c:scaling>
        <c:delete val="0"/>
        <c:axPos val="l"/>
        <c:majorGridlines>
          <c:spPr>
            <a:ln w="9525" cap="flat" cmpd="sng" algn="ctr">
              <a:solidFill>
                <a:schemeClr val="tx1"/>
              </a:solidFill>
              <a:prstDash val="sysDot"/>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200">
                    <a:latin typeface="Arial" panose="020B0604020202020204" pitchFamily="34" charset="0"/>
                    <a:cs typeface="Arial" panose="020B0604020202020204" pitchFamily="34" charset="0"/>
                  </a:rPr>
                  <a:t>Base 100 en janvier 2020</a:t>
                </a:r>
              </a:p>
            </c:rich>
          </c:tx>
          <c:layout>
            <c:manualLayout>
              <c:xMode val="edge"/>
              <c:yMode val="edge"/>
              <c:x val="4.2762396675458575E-4"/>
              <c:y val="0.2008158355205599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86812127"/>
        <c:crosses val="autoZero"/>
        <c:crossBetween val="between"/>
        <c:majorUnit val="20"/>
      </c:valAx>
      <c:spPr>
        <a:blipFill>
          <a:blip xmlns:r="http://schemas.openxmlformats.org/officeDocument/2006/relationships" r:embed="rId3"/>
          <a:tile tx="0" ty="0" sx="100000" sy="100000" flip="none" algn="tl"/>
        </a:blipFill>
        <a:ln>
          <a:noFill/>
        </a:ln>
        <a:effectLst/>
      </c:spPr>
    </c:plotArea>
    <c:legend>
      <c:legendPos val="tr"/>
      <c:legendEntry>
        <c:idx val="0"/>
        <c:txPr>
          <a:bodyPr rot="0" spcFirstLastPara="1" vertOverflow="ellipsis" vert="horz" wrap="square" anchor="ctr" anchorCtr="1"/>
          <a:lstStyle/>
          <a:p>
            <a:pPr>
              <a:defRPr sz="1400" b="0" i="0" u="none" strike="noStrike" kern="1200" baseline="0">
                <a:solidFill>
                  <a:srgbClr val="7030A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chemeClr val="accent4"/>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rgbClr val="C00000"/>
                </a:solidFill>
                <a:latin typeface="Arial" panose="020B0604020202020204" pitchFamily="34" charset="0"/>
                <a:ea typeface="+mn-ea"/>
                <a:cs typeface="Arial" panose="020B0604020202020204" pitchFamily="34" charset="0"/>
              </a:defRPr>
            </a:pPr>
            <a:endParaRPr lang="fr-FR"/>
          </a:p>
        </c:txPr>
      </c:legendEntry>
      <c:legendEntry>
        <c:idx val="3"/>
        <c:txPr>
          <a:bodyPr rot="0" spcFirstLastPara="1" vertOverflow="ellipsis" vert="horz" wrap="square" anchor="ctr" anchorCtr="1"/>
          <a:lstStyle/>
          <a:p>
            <a:pPr>
              <a:defRPr sz="1400" b="0" i="0" u="none" strike="noStrike" kern="1200" baseline="0">
                <a:solidFill>
                  <a:schemeClr val="accent6"/>
                </a:solidFill>
                <a:latin typeface="Arial" panose="020B0604020202020204" pitchFamily="34" charset="0"/>
                <a:ea typeface="+mn-ea"/>
                <a:cs typeface="Arial" panose="020B0604020202020204" pitchFamily="34" charset="0"/>
              </a:defRPr>
            </a:pPr>
            <a:endParaRPr lang="fr-FR"/>
          </a:p>
        </c:txPr>
      </c:legendEntry>
      <c:legendEntry>
        <c:idx val="4"/>
        <c:txPr>
          <a:bodyPr rot="0" spcFirstLastPara="1" vertOverflow="ellipsis" vert="horz" wrap="square" anchor="ctr" anchorCtr="1"/>
          <a:lstStyle/>
          <a:p>
            <a:pPr>
              <a:defRPr sz="1400" b="0" i="0" u="none" strike="noStrike" kern="1200" baseline="0">
                <a:solidFill>
                  <a:srgbClr val="00B0F0"/>
                </a:solidFill>
                <a:latin typeface="Arial" panose="020B0604020202020204" pitchFamily="34" charset="0"/>
                <a:ea typeface="+mn-ea"/>
                <a:cs typeface="Arial" panose="020B0604020202020204" pitchFamily="34" charset="0"/>
              </a:defRPr>
            </a:pPr>
            <a:endParaRPr lang="fr-FR"/>
          </a:p>
        </c:txPr>
      </c:legendEntry>
      <c:legendEntry>
        <c:idx val="5"/>
        <c:txPr>
          <a:bodyPr rot="0" spcFirstLastPara="1" vertOverflow="ellipsis" vert="horz" wrap="square" anchor="ctr" anchorCtr="1"/>
          <a:lstStyle/>
          <a:p>
            <a:pPr>
              <a:defRPr sz="1400" b="0" i="0" u="none" strike="noStrike" kern="1200" baseline="0">
                <a:solidFill>
                  <a:schemeClr val="accent4">
                    <a:lumMod val="50000"/>
                  </a:schemeClr>
                </a:solidFill>
                <a:latin typeface="Arial" panose="020B0604020202020204" pitchFamily="34" charset="0"/>
                <a:ea typeface="+mn-ea"/>
                <a:cs typeface="Arial" panose="020B0604020202020204" pitchFamily="34" charset="0"/>
              </a:defRPr>
            </a:pPr>
            <a:endParaRPr lang="fr-FR"/>
          </a:p>
        </c:txPr>
      </c:legendEntry>
      <c:legendEntry>
        <c:idx val="6"/>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0.71910421274537195"/>
          <c:y val="4.7058823529411764E-2"/>
          <c:w val="0.28089578725462805"/>
          <c:h val="0.902254438783387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w="9525" cap="flat" cmpd="sng" algn="ctr">
      <a:noFill/>
      <a:round/>
    </a:ln>
    <a:effectLst/>
  </c:spPr>
  <c:txPr>
    <a:bodyPr/>
    <a:lstStyle/>
    <a:p>
      <a:pPr>
        <a:defRPr/>
      </a:pPr>
      <a:endParaRPr lang="fr-FR"/>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83333333333331E-2"/>
          <c:y val="4.695403747584237E-2"/>
          <c:w val="0.6816899305555556"/>
          <c:h val="0.796340139484077"/>
        </c:manualLayout>
      </c:layout>
      <c:lineChart>
        <c:grouping val="standard"/>
        <c:varyColors val="0"/>
        <c:ser>
          <c:idx val="0"/>
          <c:order val="0"/>
          <c:tx>
            <c:strRef>
              <c:f>Energie!$L$1</c:f>
              <c:strCache>
                <c:ptCount val="1"/>
                <c:pt idx="0">
                  <c:v>Électricité (prix de base, par MWheure)</c:v>
                </c:pt>
              </c:strCache>
            </c:strRef>
          </c:tx>
          <c:spPr>
            <a:ln w="28575" cap="rnd">
              <a:solidFill>
                <a:schemeClr val="accent1"/>
              </a:solidFill>
              <a:round/>
            </a:ln>
            <a:effectLst/>
          </c:spPr>
          <c:marker>
            <c:symbol val="none"/>
          </c:marker>
          <c:cat>
            <c:numRef>
              <c:f>Energie!$A$2634:$A$2807</c:f>
              <c:numCache>
                <c:formatCode>m/d/yyyy</c:formatCode>
                <c:ptCount val="174"/>
                <c:pt idx="0">
                  <c:v>44593</c:v>
                </c:pt>
                <c:pt idx="1">
                  <c:v>44594</c:v>
                </c:pt>
                <c:pt idx="2">
                  <c:v>44595</c:v>
                </c:pt>
                <c:pt idx="3">
                  <c:v>44596</c:v>
                </c:pt>
                <c:pt idx="4">
                  <c:v>44599</c:v>
                </c:pt>
                <c:pt idx="5">
                  <c:v>44600</c:v>
                </c:pt>
                <c:pt idx="6">
                  <c:v>44601</c:v>
                </c:pt>
                <c:pt idx="7">
                  <c:v>44602</c:v>
                </c:pt>
                <c:pt idx="8">
                  <c:v>44603</c:v>
                </c:pt>
                <c:pt idx="9">
                  <c:v>44606</c:v>
                </c:pt>
                <c:pt idx="10">
                  <c:v>44607</c:v>
                </c:pt>
                <c:pt idx="11">
                  <c:v>44608</c:v>
                </c:pt>
                <c:pt idx="12">
                  <c:v>44609</c:v>
                </c:pt>
                <c:pt idx="13">
                  <c:v>44610</c:v>
                </c:pt>
                <c:pt idx="14">
                  <c:v>44613</c:v>
                </c:pt>
                <c:pt idx="15">
                  <c:v>44614</c:v>
                </c:pt>
                <c:pt idx="16">
                  <c:v>44615</c:v>
                </c:pt>
                <c:pt idx="17">
                  <c:v>44616</c:v>
                </c:pt>
                <c:pt idx="18">
                  <c:v>44617</c:v>
                </c:pt>
                <c:pt idx="19">
                  <c:v>44620</c:v>
                </c:pt>
                <c:pt idx="20">
                  <c:v>44621</c:v>
                </c:pt>
                <c:pt idx="21">
                  <c:v>44622</c:v>
                </c:pt>
                <c:pt idx="22">
                  <c:v>44623</c:v>
                </c:pt>
                <c:pt idx="23">
                  <c:v>44624</c:v>
                </c:pt>
                <c:pt idx="24">
                  <c:v>44627</c:v>
                </c:pt>
                <c:pt idx="25">
                  <c:v>44628</c:v>
                </c:pt>
                <c:pt idx="26">
                  <c:v>44629</c:v>
                </c:pt>
                <c:pt idx="27">
                  <c:v>44630</c:v>
                </c:pt>
                <c:pt idx="28">
                  <c:v>44631</c:v>
                </c:pt>
                <c:pt idx="29">
                  <c:v>44634</c:v>
                </c:pt>
                <c:pt idx="30">
                  <c:v>44635</c:v>
                </c:pt>
                <c:pt idx="31">
                  <c:v>44636</c:v>
                </c:pt>
                <c:pt idx="32">
                  <c:v>44637</c:v>
                </c:pt>
                <c:pt idx="33">
                  <c:v>44638</c:v>
                </c:pt>
                <c:pt idx="34">
                  <c:v>44641</c:v>
                </c:pt>
                <c:pt idx="35">
                  <c:v>44642</c:v>
                </c:pt>
                <c:pt idx="36">
                  <c:v>44643</c:v>
                </c:pt>
                <c:pt idx="37">
                  <c:v>44644</c:v>
                </c:pt>
                <c:pt idx="38">
                  <c:v>44645</c:v>
                </c:pt>
                <c:pt idx="39">
                  <c:v>44648</c:v>
                </c:pt>
                <c:pt idx="40">
                  <c:v>44649</c:v>
                </c:pt>
                <c:pt idx="41">
                  <c:v>44650</c:v>
                </c:pt>
                <c:pt idx="42">
                  <c:v>44651</c:v>
                </c:pt>
                <c:pt idx="43">
                  <c:v>44652</c:v>
                </c:pt>
                <c:pt idx="44">
                  <c:v>44655</c:v>
                </c:pt>
                <c:pt idx="45">
                  <c:v>44656</c:v>
                </c:pt>
                <c:pt idx="46">
                  <c:v>44657</c:v>
                </c:pt>
                <c:pt idx="47">
                  <c:v>44658</c:v>
                </c:pt>
                <c:pt idx="48">
                  <c:v>44659</c:v>
                </c:pt>
                <c:pt idx="49">
                  <c:v>44662</c:v>
                </c:pt>
                <c:pt idx="50">
                  <c:v>44663</c:v>
                </c:pt>
                <c:pt idx="51">
                  <c:v>44664</c:v>
                </c:pt>
                <c:pt idx="52">
                  <c:v>44665</c:v>
                </c:pt>
                <c:pt idx="53">
                  <c:v>44666</c:v>
                </c:pt>
                <c:pt idx="54">
                  <c:v>44669</c:v>
                </c:pt>
                <c:pt idx="55">
                  <c:v>44670</c:v>
                </c:pt>
                <c:pt idx="56">
                  <c:v>44671</c:v>
                </c:pt>
                <c:pt idx="57">
                  <c:v>44672</c:v>
                </c:pt>
                <c:pt idx="58">
                  <c:v>44673</c:v>
                </c:pt>
                <c:pt idx="59">
                  <c:v>44676</c:v>
                </c:pt>
                <c:pt idx="60">
                  <c:v>44677</c:v>
                </c:pt>
                <c:pt idx="61">
                  <c:v>44678</c:v>
                </c:pt>
                <c:pt idx="62">
                  <c:v>44679</c:v>
                </c:pt>
                <c:pt idx="63">
                  <c:v>44680</c:v>
                </c:pt>
                <c:pt idx="64">
                  <c:v>44683</c:v>
                </c:pt>
                <c:pt idx="65">
                  <c:v>44684</c:v>
                </c:pt>
                <c:pt idx="66">
                  <c:v>44685</c:v>
                </c:pt>
                <c:pt idx="67">
                  <c:v>44686</c:v>
                </c:pt>
                <c:pt idx="68">
                  <c:v>44687</c:v>
                </c:pt>
                <c:pt idx="69">
                  <c:v>44690</c:v>
                </c:pt>
                <c:pt idx="70">
                  <c:v>44691</c:v>
                </c:pt>
                <c:pt idx="71">
                  <c:v>44692</c:v>
                </c:pt>
                <c:pt idx="72">
                  <c:v>44693</c:v>
                </c:pt>
                <c:pt idx="73">
                  <c:v>44694</c:v>
                </c:pt>
                <c:pt idx="74">
                  <c:v>44697</c:v>
                </c:pt>
                <c:pt idx="75">
                  <c:v>44698</c:v>
                </c:pt>
                <c:pt idx="76">
                  <c:v>44699</c:v>
                </c:pt>
                <c:pt idx="77">
                  <c:v>44700</c:v>
                </c:pt>
                <c:pt idx="78">
                  <c:v>44701</c:v>
                </c:pt>
                <c:pt idx="79">
                  <c:v>44704</c:v>
                </c:pt>
                <c:pt idx="80">
                  <c:v>44705</c:v>
                </c:pt>
                <c:pt idx="81">
                  <c:v>44706</c:v>
                </c:pt>
                <c:pt idx="82">
                  <c:v>44707</c:v>
                </c:pt>
                <c:pt idx="83">
                  <c:v>44708</c:v>
                </c:pt>
                <c:pt idx="84">
                  <c:v>44711</c:v>
                </c:pt>
                <c:pt idx="85">
                  <c:v>44712</c:v>
                </c:pt>
                <c:pt idx="86">
                  <c:v>44713</c:v>
                </c:pt>
                <c:pt idx="87">
                  <c:v>44714</c:v>
                </c:pt>
                <c:pt idx="88">
                  <c:v>44715</c:v>
                </c:pt>
                <c:pt idx="89">
                  <c:v>44718</c:v>
                </c:pt>
                <c:pt idx="90">
                  <c:v>44719</c:v>
                </c:pt>
                <c:pt idx="91">
                  <c:v>44720</c:v>
                </c:pt>
                <c:pt idx="92">
                  <c:v>44721</c:v>
                </c:pt>
                <c:pt idx="93">
                  <c:v>44722</c:v>
                </c:pt>
                <c:pt idx="94">
                  <c:v>44725</c:v>
                </c:pt>
                <c:pt idx="95">
                  <c:v>44726</c:v>
                </c:pt>
                <c:pt idx="96">
                  <c:v>44727</c:v>
                </c:pt>
                <c:pt idx="97">
                  <c:v>44728</c:v>
                </c:pt>
                <c:pt idx="98">
                  <c:v>44729</c:v>
                </c:pt>
                <c:pt idx="99">
                  <c:v>44732</c:v>
                </c:pt>
                <c:pt idx="100">
                  <c:v>44733</c:v>
                </c:pt>
                <c:pt idx="101">
                  <c:v>44734</c:v>
                </c:pt>
                <c:pt idx="102">
                  <c:v>44735</c:v>
                </c:pt>
                <c:pt idx="103">
                  <c:v>44736</c:v>
                </c:pt>
                <c:pt idx="104">
                  <c:v>44739</c:v>
                </c:pt>
                <c:pt idx="105">
                  <c:v>44740</c:v>
                </c:pt>
                <c:pt idx="106">
                  <c:v>44741</c:v>
                </c:pt>
                <c:pt idx="107">
                  <c:v>44742</c:v>
                </c:pt>
                <c:pt idx="108">
                  <c:v>44743</c:v>
                </c:pt>
                <c:pt idx="109">
                  <c:v>44746</c:v>
                </c:pt>
                <c:pt idx="110">
                  <c:v>44747</c:v>
                </c:pt>
                <c:pt idx="111">
                  <c:v>44748</c:v>
                </c:pt>
                <c:pt idx="112">
                  <c:v>44749</c:v>
                </c:pt>
                <c:pt idx="113">
                  <c:v>44750</c:v>
                </c:pt>
                <c:pt idx="114">
                  <c:v>44753</c:v>
                </c:pt>
                <c:pt idx="115">
                  <c:v>44754</c:v>
                </c:pt>
                <c:pt idx="116">
                  <c:v>44755</c:v>
                </c:pt>
                <c:pt idx="117">
                  <c:v>44756</c:v>
                </c:pt>
                <c:pt idx="118">
                  <c:v>44757</c:v>
                </c:pt>
                <c:pt idx="119">
                  <c:v>44760</c:v>
                </c:pt>
                <c:pt idx="120">
                  <c:v>44761</c:v>
                </c:pt>
                <c:pt idx="121">
                  <c:v>44762</c:v>
                </c:pt>
                <c:pt idx="122">
                  <c:v>44763</c:v>
                </c:pt>
                <c:pt idx="123">
                  <c:v>44764</c:v>
                </c:pt>
                <c:pt idx="124">
                  <c:v>44767</c:v>
                </c:pt>
                <c:pt idx="125">
                  <c:v>44768</c:v>
                </c:pt>
                <c:pt idx="126">
                  <c:v>44769</c:v>
                </c:pt>
                <c:pt idx="127">
                  <c:v>44770</c:v>
                </c:pt>
                <c:pt idx="128">
                  <c:v>44771</c:v>
                </c:pt>
                <c:pt idx="129">
                  <c:v>44774</c:v>
                </c:pt>
                <c:pt idx="130">
                  <c:v>44775</c:v>
                </c:pt>
                <c:pt idx="131">
                  <c:v>44776</c:v>
                </c:pt>
                <c:pt idx="132">
                  <c:v>44777</c:v>
                </c:pt>
                <c:pt idx="133">
                  <c:v>44778</c:v>
                </c:pt>
                <c:pt idx="134">
                  <c:v>44781</c:v>
                </c:pt>
                <c:pt idx="135">
                  <c:v>44782</c:v>
                </c:pt>
                <c:pt idx="136">
                  <c:v>44783</c:v>
                </c:pt>
                <c:pt idx="137">
                  <c:v>44784</c:v>
                </c:pt>
                <c:pt idx="138">
                  <c:v>44785</c:v>
                </c:pt>
                <c:pt idx="139">
                  <c:v>44788</c:v>
                </c:pt>
                <c:pt idx="140">
                  <c:v>44789</c:v>
                </c:pt>
                <c:pt idx="141">
                  <c:v>44790</c:v>
                </c:pt>
                <c:pt idx="142">
                  <c:v>44791</c:v>
                </c:pt>
                <c:pt idx="143">
                  <c:v>44792</c:v>
                </c:pt>
                <c:pt idx="144">
                  <c:v>44795</c:v>
                </c:pt>
                <c:pt idx="145">
                  <c:v>44796</c:v>
                </c:pt>
                <c:pt idx="146">
                  <c:v>44797</c:v>
                </c:pt>
                <c:pt idx="147">
                  <c:v>44798</c:v>
                </c:pt>
                <c:pt idx="148">
                  <c:v>44799</c:v>
                </c:pt>
                <c:pt idx="149">
                  <c:v>44802</c:v>
                </c:pt>
                <c:pt idx="150">
                  <c:v>44803</c:v>
                </c:pt>
                <c:pt idx="151">
                  <c:v>44804</c:v>
                </c:pt>
                <c:pt idx="152">
                  <c:v>44805</c:v>
                </c:pt>
                <c:pt idx="153">
                  <c:v>44806</c:v>
                </c:pt>
                <c:pt idx="154">
                  <c:v>44809</c:v>
                </c:pt>
                <c:pt idx="155">
                  <c:v>44810</c:v>
                </c:pt>
                <c:pt idx="156">
                  <c:v>44811</c:v>
                </c:pt>
                <c:pt idx="157">
                  <c:v>44812</c:v>
                </c:pt>
                <c:pt idx="158">
                  <c:v>44813</c:v>
                </c:pt>
                <c:pt idx="159">
                  <c:v>44816</c:v>
                </c:pt>
                <c:pt idx="160">
                  <c:v>44817</c:v>
                </c:pt>
                <c:pt idx="161">
                  <c:v>44818</c:v>
                </c:pt>
                <c:pt idx="162">
                  <c:v>44819</c:v>
                </c:pt>
                <c:pt idx="163">
                  <c:v>44820</c:v>
                </c:pt>
                <c:pt idx="164">
                  <c:v>44823</c:v>
                </c:pt>
                <c:pt idx="165">
                  <c:v>44824</c:v>
                </c:pt>
                <c:pt idx="166">
                  <c:v>44825</c:v>
                </c:pt>
                <c:pt idx="167">
                  <c:v>44826</c:v>
                </c:pt>
                <c:pt idx="168">
                  <c:v>44827</c:v>
                </c:pt>
                <c:pt idx="169">
                  <c:v>44830</c:v>
                </c:pt>
                <c:pt idx="170">
                  <c:v>44831</c:v>
                </c:pt>
                <c:pt idx="171">
                  <c:v>44832</c:v>
                </c:pt>
                <c:pt idx="172">
                  <c:v>44833</c:v>
                </c:pt>
                <c:pt idx="173">
                  <c:v>44834</c:v>
                </c:pt>
              </c:numCache>
            </c:numRef>
          </c:cat>
          <c:val>
            <c:numRef>
              <c:f>Energie!$B$2634:$B$2807</c:f>
              <c:numCache>
                <c:formatCode>General</c:formatCode>
                <c:ptCount val="174"/>
                <c:pt idx="0">
                  <c:v>243.1</c:v>
                </c:pt>
                <c:pt idx="1">
                  <c:v>229.17</c:v>
                </c:pt>
                <c:pt idx="2">
                  <c:v>217.93</c:v>
                </c:pt>
                <c:pt idx="3">
                  <c:v>206.37</c:v>
                </c:pt>
                <c:pt idx="4">
                  <c:v>204.77</c:v>
                </c:pt>
                <c:pt idx="5">
                  <c:v>202.52</c:v>
                </c:pt>
                <c:pt idx="6">
                  <c:v>203.22</c:v>
                </c:pt>
                <c:pt idx="7">
                  <c:v>203.01</c:v>
                </c:pt>
                <c:pt idx="8">
                  <c:v>205.84</c:v>
                </c:pt>
                <c:pt idx="9">
                  <c:v>202.19</c:v>
                </c:pt>
                <c:pt idx="10">
                  <c:v>200.38</c:v>
                </c:pt>
                <c:pt idx="11">
                  <c:v>189.01</c:v>
                </c:pt>
                <c:pt idx="12">
                  <c:v>174.57</c:v>
                </c:pt>
                <c:pt idx="13">
                  <c:v>164.91</c:v>
                </c:pt>
                <c:pt idx="14">
                  <c:v>158.19</c:v>
                </c:pt>
                <c:pt idx="15">
                  <c:v>154.5</c:v>
                </c:pt>
                <c:pt idx="16">
                  <c:v>161.88999999999999</c:v>
                </c:pt>
                <c:pt idx="17">
                  <c:v>172.78</c:v>
                </c:pt>
                <c:pt idx="18">
                  <c:v>190.12</c:v>
                </c:pt>
                <c:pt idx="19">
                  <c:v>209.58</c:v>
                </c:pt>
                <c:pt idx="20">
                  <c:v>228.58</c:v>
                </c:pt>
                <c:pt idx="21">
                  <c:v>245.51</c:v>
                </c:pt>
                <c:pt idx="22">
                  <c:v>277.42</c:v>
                </c:pt>
                <c:pt idx="23">
                  <c:v>301.07</c:v>
                </c:pt>
                <c:pt idx="24">
                  <c:v>335.09</c:v>
                </c:pt>
                <c:pt idx="25">
                  <c:v>389.22</c:v>
                </c:pt>
                <c:pt idx="26">
                  <c:v>426.88</c:v>
                </c:pt>
                <c:pt idx="27">
                  <c:v>430.99</c:v>
                </c:pt>
                <c:pt idx="28">
                  <c:v>413.98</c:v>
                </c:pt>
                <c:pt idx="29">
                  <c:v>390.02</c:v>
                </c:pt>
                <c:pt idx="30">
                  <c:v>341.04</c:v>
                </c:pt>
                <c:pt idx="31">
                  <c:v>304.25</c:v>
                </c:pt>
                <c:pt idx="32">
                  <c:v>282.86</c:v>
                </c:pt>
                <c:pt idx="33">
                  <c:v>273.89</c:v>
                </c:pt>
                <c:pt idx="34">
                  <c:v>262.36</c:v>
                </c:pt>
                <c:pt idx="35">
                  <c:v>251.19</c:v>
                </c:pt>
                <c:pt idx="36">
                  <c:v>244.01</c:v>
                </c:pt>
                <c:pt idx="37">
                  <c:v>241.6</c:v>
                </c:pt>
                <c:pt idx="38">
                  <c:v>249.39</c:v>
                </c:pt>
                <c:pt idx="39">
                  <c:v>250.81</c:v>
                </c:pt>
                <c:pt idx="40">
                  <c:v>254.86</c:v>
                </c:pt>
                <c:pt idx="41">
                  <c:v>266.62</c:v>
                </c:pt>
                <c:pt idx="42">
                  <c:v>275.82</c:v>
                </c:pt>
                <c:pt idx="43">
                  <c:v>284.76</c:v>
                </c:pt>
                <c:pt idx="44">
                  <c:v>344.92</c:v>
                </c:pt>
                <c:pt idx="45">
                  <c:v>354.54</c:v>
                </c:pt>
                <c:pt idx="46">
                  <c:v>349.16</c:v>
                </c:pt>
                <c:pt idx="47">
                  <c:v>334.22</c:v>
                </c:pt>
                <c:pt idx="48">
                  <c:v>320.35000000000002</c:v>
                </c:pt>
                <c:pt idx="49">
                  <c:v>255.87</c:v>
                </c:pt>
                <c:pt idx="50">
                  <c:v>242.2</c:v>
                </c:pt>
                <c:pt idx="51">
                  <c:v>234.95</c:v>
                </c:pt>
                <c:pt idx="52">
                  <c:v>236.62</c:v>
                </c:pt>
                <c:pt idx="53">
                  <c:v>226.95</c:v>
                </c:pt>
                <c:pt idx="54">
                  <c:v>205.85</c:v>
                </c:pt>
                <c:pt idx="55">
                  <c:v>201.42</c:v>
                </c:pt>
                <c:pt idx="56">
                  <c:v>195.01</c:v>
                </c:pt>
                <c:pt idx="57">
                  <c:v>189.93</c:v>
                </c:pt>
                <c:pt idx="58">
                  <c:v>190.09</c:v>
                </c:pt>
                <c:pt idx="59">
                  <c:v>209.95</c:v>
                </c:pt>
                <c:pt idx="60">
                  <c:v>215.1</c:v>
                </c:pt>
                <c:pt idx="61">
                  <c:v>218.3</c:v>
                </c:pt>
                <c:pt idx="62">
                  <c:v>223.83</c:v>
                </c:pt>
                <c:pt idx="63">
                  <c:v>229.36</c:v>
                </c:pt>
                <c:pt idx="64">
                  <c:v>228.58</c:v>
                </c:pt>
                <c:pt idx="65">
                  <c:v>223.51</c:v>
                </c:pt>
                <c:pt idx="66">
                  <c:v>226.02</c:v>
                </c:pt>
                <c:pt idx="67">
                  <c:v>226.84</c:v>
                </c:pt>
                <c:pt idx="68">
                  <c:v>226.28</c:v>
                </c:pt>
                <c:pt idx="69">
                  <c:v>226.34</c:v>
                </c:pt>
                <c:pt idx="70">
                  <c:v>224.12</c:v>
                </c:pt>
                <c:pt idx="71">
                  <c:v>215.49</c:v>
                </c:pt>
                <c:pt idx="72">
                  <c:v>207.88</c:v>
                </c:pt>
                <c:pt idx="73">
                  <c:v>203.59</c:v>
                </c:pt>
                <c:pt idx="74">
                  <c:v>203.52</c:v>
                </c:pt>
                <c:pt idx="75">
                  <c:v>208.06</c:v>
                </c:pt>
                <c:pt idx="76">
                  <c:v>212.44</c:v>
                </c:pt>
                <c:pt idx="77">
                  <c:v>215.97</c:v>
                </c:pt>
                <c:pt idx="78">
                  <c:v>216.66</c:v>
                </c:pt>
                <c:pt idx="79">
                  <c:v>211.09</c:v>
                </c:pt>
                <c:pt idx="80">
                  <c:v>201.76</c:v>
                </c:pt>
                <c:pt idx="81">
                  <c:v>197.32</c:v>
                </c:pt>
                <c:pt idx="82">
                  <c:v>187.75</c:v>
                </c:pt>
                <c:pt idx="83">
                  <c:v>178.84</c:v>
                </c:pt>
                <c:pt idx="84">
                  <c:v>185.83</c:v>
                </c:pt>
                <c:pt idx="85">
                  <c:v>191.41</c:v>
                </c:pt>
                <c:pt idx="86">
                  <c:v>196.55</c:v>
                </c:pt>
                <c:pt idx="87">
                  <c:v>202.04</c:v>
                </c:pt>
                <c:pt idx="88">
                  <c:v>209.22</c:v>
                </c:pt>
                <c:pt idx="89">
                  <c:v>194.68</c:v>
                </c:pt>
                <c:pt idx="90">
                  <c:v>190.1</c:v>
                </c:pt>
                <c:pt idx="91">
                  <c:v>185.09</c:v>
                </c:pt>
                <c:pt idx="92">
                  <c:v>183.43</c:v>
                </c:pt>
                <c:pt idx="93">
                  <c:v>182.5</c:v>
                </c:pt>
                <c:pt idx="94">
                  <c:v>192.51</c:v>
                </c:pt>
                <c:pt idx="95">
                  <c:v>197.18</c:v>
                </c:pt>
                <c:pt idx="96">
                  <c:v>205.46</c:v>
                </c:pt>
                <c:pt idx="97">
                  <c:v>223</c:v>
                </c:pt>
                <c:pt idx="98">
                  <c:v>244.89</c:v>
                </c:pt>
                <c:pt idx="99">
                  <c:v>265.01</c:v>
                </c:pt>
                <c:pt idx="100">
                  <c:v>293.52999999999997</c:v>
                </c:pt>
                <c:pt idx="101">
                  <c:v>323.5</c:v>
                </c:pt>
                <c:pt idx="102">
                  <c:v>339.44</c:v>
                </c:pt>
                <c:pt idx="103">
                  <c:v>339.26</c:v>
                </c:pt>
                <c:pt idx="104">
                  <c:v>345.32</c:v>
                </c:pt>
                <c:pt idx="105">
                  <c:v>347.79</c:v>
                </c:pt>
                <c:pt idx="106">
                  <c:v>338.21</c:v>
                </c:pt>
                <c:pt idx="107">
                  <c:v>340.11</c:v>
                </c:pt>
                <c:pt idx="108">
                  <c:v>348.22</c:v>
                </c:pt>
                <c:pt idx="109">
                  <c:v>355.26</c:v>
                </c:pt>
                <c:pt idx="110">
                  <c:v>356.3</c:v>
                </c:pt>
                <c:pt idx="111">
                  <c:v>366.99</c:v>
                </c:pt>
                <c:pt idx="112">
                  <c:v>370.94</c:v>
                </c:pt>
                <c:pt idx="113">
                  <c:v>384.5</c:v>
                </c:pt>
                <c:pt idx="114">
                  <c:v>387.43</c:v>
                </c:pt>
                <c:pt idx="115">
                  <c:v>399.59</c:v>
                </c:pt>
                <c:pt idx="116">
                  <c:v>411.25</c:v>
                </c:pt>
                <c:pt idx="117">
                  <c:v>412.23</c:v>
                </c:pt>
                <c:pt idx="118">
                  <c:v>409.54</c:v>
                </c:pt>
                <c:pt idx="119">
                  <c:v>429.92</c:v>
                </c:pt>
                <c:pt idx="120">
                  <c:v>447.69</c:v>
                </c:pt>
                <c:pt idx="121">
                  <c:v>476.15</c:v>
                </c:pt>
                <c:pt idx="122">
                  <c:v>509.87</c:v>
                </c:pt>
                <c:pt idx="123">
                  <c:v>529.17999999999995</c:v>
                </c:pt>
                <c:pt idx="124">
                  <c:v>506.59</c:v>
                </c:pt>
                <c:pt idx="125">
                  <c:v>508.78</c:v>
                </c:pt>
                <c:pt idx="126">
                  <c:v>496.86</c:v>
                </c:pt>
                <c:pt idx="127">
                  <c:v>492.73</c:v>
                </c:pt>
                <c:pt idx="128">
                  <c:v>493.82</c:v>
                </c:pt>
                <c:pt idx="129">
                  <c:v>510.16</c:v>
                </c:pt>
                <c:pt idx="130">
                  <c:v>498.04</c:v>
                </c:pt>
                <c:pt idx="131">
                  <c:v>493.81</c:v>
                </c:pt>
                <c:pt idx="132">
                  <c:v>483.35</c:v>
                </c:pt>
                <c:pt idx="133">
                  <c:v>465.72</c:v>
                </c:pt>
                <c:pt idx="134">
                  <c:v>446.6</c:v>
                </c:pt>
                <c:pt idx="135">
                  <c:v>421.81</c:v>
                </c:pt>
                <c:pt idx="136">
                  <c:v>387.33</c:v>
                </c:pt>
                <c:pt idx="137">
                  <c:v>366.1</c:v>
                </c:pt>
                <c:pt idx="138">
                  <c:v>372.82</c:v>
                </c:pt>
                <c:pt idx="139">
                  <c:v>385.91</c:v>
                </c:pt>
                <c:pt idx="140">
                  <c:v>416.53</c:v>
                </c:pt>
                <c:pt idx="141">
                  <c:v>459.89</c:v>
                </c:pt>
                <c:pt idx="142">
                  <c:v>495.37</c:v>
                </c:pt>
                <c:pt idx="143">
                  <c:v>508.35</c:v>
                </c:pt>
                <c:pt idx="144">
                  <c:v>537.69000000000005</c:v>
                </c:pt>
                <c:pt idx="145">
                  <c:v>559.9</c:v>
                </c:pt>
                <c:pt idx="146">
                  <c:v>578.44000000000005</c:v>
                </c:pt>
                <c:pt idx="147">
                  <c:v>593.84</c:v>
                </c:pt>
                <c:pt idx="148">
                  <c:v>633.13</c:v>
                </c:pt>
                <c:pt idx="149">
                  <c:v>665.59</c:v>
                </c:pt>
                <c:pt idx="150">
                  <c:v>691.99</c:v>
                </c:pt>
                <c:pt idx="151">
                  <c:v>693.24</c:v>
                </c:pt>
                <c:pt idx="152">
                  <c:v>694.24</c:v>
                </c:pt>
                <c:pt idx="153">
                  <c:v>656.31</c:v>
                </c:pt>
                <c:pt idx="154">
                  <c:v>596.75</c:v>
                </c:pt>
                <c:pt idx="155">
                  <c:v>552.78</c:v>
                </c:pt>
                <c:pt idx="156">
                  <c:v>516.22</c:v>
                </c:pt>
                <c:pt idx="157">
                  <c:v>479.77</c:v>
                </c:pt>
                <c:pt idx="158">
                  <c:v>445.93</c:v>
                </c:pt>
                <c:pt idx="159">
                  <c:v>428.27</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numCache>
            </c:numRef>
          </c:val>
          <c:smooth val="0"/>
          <c:extLst>
            <c:ext xmlns:c16="http://schemas.microsoft.com/office/drawing/2014/chart" uri="{C3380CC4-5D6E-409C-BE32-E72D297353CC}">
              <c16:uniqueId val="{00000000-A991-408C-883B-39409FB92ECD}"/>
            </c:ext>
          </c:extLst>
        </c:ser>
        <c:ser>
          <c:idx val="2"/>
          <c:order val="2"/>
          <c:tx>
            <c:strRef>
              <c:f>Energie!$M$1</c:f>
              <c:strCache>
                <c:ptCount val="1"/>
                <c:pt idx="0">
                  <c:v>Gaz naturel (Amsterdam, TTF, par MWheure)</c:v>
                </c:pt>
              </c:strCache>
            </c:strRef>
          </c:tx>
          <c:spPr>
            <a:ln w="28575" cap="rnd">
              <a:solidFill>
                <a:schemeClr val="accent2"/>
              </a:solidFill>
              <a:round/>
            </a:ln>
            <a:effectLst/>
          </c:spPr>
          <c:marker>
            <c:symbol val="none"/>
          </c:marker>
          <c:cat>
            <c:numRef>
              <c:f>Energie!$A$2634:$A$2807</c:f>
              <c:numCache>
                <c:formatCode>m/d/yyyy</c:formatCode>
                <c:ptCount val="174"/>
                <c:pt idx="0">
                  <c:v>44593</c:v>
                </c:pt>
                <c:pt idx="1">
                  <c:v>44594</c:v>
                </c:pt>
                <c:pt idx="2">
                  <c:v>44595</c:v>
                </c:pt>
                <c:pt idx="3">
                  <c:v>44596</c:v>
                </c:pt>
                <c:pt idx="4">
                  <c:v>44599</c:v>
                </c:pt>
                <c:pt idx="5">
                  <c:v>44600</c:v>
                </c:pt>
                <c:pt idx="6">
                  <c:v>44601</c:v>
                </c:pt>
                <c:pt idx="7">
                  <c:v>44602</c:v>
                </c:pt>
                <c:pt idx="8">
                  <c:v>44603</c:v>
                </c:pt>
                <c:pt idx="9">
                  <c:v>44606</c:v>
                </c:pt>
                <c:pt idx="10">
                  <c:v>44607</c:v>
                </c:pt>
                <c:pt idx="11">
                  <c:v>44608</c:v>
                </c:pt>
                <c:pt idx="12">
                  <c:v>44609</c:v>
                </c:pt>
                <c:pt idx="13">
                  <c:v>44610</c:v>
                </c:pt>
                <c:pt idx="14">
                  <c:v>44613</c:v>
                </c:pt>
                <c:pt idx="15">
                  <c:v>44614</c:v>
                </c:pt>
                <c:pt idx="16">
                  <c:v>44615</c:v>
                </c:pt>
                <c:pt idx="17">
                  <c:v>44616</c:v>
                </c:pt>
                <c:pt idx="18">
                  <c:v>44617</c:v>
                </c:pt>
                <c:pt idx="19">
                  <c:v>44620</c:v>
                </c:pt>
                <c:pt idx="20">
                  <c:v>44621</c:v>
                </c:pt>
                <c:pt idx="21">
                  <c:v>44622</c:v>
                </c:pt>
                <c:pt idx="22">
                  <c:v>44623</c:v>
                </c:pt>
                <c:pt idx="23">
                  <c:v>44624</c:v>
                </c:pt>
                <c:pt idx="24">
                  <c:v>44627</c:v>
                </c:pt>
                <c:pt idx="25">
                  <c:v>44628</c:v>
                </c:pt>
                <c:pt idx="26">
                  <c:v>44629</c:v>
                </c:pt>
                <c:pt idx="27">
                  <c:v>44630</c:v>
                </c:pt>
                <c:pt idx="28">
                  <c:v>44631</c:v>
                </c:pt>
                <c:pt idx="29">
                  <c:v>44634</c:v>
                </c:pt>
                <c:pt idx="30">
                  <c:v>44635</c:v>
                </c:pt>
                <c:pt idx="31">
                  <c:v>44636</c:v>
                </c:pt>
                <c:pt idx="32">
                  <c:v>44637</c:v>
                </c:pt>
                <c:pt idx="33">
                  <c:v>44638</c:v>
                </c:pt>
                <c:pt idx="34">
                  <c:v>44641</c:v>
                </c:pt>
                <c:pt idx="35">
                  <c:v>44642</c:v>
                </c:pt>
                <c:pt idx="36">
                  <c:v>44643</c:v>
                </c:pt>
                <c:pt idx="37">
                  <c:v>44644</c:v>
                </c:pt>
                <c:pt idx="38">
                  <c:v>44645</c:v>
                </c:pt>
                <c:pt idx="39">
                  <c:v>44648</c:v>
                </c:pt>
                <c:pt idx="40">
                  <c:v>44649</c:v>
                </c:pt>
                <c:pt idx="41">
                  <c:v>44650</c:v>
                </c:pt>
                <c:pt idx="42">
                  <c:v>44651</c:v>
                </c:pt>
                <c:pt idx="43">
                  <c:v>44652</c:v>
                </c:pt>
                <c:pt idx="44">
                  <c:v>44655</c:v>
                </c:pt>
                <c:pt idx="45">
                  <c:v>44656</c:v>
                </c:pt>
                <c:pt idx="46">
                  <c:v>44657</c:v>
                </c:pt>
                <c:pt idx="47">
                  <c:v>44658</c:v>
                </c:pt>
                <c:pt idx="48">
                  <c:v>44659</c:v>
                </c:pt>
                <c:pt idx="49">
                  <c:v>44662</c:v>
                </c:pt>
                <c:pt idx="50">
                  <c:v>44663</c:v>
                </c:pt>
                <c:pt idx="51">
                  <c:v>44664</c:v>
                </c:pt>
                <c:pt idx="52">
                  <c:v>44665</c:v>
                </c:pt>
                <c:pt idx="53">
                  <c:v>44666</c:v>
                </c:pt>
                <c:pt idx="54">
                  <c:v>44669</c:v>
                </c:pt>
                <c:pt idx="55">
                  <c:v>44670</c:v>
                </c:pt>
                <c:pt idx="56">
                  <c:v>44671</c:v>
                </c:pt>
                <c:pt idx="57">
                  <c:v>44672</c:v>
                </c:pt>
                <c:pt idx="58">
                  <c:v>44673</c:v>
                </c:pt>
                <c:pt idx="59">
                  <c:v>44676</c:v>
                </c:pt>
                <c:pt idx="60">
                  <c:v>44677</c:v>
                </c:pt>
                <c:pt idx="61">
                  <c:v>44678</c:v>
                </c:pt>
                <c:pt idx="62">
                  <c:v>44679</c:v>
                </c:pt>
                <c:pt idx="63">
                  <c:v>44680</c:v>
                </c:pt>
                <c:pt idx="64">
                  <c:v>44683</c:v>
                </c:pt>
                <c:pt idx="65">
                  <c:v>44684</c:v>
                </c:pt>
                <c:pt idx="66">
                  <c:v>44685</c:v>
                </c:pt>
                <c:pt idx="67">
                  <c:v>44686</c:v>
                </c:pt>
                <c:pt idx="68">
                  <c:v>44687</c:v>
                </c:pt>
                <c:pt idx="69">
                  <c:v>44690</c:v>
                </c:pt>
                <c:pt idx="70">
                  <c:v>44691</c:v>
                </c:pt>
                <c:pt idx="71">
                  <c:v>44692</c:v>
                </c:pt>
                <c:pt idx="72">
                  <c:v>44693</c:v>
                </c:pt>
                <c:pt idx="73">
                  <c:v>44694</c:v>
                </c:pt>
                <c:pt idx="74">
                  <c:v>44697</c:v>
                </c:pt>
                <c:pt idx="75">
                  <c:v>44698</c:v>
                </c:pt>
                <c:pt idx="76">
                  <c:v>44699</c:v>
                </c:pt>
                <c:pt idx="77">
                  <c:v>44700</c:v>
                </c:pt>
                <c:pt idx="78">
                  <c:v>44701</c:v>
                </c:pt>
                <c:pt idx="79">
                  <c:v>44704</c:v>
                </c:pt>
                <c:pt idx="80">
                  <c:v>44705</c:v>
                </c:pt>
                <c:pt idx="81">
                  <c:v>44706</c:v>
                </c:pt>
                <c:pt idx="82">
                  <c:v>44707</c:v>
                </c:pt>
                <c:pt idx="83">
                  <c:v>44708</c:v>
                </c:pt>
                <c:pt idx="84">
                  <c:v>44711</c:v>
                </c:pt>
                <c:pt idx="85">
                  <c:v>44712</c:v>
                </c:pt>
                <c:pt idx="86">
                  <c:v>44713</c:v>
                </c:pt>
                <c:pt idx="87">
                  <c:v>44714</c:v>
                </c:pt>
                <c:pt idx="88">
                  <c:v>44715</c:v>
                </c:pt>
                <c:pt idx="89">
                  <c:v>44718</c:v>
                </c:pt>
                <c:pt idx="90">
                  <c:v>44719</c:v>
                </c:pt>
                <c:pt idx="91">
                  <c:v>44720</c:v>
                </c:pt>
                <c:pt idx="92">
                  <c:v>44721</c:v>
                </c:pt>
                <c:pt idx="93">
                  <c:v>44722</c:v>
                </c:pt>
                <c:pt idx="94">
                  <c:v>44725</c:v>
                </c:pt>
                <c:pt idx="95">
                  <c:v>44726</c:v>
                </c:pt>
                <c:pt idx="96">
                  <c:v>44727</c:v>
                </c:pt>
                <c:pt idx="97">
                  <c:v>44728</c:v>
                </c:pt>
                <c:pt idx="98">
                  <c:v>44729</c:v>
                </c:pt>
                <c:pt idx="99">
                  <c:v>44732</c:v>
                </c:pt>
                <c:pt idx="100">
                  <c:v>44733</c:v>
                </c:pt>
                <c:pt idx="101">
                  <c:v>44734</c:v>
                </c:pt>
                <c:pt idx="102">
                  <c:v>44735</c:v>
                </c:pt>
                <c:pt idx="103">
                  <c:v>44736</c:v>
                </c:pt>
                <c:pt idx="104">
                  <c:v>44739</c:v>
                </c:pt>
                <c:pt idx="105">
                  <c:v>44740</c:v>
                </c:pt>
                <c:pt idx="106">
                  <c:v>44741</c:v>
                </c:pt>
                <c:pt idx="107">
                  <c:v>44742</c:v>
                </c:pt>
                <c:pt idx="108">
                  <c:v>44743</c:v>
                </c:pt>
                <c:pt idx="109">
                  <c:v>44746</c:v>
                </c:pt>
                <c:pt idx="110">
                  <c:v>44747</c:v>
                </c:pt>
                <c:pt idx="111">
                  <c:v>44748</c:v>
                </c:pt>
                <c:pt idx="112">
                  <c:v>44749</c:v>
                </c:pt>
                <c:pt idx="113">
                  <c:v>44750</c:v>
                </c:pt>
                <c:pt idx="114">
                  <c:v>44753</c:v>
                </c:pt>
                <c:pt idx="115">
                  <c:v>44754</c:v>
                </c:pt>
                <c:pt idx="116">
                  <c:v>44755</c:v>
                </c:pt>
                <c:pt idx="117">
                  <c:v>44756</c:v>
                </c:pt>
                <c:pt idx="118">
                  <c:v>44757</c:v>
                </c:pt>
                <c:pt idx="119">
                  <c:v>44760</c:v>
                </c:pt>
                <c:pt idx="120">
                  <c:v>44761</c:v>
                </c:pt>
                <c:pt idx="121">
                  <c:v>44762</c:v>
                </c:pt>
                <c:pt idx="122">
                  <c:v>44763</c:v>
                </c:pt>
                <c:pt idx="123">
                  <c:v>44764</c:v>
                </c:pt>
                <c:pt idx="124">
                  <c:v>44767</c:v>
                </c:pt>
                <c:pt idx="125">
                  <c:v>44768</c:v>
                </c:pt>
                <c:pt idx="126">
                  <c:v>44769</c:v>
                </c:pt>
                <c:pt idx="127">
                  <c:v>44770</c:v>
                </c:pt>
                <c:pt idx="128">
                  <c:v>44771</c:v>
                </c:pt>
                <c:pt idx="129">
                  <c:v>44774</c:v>
                </c:pt>
                <c:pt idx="130">
                  <c:v>44775</c:v>
                </c:pt>
                <c:pt idx="131">
                  <c:v>44776</c:v>
                </c:pt>
                <c:pt idx="132">
                  <c:v>44777</c:v>
                </c:pt>
                <c:pt idx="133">
                  <c:v>44778</c:v>
                </c:pt>
                <c:pt idx="134">
                  <c:v>44781</c:v>
                </c:pt>
                <c:pt idx="135">
                  <c:v>44782</c:v>
                </c:pt>
                <c:pt idx="136">
                  <c:v>44783</c:v>
                </c:pt>
                <c:pt idx="137">
                  <c:v>44784</c:v>
                </c:pt>
                <c:pt idx="138">
                  <c:v>44785</c:v>
                </c:pt>
                <c:pt idx="139">
                  <c:v>44788</c:v>
                </c:pt>
                <c:pt idx="140">
                  <c:v>44789</c:v>
                </c:pt>
                <c:pt idx="141">
                  <c:v>44790</c:v>
                </c:pt>
                <c:pt idx="142">
                  <c:v>44791</c:v>
                </c:pt>
                <c:pt idx="143">
                  <c:v>44792</c:v>
                </c:pt>
                <c:pt idx="144">
                  <c:v>44795</c:v>
                </c:pt>
                <c:pt idx="145">
                  <c:v>44796</c:v>
                </c:pt>
                <c:pt idx="146">
                  <c:v>44797</c:v>
                </c:pt>
                <c:pt idx="147">
                  <c:v>44798</c:v>
                </c:pt>
                <c:pt idx="148">
                  <c:v>44799</c:v>
                </c:pt>
                <c:pt idx="149">
                  <c:v>44802</c:v>
                </c:pt>
                <c:pt idx="150">
                  <c:v>44803</c:v>
                </c:pt>
                <c:pt idx="151">
                  <c:v>44804</c:v>
                </c:pt>
                <c:pt idx="152">
                  <c:v>44805</c:v>
                </c:pt>
                <c:pt idx="153">
                  <c:v>44806</c:v>
                </c:pt>
                <c:pt idx="154">
                  <c:v>44809</c:v>
                </c:pt>
                <c:pt idx="155">
                  <c:v>44810</c:v>
                </c:pt>
                <c:pt idx="156">
                  <c:v>44811</c:v>
                </c:pt>
                <c:pt idx="157">
                  <c:v>44812</c:v>
                </c:pt>
                <c:pt idx="158">
                  <c:v>44813</c:v>
                </c:pt>
                <c:pt idx="159">
                  <c:v>44816</c:v>
                </c:pt>
                <c:pt idx="160">
                  <c:v>44817</c:v>
                </c:pt>
                <c:pt idx="161">
                  <c:v>44818</c:v>
                </c:pt>
                <c:pt idx="162">
                  <c:v>44819</c:v>
                </c:pt>
                <c:pt idx="163">
                  <c:v>44820</c:v>
                </c:pt>
                <c:pt idx="164">
                  <c:v>44823</c:v>
                </c:pt>
                <c:pt idx="165">
                  <c:v>44824</c:v>
                </c:pt>
                <c:pt idx="166">
                  <c:v>44825</c:v>
                </c:pt>
                <c:pt idx="167">
                  <c:v>44826</c:v>
                </c:pt>
                <c:pt idx="168">
                  <c:v>44827</c:v>
                </c:pt>
                <c:pt idx="169">
                  <c:v>44830</c:v>
                </c:pt>
                <c:pt idx="170">
                  <c:v>44831</c:v>
                </c:pt>
                <c:pt idx="171">
                  <c:v>44832</c:v>
                </c:pt>
                <c:pt idx="172">
                  <c:v>44833</c:v>
                </c:pt>
                <c:pt idx="173">
                  <c:v>44834</c:v>
                </c:pt>
              </c:numCache>
            </c:numRef>
          </c:cat>
          <c:val>
            <c:numRef>
              <c:f>Energie!$D$2634:$D$2807</c:f>
              <c:numCache>
                <c:formatCode>General</c:formatCode>
                <c:ptCount val="174"/>
                <c:pt idx="0">
                  <c:v>75.900000000000006</c:v>
                </c:pt>
                <c:pt idx="1">
                  <c:v>76.5</c:v>
                </c:pt>
                <c:pt idx="2">
                  <c:v>77.599999999999994</c:v>
                </c:pt>
                <c:pt idx="3">
                  <c:v>80.2</c:v>
                </c:pt>
                <c:pt idx="4">
                  <c:v>78.5</c:v>
                </c:pt>
                <c:pt idx="5">
                  <c:v>75.7</c:v>
                </c:pt>
                <c:pt idx="6">
                  <c:v>75.650000000000006</c:v>
                </c:pt>
                <c:pt idx="7">
                  <c:v>74.28</c:v>
                </c:pt>
                <c:pt idx="8">
                  <c:v>76.2</c:v>
                </c:pt>
                <c:pt idx="9">
                  <c:v>79.25</c:v>
                </c:pt>
                <c:pt idx="10">
                  <c:v>68.5</c:v>
                </c:pt>
                <c:pt idx="11">
                  <c:v>68.900000000000006</c:v>
                </c:pt>
                <c:pt idx="12">
                  <c:v>74</c:v>
                </c:pt>
                <c:pt idx="13">
                  <c:v>73.5</c:v>
                </c:pt>
                <c:pt idx="14">
                  <c:v>71.5</c:v>
                </c:pt>
                <c:pt idx="15">
                  <c:v>80.3</c:v>
                </c:pt>
                <c:pt idx="16">
                  <c:v>89.2</c:v>
                </c:pt>
                <c:pt idx="17">
                  <c:v>136.52000000000001</c:v>
                </c:pt>
                <c:pt idx="18">
                  <c:v>89.95</c:v>
                </c:pt>
                <c:pt idx="19">
                  <c:v>101.13</c:v>
                </c:pt>
                <c:pt idx="20">
                  <c:v>117.75</c:v>
                </c:pt>
                <c:pt idx="21">
                  <c:v>169.8</c:v>
                </c:pt>
                <c:pt idx="22">
                  <c:v>154.5</c:v>
                </c:pt>
                <c:pt idx="23">
                  <c:v>204</c:v>
                </c:pt>
                <c:pt idx="24">
                  <c:v>227</c:v>
                </c:pt>
                <c:pt idx="25">
                  <c:v>210</c:v>
                </c:pt>
                <c:pt idx="26">
                  <c:v>149.75</c:v>
                </c:pt>
                <c:pt idx="27">
                  <c:v>134.03</c:v>
                </c:pt>
                <c:pt idx="28">
                  <c:v>132</c:v>
                </c:pt>
                <c:pt idx="29">
                  <c:v>109.5</c:v>
                </c:pt>
                <c:pt idx="30">
                  <c:v>115</c:v>
                </c:pt>
                <c:pt idx="31">
                  <c:v>97.28</c:v>
                </c:pt>
                <c:pt idx="32">
                  <c:v>102.35</c:v>
                </c:pt>
                <c:pt idx="33">
                  <c:v>100.4</c:v>
                </c:pt>
                <c:pt idx="34">
                  <c:v>92.4</c:v>
                </c:pt>
                <c:pt idx="35">
                  <c:v>94</c:v>
                </c:pt>
                <c:pt idx="36">
                  <c:v>109</c:v>
                </c:pt>
                <c:pt idx="37">
                  <c:v>102.6</c:v>
                </c:pt>
                <c:pt idx="38">
                  <c:v>101</c:v>
                </c:pt>
                <c:pt idx="39">
                  <c:v>103</c:v>
                </c:pt>
                <c:pt idx="40">
                  <c:v>108.35</c:v>
                </c:pt>
                <c:pt idx="41">
                  <c:v>115.6</c:v>
                </c:pt>
                <c:pt idx="42">
                  <c:v>121.9</c:v>
                </c:pt>
                <c:pt idx="43">
                  <c:v>111.1</c:v>
                </c:pt>
                <c:pt idx="44">
                  <c:v>109.63</c:v>
                </c:pt>
                <c:pt idx="45">
                  <c:v>108.72</c:v>
                </c:pt>
                <c:pt idx="46">
                  <c:v>108.32</c:v>
                </c:pt>
                <c:pt idx="47">
                  <c:v>103</c:v>
                </c:pt>
                <c:pt idx="48">
                  <c:v>104.75</c:v>
                </c:pt>
                <c:pt idx="49">
                  <c:v>101.3</c:v>
                </c:pt>
                <c:pt idx="50">
                  <c:v>105.3</c:v>
                </c:pt>
                <c:pt idx="51">
                  <c:v>105.5</c:v>
                </c:pt>
                <c:pt idx="52">
                  <c:v>97.53</c:v>
                </c:pt>
                <c:pt idx="53">
                  <c:v>97.53</c:v>
                </c:pt>
                <c:pt idx="54">
                  <c:v>97.53</c:v>
                </c:pt>
                <c:pt idx="55">
                  <c:v>91.45</c:v>
                </c:pt>
                <c:pt idx="56">
                  <c:v>96.53</c:v>
                </c:pt>
                <c:pt idx="57">
                  <c:v>95.97</c:v>
                </c:pt>
                <c:pt idx="58">
                  <c:v>95.97</c:v>
                </c:pt>
                <c:pt idx="59">
                  <c:v>95.1</c:v>
                </c:pt>
                <c:pt idx="60">
                  <c:v>93.23</c:v>
                </c:pt>
                <c:pt idx="61">
                  <c:v>108.35</c:v>
                </c:pt>
                <c:pt idx="62">
                  <c:v>99</c:v>
                </c:pt>
                <c:pt idx="63">
                  <c:v>96.5</c:v>
                </c:pt>
                <c:pt idx="64">
                  <c:v>96.5</c:v>
                </c:pt>
                <c:pt idx="65">
                  <c:v>96.5</c:v>
                </c:pt>
                <c:pt idx="66">
                  <c:v>102</c:v>
                </c:pt>
                <c:pt idx="67">
                  <c:v>99</c:v>
                </c:pt>
                <c:pt idx="68">
                  <c:v>90</c:v>
                </c:pt>
                <c:pt idx="69">
                  <c:v>82.5</c:v>
                </c:pt>
                <c:pt idx="70">
                  <c:v>81.75</c:v>
                </c:pt>
                <c:pt idx="71">
                  <c:v>84</c:v>
                </c:pt>
                <c:pt idx="72">
                  <c:v>93.5</c:v>
                </c:pt>
                <c:pt idx="73">
                  <c:v>93</c:v>
                </c:pt>
                <c:pt idx="74">
                  <c:v>91.9</c:v>
                </c:pt>
                <c:pt idx="75">
                  <c:v>93.2</c:v>
                </c:pt>
                <c:pt idx="76">
                  <c:v>91</c:v>
                </c:pt>
                <c:pt idx="77">
                  <c:v>86.95</c:v>
                </c:pt>
                <c:pt idx="78">
                  <c:v>86.5</c:v>
                </c:pt>
                <c:pt idx="79">
                  <c:v>77.900000000000006</c:v>
                </c:pt>
                <c:pt idx="80">
                  <c:v>79.5</c:v>
                </c:pt>
                <c:pt idx="81">
                  <c:v>81.900000000000006</c:v>
                </c:pt>
                <c:pt idx="82">
                  <c:v>82.25</c:v>
                </c:pt>
                <c:pt idx="83">
                  <c:v>85</c:v>
                </c:pt>
                <c:pt idx="84">
                  <c:v>88.2</c:v>
                </c:pt>
                <c:pt idx="85">
                  <c:v>85.9</c:v>
                </c:pt>
                <c:pt idx="86">
                  <c:v>79.349999999999994</c:v>
                </c:pt>
                <c:pt idx="87">
                  <c:v>79.349999999999994</c:v>
                </c:pt>
                <c:pt idx="88">
                  <c:v>79.349999999999994</c:v>
                </c:pt>
                <c:pt idx="89">
                  <c:v>79.25</c:v>
                </c:pt>
                <c:pt idx="90">
                  <c:v>79</c:v>
                </c:pt>
                <c:pt idx="91">
                  <c:v>76.849999999999994</c:v>
                </c:pt>
                <c:pt idx="92">
                  <c:v>82.6</c:v>
                </c:pt>
                <c:pt idx="93">
                  <c:v>82</c:v>
                </c:pt>
                <c:pt idx="94">
                  <c:v>81</c:v>
                </c:pt>
                <c:pt idx="95">
                  <c:v>90.43</c:v>
                </c:pt>
                <c:pt idx="96">
                  <c:v>116.55</c:v>
                </c:pt>
                <c:pt idx="97">
                  <c:v>116.6</c:v>
                </c:pt>
                <c:pt idx="98">
                  <c:v>120</c:v>
                </c:pt>
                <c:pt idx="99">
                  <c:v>122.5</c:v>
                </c:pt>
                <c:pt idx="100">
                  <c:v>124</c:v>
                </c:pt>
                <c:pt idx="101">
                  <c:v>125.45</c:v>
                </c:pt>
                <c:pt idx="102">
                  <c:v>127.35</c:v>
                </c:pt>
                <c:pt idx="103">
                  <c:v>128</c:v>
                </c:pt>
                <c:pt idx="104">
                  <c:v>129.5</c:v>
                </c:pt>
                <c:pt idx="105">
                  <c:v>130</c:v>
                </c:pt>
                <c:pt idx="106">
                  <c:v>139.6</c:v>
                </c:pt>
                <c:pt idx="107">
                  <c:v>149.75</c:v>
                </c:pt>
                <c:pt idx="108">
                  <c:v>148</c:v>
                </c:pt>
                <c:pt idx="109">
                  <c:v>162.6</c:v>
                </c:pt>
                <c:pt idx="110">
                  <c:v>162.25</c:v>
                </c:pt>
                <c:pt idx="111">
                  <c:v>175</c:v>
                </c:pt>
                <c:pt idx="112">
                  <c:v>185.2</c:v>
                </c:pt>
                <c:pt idx="113">
                  <c:v>170</c:v>
                </c:pt>
                <c:pt idx="114">
                  <c:v>166.77</c:v>
                </c:pt>
                <c:pt idx="115">
                  <c:v>174.7</c:v>
                </c:pt>
                <c:pt idx="116">
                  <c:v>182.6</c:v>
                </c:pt>
                <c:pt idx="117">
                  <c:v>178.4</c:v>
                </c:pt>
                <c:pt idx="118">
                  <c:v>154.25</c:v>
                </c:pt>
                <c:pt idx="119">
                  <c:v>158.5</c:v>
                </c:pt>
                <c:pt idx="120">
                  <c:v>151.6</c:v>
                </c:pt>
                <c:pt idx="121">
                  <c:v>155.5</c:v>
                </c:pt>
                <c:pt idx="122">
                  <c:v>150.5</c:v>
                </c:pt>
                <c:pt idx="123">
                  <c:v>162.51</c:v>
                </c:pt>
                <c:pt idx="124">
                  <c:v>168.57</c:v>
                </c:pt>
                <c:pt idx="125">
                  <c:v>196.8</c:v>
                </c:pt>
                <c:pt idx="126">
                  <c:v>205</c:v>
                </c:pt>
                <c:pt idx="127">
                  <c:v>199.25</c:v>
                </c:pt>
                <c:pt idx="128">
                  <c:v>191.75</c:v>
                </c:pt>
                <c:pt idx="129">
                  <c:v>197</c:v>
                </c:pt>
                <c:pt idx="130">
                  <c:v>204</c:v>
                </c:pt>
                <c:pt idx="131">
                  <c:v>204</c:v>
                </c:pt>
                <c:pt idx="132">
                  <c:v>202.2</c:v>
                </c:pt>
                <c:pt idx="133">
                  <c:v>195</c:v>
                </c:pt>
                <c:pt idx="134">
                  <c:v>192.3</c:v>
                </c:pt>
                <c:pt idx="135">
                  <c:v>190</c:v>
                </c:pt>
                <c:pt idx="136">
                  <c:v>205</c:v>
                </c:pt>
                <c:pt idx="137">
                  <c:v>206.75</c:v>
                </c:pt>
                <c:pt idx="138">
                  <c:v>205</c:v>
                </c:pt>
                <c:pt idx="139">
                  <c:v>221.5</c:v>
                </c:pt>
                <c:pt idx="140">
                  <c:v>225.08</c:v>
                </c:pt>
                <c:pt idx="141">
                  <c:v>224.4</c:v>
                </c:pt>
                <c:pt idx="142">
                  <c:v>236.5</c:v>
                </c:pt>
                <c:pt idx="143">
                  <c:v>245</c:v>
                </c:pt>
                <c:pt idx="144">
                  <c:v>272</c:v>
                </c:pt>
                <c:pt idx="145">
                  <c:v>268.5</c:v>
                </c:pt>
                <c:pt idx="146">
                  <c:v>293</c:v>
                </c:pt>
                <c:pt idx="147">
                  <c:v>308.7</c:v>
                </c:pt>
                <c:pt idx="148">
                  <c:v>330</c:v>
                </c:pt>
                <c:pt idx="149">
                  <c:v>309</c:v>
                </c:pt>
                <c:pt idx="150">
                  <c:v>254.5</c:v>
                </c:pt>
                <c:pt idx="151">
                  <c:v>231.3</c:v>
                </c:pt>
                <c:pt idx="152">
                  <c:v>226</c:v>
                </c:pt>
                <c:pt idx="153">
                  <c:v>190.48</c:v>
                </c:pt>
                <c:pt idx="154">
                  <c:v>217.6</c:v>
                </c:pt>
                <c:pt idx="155">
                  <c:v>220</c:v>
                </c:pt>
                <c:pt idx="156">
                  <c:v>208.3</c:v>
                </c:pt>
                <c:pt idx="157">
                  <c:v>210.6</c:v>
                </c:pt>
                <c:pt idx="158">
                  <c:v>191.7</c:v>
                </c:pt>
                <c:pt idx="159">
                  <c:v>191.7</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numCache>
            </c:numRef>
          </c:val>
          <c:smooth val="0"/>
          <c:extLst>
            <c:ext xmlns:c16="http://schemas.microsoft.com/office/drawing/2014/chart" uri="{C3380CC4-5D6E-409C-BE32-E72D297353CC}">
              <c16:uniqueId val="{00000001-A991-408C-883B-39409FB92ECD}"/>
            </c:ext>
          </c:extLst>
        </c:ser>
        <c:ser>
          <c:idx val="3"/>
          <c:order val="3"/>
          <c:tx>
            <c:strRef>
              <c:f>Energie!$N$1</c:f>
              <c:strCache>
                <c:ptCount val="1"/>
                <c:pt idx="0">
                  <c:v>Quotas d'émission de CO2 (par tonne)</c:v>
                </c:pt>
              </c:strCache>
            </c:strRef>
          </c:tx>
          <c:spPr>
            <a:ln w="28575" cap="rnd">
              <a:solidFill>
                <a:schemeClr val="bg1">
                  <a:lumMod val="50000"/>
                </a:schemeClr>
              </a:solidFill>
              <a:round/>
            </a:ln>
            <a:effectLst/>
          </c:spPr>
          <c:marker>
            <c:symbol val="none"/>
          </c:marker>
          <c:cat>
            <c:numRef>
              <c:f>Energie!$A$2634:$A$2807</c:f>
              <c:numCache>
                <c:formatCode>m/d/yyyy</c:formatCode>
                <c:ptCount val="174"/>
                <c:pt idx="0">
                  <c:v>44593</c:v>
                </c:pt>
                <c:pt idx="1">
                  <c:v>44594</c:v>
                </c:pt>
                <c:pt idx="2">
                  <c:v>44595</c:v>
                </c:pt>
                <c:pt idx="3">
                  <c:v>44596</c:v>
                </c:pt>
                <c:pt idx="4">
                  <c:v>44599</c:v>
                </c:pt>
                <c:pt idx="5">
                  <c:v>44600</c:v>
                </c:pt>
                <c:pt idx="6">
                  <c:v>44601</c:v>
                </c:pt>
                <c:pt idx="7">
                  <c:v>44602</c:v>
                </c:pt>
                <c:pt idx="8">
                  <c:v>44603</c:v>
                </c:pt>
                <c:pt idx="9">
                  <c:v>44606</c:v>
                </c:pt>
                <c:pt idx="10">
                  <c:v>44607</c:v>
                </c:pt>
                <c:pt idx="11">
                  <c:v>44608</c:v>
                </c:pt>
                <c:pt idx="12">
                  <c:v>44609</c:v>
                </c:pt>
                <c:pt idx="13">
                  <c:v>44610</c:v>
                </c:pt>
                <c:pt idx="14">
                  <c:v>44613</c:v>
                </c:pt>
                <c:pt idx="15">
                  <c:v>44614</c:v>
                </c:pt>
                <c:pt idx="16">
                  <c:v>44615</c:v>
                </c:pt>
                <c:pt idx="17">
                  <c:v>44616</c:v>
                </c:pt>
                <c:pt idx="18">
                  <c:v>44617</c:v>
                </c:pt>
                <c:pt idx="19">
                  <c:v>44620</c:v>
                </c:pt>
                <c:pt idx="20">
                  <c:v>44621</c:v>
                </c:pt>
                <c:pt idx="21">
                  <c:v>44622</c:v>
                </c:pt>
                <c:pt idx="22">
                  <c:v>44623</c:v>
                </c:pt>
                <c:pt idx="23">
                  <c:v>44624</c:v>
                </c:pt>
                <c:pt idx="24">
                  <c:v>44627</c:v>
                </c:pt>
                <c:pt idx="25">
                  <c:v>44628</c:v>
                </c:pt>
                <c:pt idx="26">
                  <c:v>44629</c:v>
                </c:pt>
                <c:pt idx="27">
                  <c:v>44630</c:v>
                </c:pt>
                <c:pt idx="28">
                  <c:v>44631</c:v>
                </c:pt>
                <c:pt idx="29">
                  <c:v>44634</c:v>
                </c:pt>
                <c:pt idx="30">
                  <c:v>44635</c:v>
                </c:pt>
                <c:pt idx="31">
                  <c:v>44636</c:v>
                </c:pt>
                <c:pt idx="32">
                  <c:v>44637</c:v>
                </c:pt>
                <c:pt idx="33">
                  <c:v>44638</c:v>
                </c:pt>
                <c:pt idx="34">
                  <c:v>44641</c:v>
                </c:pt>
                <c:pt idx="35">
                  <c:v>44642</c:v>
                </c:pt>
                <c:pt idx="36">
                  <c:v>44643</c:v>
                </c:pt>
                <c:pt idx="37">
                  <c:v>44644</c:v>
                </c:pt>
                <c:pt idx="38">
                  <c:v>44645</c:v>
                </c:pt>
                <c:pt idx="39">
                  <c:v>44648</c:v>
                </c:pt>
                <c:pt idx="40">
                  <c:v>44649</c:v>
                </c:pt>
                <c:pt idx="41">
                  <c:v>44650</c:v>
                </c:pt>
                <c:pt idx="42">
                  <c:v>44651</c:v>
                </c:pt>
                <c:pt idx="43">
                  <c:v>44652</c:v>
                </c:pt>
                <c:pt idx="44">
                  <c:v>44655</c:v>
                </c:pt>
                <c:pt idx="45">
                  <c:v>44656</c:v>
                </c:pt>
                <c:pt idx="46">
                  <c:v>44657</c:v>
                </c:pt>
                <c:pt idx="47">
                  <c:v>44658</c:v>
                </c:pt>
                <c:pt idx="48">
                  <c:v>44659</c:v>
                </c:pt>
                <c:pt idx="49">
                  <c:v>44662</c:v>
                </c:pt>
                <c:pt idx="50">
                  <c:v>44663</c:v>
                </c:pt>
                <c:pt idx="51">
                  <c:v>44664</c:v>
                </c:pt>
                <c:pt idx="52">
                  <c:v>44665</c:v>
                </c:pt>
                <c:pt idx="53">
                  <c:v>44666</c:v>
                </c:pt>
                <c:pt idx="54">
                  <c:v>44669</c:v>
                </c:pt>
                <c:pt idx="55">
                  <c:v>44670</c:v>
                </c:pt>
                <c:pt idx="56">
                  <c:v>44671</c:v>
                </c:pt>
                <c:pt idx="57">
                  <c:v>44672</c:v>
                </c:pt>
                <c:pt idx="58">
                  <c:v>44673</c:v>
                </c:pt>
                <c:pt idx="59">
                  <c:v>44676</c:v>
                </c:pt>
                <c:pt idx="60">
                  <c:v>44677</c:v>
                </c:pt>
                <c:pt idx="61">
                  <c:v>44678</c:v>
                </c:pt>
                <c:pt idx="62">
                  <c:v>44679</c:v>
                </c:pt>
                <c:pt idx="63">
                  <c:v>44680</c:v>
                </c:pt>
                <c:pt idx="64">
                  <c:v>44683</c:v>
                </c:pt>
                <c:pt idx="65">
                  <c:v>44684</c:v>
                </c:pt>
                <c:pt idx="66">
                  <c:v>44685</c:v>
                </c:pt>
                <c:pt idx="67">
                  <c:v>44686</c:v>
                </c:pt>
                <c:pt idx="68">
                  <c:v>44687</c:v>
                </c:pt>
                <c:pt idx="69">
                  <c:v>44690</c:v>
                </c:pt>
                <c:pt idx="70">
                  <c:v>44691</c:v>
                </c:pt>
                <c:pt idx="71">
                  <c:v>44692</c:v>
                </c:pt>
                <c:pt idx="72">
                  <c:v>44693</c:v>
                </c:pt>
                <c:pt idx="73">
                  <c:v>44694</c:v>
                </c:pt>
                <c:pt idx="74">
                  <c:v>44697</c:v>
                </c:pt>
                <c:pt idx="75">
                  <c:v>44698</c:v>
                </c:pt>
                <c:pt idx="76">
                  <c:v>44699</c:v>
                </c:pt>
                <c:pt idx="77">
                  <c:v>44700</c:v>
                </c:pt>
                <c:pt idx="78">
                  <c:v>44701</c:v>
                </c:pt>
                <c:pt idx="79">
                  <c:v>44704</c:v>
                </c:pt>
                <c:pt idx="80">
                  <c:v>44705</c:v>
                </c:pt>
                <c:pt idx="81">
                  <c:v>44706</c:v>
                </c:pt>
                <c:pt idx="82">
                  <c:v>44707</c:v>
                </c:pt>
                <c:pt idx="83">
                  <c:v>44708</c:v>
                </c:pt>
                <c:pt idx="84">
                  <c:v>44711</c:v>
                </c:pt>
                <c:pt idx="85">
                  <c:v>44712</c:v>
                </c:pt>
                <c:pt idx="86">
                  <c:v>44713</c:v>
                </c:pt>
                <c:pt idx="87">
                  <c:v>44714</c:v>
                </c:pt>
                <c:pt idx="88">
                  <c:v>44715</c:v>
                </c:pt>
                <c:pt idx="89">
                  <c:v>44718</c:v>
                </c:pt>
                <c:pt idx="90">
                  <c:v>44719</c:v>
                </c:pt>
                <c:pt idx="91">
                  <c:v>44720</c:v>
                </c:pt>
                <c:pt idx="92">
                  <c:v>44721</c:v>
                </c:pt>
                <c:pt idx="93">
                  <c:v>44722</c:v>
                </c:pt>
                <c:pt idx="94">
                  <c:v>44725</c:v>
                </c:pt>
                <c:pt idx="95">
                  <c:v>44726</c:v>
                </c:pt>
                <c:pt idx="96">
                  <c:v>44727</c:v>
                </c:pt>
                <c:pt idx="97">
                  <c:v>44728</c:v>
                </c:pt>
                <c:pt idx="98">
                  <c:v>44729</c:v>
                </c:pt>
                <c:pt idx="99">
                  <c:v>44732</c:v>
                </c:pt>
                <c:pt idx="100">
                  <c:v>44733</c:v>
                </c:pt>
                <c:pt idx="101">
                  <c:v>44734</c:v>
                </c:pt>
                <c:pt idx="102">
                  <c:v>44735</c:v>
                </c:pt>
                <c:pt idx="103">
                  <c:v>44736</c:v>
                </c:pt>
                <c:pt idx="104">
                  <c:v>44739</c:v>
                </c:pt>
                <c:pt idx="105">
                  <c:v>44740</c:v>
                </c:pt>
                <c:pt idx="106">
                  <c:v>44741</c:v>
                </c:pt>
                <c:pt idx="107">
                  <c:v>44742</c:v>
                </c:pt>
                <c:pt idx="108">
                  <c:v>44743</c:v>
                </c:pt>
                <c:pt idx="109">
                  <c:v>44746</c:v>
                </c:pt>
                <c:pt idx="110">
                  <c:v>44747</c:v>
                </c:pt>
                <c:pt idx="111">
                  <c:v>44748</c:v>
                </c:pt>
                <c:pt idx="112">
                  <c:v>44749</c:v>
                </c:pt>
                <c:pt idx="113">
                  <c:v>44750</c:v>
                </c:pt>
                <c:pt idx="114">
                  <c:v>44753</c:v>
                </c:pt>
                <c:pt idx="115">
                  <c:v>44754</c:v>
                </c:pt>
                <c:pt idx="116">
                  <c:v>44755</c:v>
                </c:pt>
                <c:pt idx="117">
                  <c:v>44756</c:v>
                </c:pt>
                <c:pt idx="118">
                  <c:v>44757</c:v>
                </c:pt>
                <c:pt idx="119">
                  <c:v>44760</c:v>
                </c:pt>
                <c:pt idx="120">
                  <c:v>44761</c:v>
                </c:pt>
                <c:pt idx="121">
                  <c:v>44762</c:v>
                </c:pt>
                <c:pt idx="122">
                  <c:v>44763</c:v>
                </c:pt>
                <c:pt idx="123">
                  <c:v>44764</c:v>
                </c:pt>
                <c:pt idx="124">
                  <c:v>44767</c:v>
                </c:pt>
                <c:pt idx="125">
                  <c:v>44768</c:v>
                </c:pt>
                <c:pt idx="126">
                  <c:v>44769</c:v>
                </c:pt>
                <c:pt idx="127">
                  <c:v>44770</c:v>
                </c:pt>
                <c:pt idx="128">
                  <c:v>44771</c:v>
                </c:pt>
                <c:pt idx="129">
                  <c:v>44774</c:v>
                </c:pt>
                <c:pt idx="130">
                  <c:v>44775</c:v>
                </c:pt>
                <c:pt idx="131">
                  <c:v>44776</c:v>
                </c:pt>
                <c:pt idx="132">
                  <c:v>44777</c:v>
                </c:pt>
                <c:pt idx="133">
                  <c:v>44778</c:v>
                </c:pt>
                <c:pt idx="134">
                  <c:v>44781</c:v>
                </c:pt>
                <c:pt idx="135">
                  <c:v>44782</c:v>
                </c:pt>
                <c:pt idx="136">
                  <c:v>44783</c:v>
                </c:pt>
                <c:pt idx="137">
                  <c:v>44784</c:v>
                </c:pt>
                <c:pt idx="138">
                  <c:v>44785</c:v>
                </c:pt>
                <c:pt idx="139">
                  <c:v>44788</c:v>
                </c:pt>
                <c:pt idx="140">
                  <c:v>44789</c:v>
                </c:pt>
                <c:pt idx="141">
                  <c:v>44790</c:v>
                </c:pt>
                <c:pt idx="142">
                  <c:v>44791</c:v>
                </c:pt>
                <c:pt idx="143">
                  <c:v>44792</c:v>
                </c:pt>
                <c:pt idx="144">
                  <c:v>44795</c:v>
                </c:pt>
                <c:pt idx="145">
                  <c:v>44796</c:v>
                </c:pt>
                <c:pt idx="146">
                  <c:v>44797</c:v>
                </c:pt>
                <c:pt idx="147">
                  <c:v>44798</c:v>
                </c:pt>
                <c:pt idx="148">
                  <c:v>44799</c:v>
                </c:pt>
                <c:pt idx="149">
                  <c:v>44802</c:v>
                </c:pt>
                <c:pt idx="150">
                  <c:v>44803</c:v>
                </c:pt>
                <c:pt idx="151">
                  <c:v>44804</c:v>
                </c:pt>
                <c:pt idx="152">
                  <c:v>44805</c:v>
                </c:pt>
                <c:pt idx="153">
                  <c:v>44806</c:v>
                </c:pt>
                <c:pt idx="154">
                  <c:v>44809</c:v>
                </c:pt>
                <c:pt idx="155">
                  <c:v>44810</c:v>
                </c:pt>
                <c:pt idx="156">
                  <c:v>44811</c:v>
                </c:pt>
                <c:pt idx="157">
                  <c:v>44812</c:v>
                </c:pt>
                <c:pt idx="158">
                  <c:v>44813</c:v>
                </c:pt>
                <c:pt idx="159">
                  <c:v>44816</c:v>
                </c:pt>
                <c:pt idx="160">
                  <c:v>44817</c:v>
                </c:pt>
                <c:pt idx="161">
                  <c:v>44818</c:v>
                </c:pt>
                <c:pt idx="162">
                  <c:v>44819</c:v>
                </c:pt>
                <c:pt idx="163">
                  <c:v>44820</c:v>
                </c:pt>
                <c:pt idx="164">
                  <c:v>44823</c:v>
                </c:pt>
                <c:pt idx="165">
                  <c:v>44824</c:v>
                </c:pt>
                <c:pt idx="166">
                  <c:v>44825</c:v>
                </c:pt>
                <c:pt idx="167">
                  <c:v>44826</c:v>
                </c:pt>
                <c:pt idx="168">
                  <c:v>44827</c:v>
                </c:pt>
                <c:pt idx="169">
                  <c:v>44830</c:v>
                </c:pt>
                <c:pt idx="170">
                  <c:v>44831</c:v>
                </c:pt>
                <c:pt idx="171">
                  <c:v>44832</c:v>
                </c:pt>
                <c:pt idx="172">
                  <c:v>44833</c:v>
                </c:pt>
                <c:pt idx="173">
                  <c:v>44834</c:v>
                </c:pt>
              </c:numCache>
            </c:numRef>
          </c:cat>
          <c:val>
            <c:numRef>
              <c:f>Energie!$E$2634:$E$2807</c:f>
              <c:numCache>
                <c:formatCode>General</c:formatCode>
                <c:ptCount val="174"/>
                <c:pt idx="0">
                  <c:v>89.09</c:v>
                </c:pt>
                <c:pt idx="1">
                  <c:v>93.68</c:v>
                </c:pt>
                <c:pt idx="2">
                  <c:v>94.32</c:v>
                </c:pt>
                <c:pt idx="3">
                  <c:v>95.95</c:v>
                </c:pt>
                <c:pt idx="4">
                  <c:v>96.21</c:v>
                </c:pt>
                <c:pt idx="5">
                  <c:v>96.41</c:v>
                </c:pt>
                <c:pt idx="6">
                  <c:v>90.34</c:v>
                </c:pt>
                <c:pt idx="7">
                  <c:v>90.36</c:v>
                </c:pt>
                <c:pt idx="8">
                  <c:v>92.45</c:v>
                </c:pt>
                <c:pt idx="9">
                  <c:v>91.29</c:v>
                </c:pt>
                <c:pt idx="10">
                  <c:v>90.67</c:v>
                </c:pt>
                <c:pt idx="11">
                  <c:v>89.34</c:v>
                </c:pt>
                <c:pt idx="12">
                  <c:v>85.95</c:v>
                </c:pt>
                <c:pt idx="13">
                  <c:v>89.01</c:v>
                </c:pt>
                <c:pt idx="14">
                  <c:v>89.26</c:v>
                </c:pt>
                <c:pt idx="15">
                  <c:v>89.37</c:v>
                </c:pt>
                <c:pt idx="16">
                  <c:v>94.66</c:v>
                </c:pt>
                <c:pt idx="17">
                  <c:v>86.62</c:v>
                </c:pt>
                <c:pt idx="18">
                  <c:v>87.72</c:v>
                </c:pt>
                <c:pt idx="19">
                  <c:v>81.81</c:v>
                </c:pt>
                <c:pt idx="20">
                  <c:v>68.53</c:v>
                </c:pt>
                <c:pt idx="21">
                  <c:v>68.25</c:v>
                </c:pt>
                <c:pt idx="22">
                  <c:v>67.08</c:v>
                </c:pt>
                <c:pt idx="23">
                  <c:v>64.78</c:v>
                </c:pt>
                <c:pt idx="24">
                  <c:v>57.92</c:v>
                </c:pt>
                <c:pt idx="25">
                  <c:v>68.099999999999994</c:v>
                </c:pt>
                <c:pt idx="26">
                  <c:v>72.77</c:v>
                </c:pt>
                <c:pt idx="27">
                  <c:v>76.02</c:v>
                </c:pt>
                <c:pt idx="28">
                  <c:v>76.38</c:v>
                </c:pt>
                <c:pt idx="29">
                  <c:v>77.88</c:v>
                </c:pt>
                <c:pt idx="30">
                  <c:v>77.03</c:v>
                </c:pt>
                <c:pt idx="31">
                  <c:v>77.75</c:v>
                </c:pt>
                <c:pt idx="32">
                  <c:v>79.52</c:v>
                </c:pt>
                <c:pt idx="33">
                  <c:v>78.52</c:v>
                </c:pt>
                <c:pt idx="34">
                  <c:v>78.010000000000005</c:v>
                </c:pt>
                <c:pt idx="35">
                  <c:v>80.290000000000006</c:v>
                </c:pt>
                <c:pt idx="36">
                  <c:v>76.25</c:v>
                </c:pt>
                <c:pt idx="37">
                  <c:v>77.94</c:v>
                </c:pt>
                <c:pt idx="38">
                  <c:v>78.31</c:v>
                </c:pt>
                <c:pt idx="39">
                  <c:v>80.540000000000006</c:v>
                </c:pt>
                <c:pt idx="40">
                  <c:v>81.44</c:v>
                </c:pt>
                <c:pt idx="41">
                  <c:v>78.040000000000006</c:v>
                </c:pt>
                <c:pt idx="42">
                  <c:v>76.25</c:v>
                </c:pt>
                <c:pt idx="43">
                  <c:v>78.290000000000006</c:v>
                </c:pt>
                <c:pt idx="44">
                  <c:v>78.290000000000006</c:v>
                </c:pt>
                <c:pt idx="45">
                  <c:v>77.849999999999994</c:v>
                </c:pt>
                <c:pt idx="46">
                  <c:v>76.97</c:v>
                </c:pt>
                <c:pt idx="47">
                  <c:v>79.73</c:v>
                </c:pt>
                <c:pt idx="48">
                  <c:v>79.89</c:v>
                </c:pt>
                <c:pt idx="49">
                  <c:v>77.75</c:v>
                </c:pt>
                <c:pt idx="50">
                  <c:v>78.81</c:v>
                </c:pt>
                <c:pt idx="51">
                  <c:v>77.22</c:v>
                </c:pt>
                <c:pt idx="52">
                  <c:v>79.72</c:v>
                </c:pt>
                <c:pt idx="53">
                  <c:v>79.72</c:v>
                </c:pt>
                <c:pt idx="54">
                  <c:v>79.72</c:v>
                </c:pt>
                <c:pt idx="55">
                  <c:v>79.900000000000006</c:v>
                </c:pt>
                <c:pt idx="56">
                  <c:v>87.53</c:v>
                </c:pt>
                <c:pt idx="57">
                  <c:v>86.11</c:v>
                </c:pt>
                <c:pt idx="58">
                  <c:v>88.6</c:v>
                </c:pt>
                <c:pt idx="59">
                  <c:v>83.06</c:v>
                </c:pt>
                <c:pt idx="60">
                  <c:v>82.29</c:v>
                </c:pt>
                <c:pt idx="61">
                  <c:v>80.599999999999994</c:v>
                </c:pt>
                <c:pt idx="62">
                  <c:v>82.26</c:v>
                </c:pt>
                <c:pt idx="63">
                  <c:v>84.01</c:v>
                </c:pt>
                <c:pt idx="64">
                  <c:v>82.61</c:v>
                </c:pt>
                <c:pt idx="65">
                  <c:v>87.75</c:v>
                </c:pt>
                <c:pt idx="66">
                  <c:v>87.87</c:v>
                </c:pt>
                <c:pt idx="67">
                  <c:v>88.48</c:v>
                </c:pt>
                <c:pt idx="68">
                  <c:v>91.1</c:v>
                </c:pt>
                <c:pt idx="69">
                  <c:v>86.58</c:v>
                </c:pt>
                <c:pt idx="70">
                  <c:v>86.9</c:v>
                </c:pt>
                <c:pt idx="71">
                  <c:v>88.41</c:v>
                </c:pt>
                <c:pt idx="72">
                  <c:v>87.83</c:v>
                </c:pt>
                <c:pt idx="73">
                  <c:v>88.06</c:v>
                </c:pt>
                <c:pt idx="74">
                  <c:v>89.14</c:v>
                </c:pt>
                <c:pt idx="75">
                  <c:v>91.3</c:v>
                </c:pt>
                <c:pt idx="76">
                  <c:v>84.22</c:v>
                </c:pt>
                <c:pt idx="77">
                  <c:v>82.79</c:v>
                </c:pt>
                <c:pt idx="78">
                  <c:v>80.010000000000005</c:v>
                </c:pt>
                <c:pt idx="79">
                  <c:v>77.790000000000006</c:v>
                </c:pt>
                <c:pt idx="80">
                  <c:v>80.97</c:v>
                </c:pt>
                <c:pt idx="81">
                  <c:v>81.03</c:v>
                </c:pt>
                <c:pt idx="82">
                  <c:v>84.39</c:v>
                </c:pt>
                <c:pt idx="83">
                  <c:v>83.83</c:v>
                </c:pt>
                <c:pt idx="84">
                  <c:v>83.6</c:v>
                </c:pt>
                <c:pt idx="85">
                  <c:v>83.64</c:v>
                </c:pt>
                <c:pt idx="86">
                  <c:v>85.72</c:v>
                </c:pt>
                <c:pt idx="87">
                  <c:v>85.97</c:v>
                </c:pt>
                <c:pt idx="88">
                  <c:v>86.5</c:v>
                </c:pt>
                <c:pt idx="89">
                  <c:v>81.06</c:v>
                </c:pt>
                <c:pt idx="90">
                  <c:v>80.97</c:v>
                </c:pt>
                <c:pt idx="91">
                  <c:v>79.48</c:v>
                </c:pt>
                <c:pt idx="92">
                  <c:v>80.67</c:v>
                </c:pt>
                <c:pt idx="93">
                  <c:v>81.53</c:v>
                </c:pt>
                <c:pt idx="94">
                  <c:v>81.19</c:v>
                </c:pt>
                <c:pt idx="95">
                  <c:v>83.79</c:v>
                </c:pt>
                <c:pt idx="96">
                  <c:v>85.83</c:v>
                </c:pt>
                <c:pt idx="97">
                  <c:v>82.61</c:v>
                </c:pt>
                <c:pt idx="98">
                  <c:v>81.99</c:v>
                </c:pt>
                <c:pt idx="99">
                  <c:v>83.59</c:v>
                </c:pt>
                <c:pt idx="100">
                  <c:v>84.29</c:v>
                </c:pt>
                <c:pt idx="101">
                  <c:v>81.42</c:v>
                </c:pt>
                <c:pt idx="102">
                  <c:v>83.66</c:v>
                </c:pt>
                <c:pt idx="103">
                  <c:v>82.98</c:v>
                </c:pt>
                <c:pt idx="104">
                  <c:v>84.59</c:v>
                </c:pt>
                <c:pt idx="105">
                  <c:v>86.98</c:v>
                </c:pt>
                <c:pt idx="106">
                  <c:v>87.93</c:v>
                </c:pt>
                <c:pt idx="107">
                  <c:v>89.77</c:v>
                </c:pt>
                <c:pt idx="108">
                  <c:v>85.18</c:v>
                </c:pt>
                <c:pt idx="109">
                  <c:v>84.16</c:v>
                </c:pt>
                <c:pt idx="110">
                  <c:v>82.83</c:v>
                </c:pt>
                <c:pt idx="111">
                  <c:v>82.85</c:v>
                </c:pt>
                <c:pt idx="112">
                  <c:v>84.52</c:v>
                </c:pt>
                <c:pt idx="113">
                  <c:v>82.39</c:v>
                </c:pt>
                <c:pt idx="114">
                  <c:v>83.96</c:v>
                </c:pt>
                <c:pt idx="115">
                  <c:v>85.25</c:v>
                </c:pt>
                <c:pt idx="116">
                  <c:v>83.47</c:v>
                </c:pt>
                <c:pt idx="117">
                  <c:v>83.58</c:v>
                </c:pt>
                <c:pt idx="118">
                  <c:v>84.97</c:v>
                </c:pt>
                <c:pt idx="119">
                  <c:v>84.56</c:v>
                </c:pt>
                <c:pt idx="120">
                  <c:v>83.27</c:v>
                </c:pt>
                <c:pt idx="121">
                  <c:v>78.47</c:v>
                </c:pt>
                <c:pt idx="122">
                  <c:v>77.760000000000005</c:v>
                </c:pt>
                <c:pt idx="123">
                  <c:v>75.95</c:v>
                </c:pt>
                <c:pt idx="124">
                  <c:v>76</c:v>
                </c:pt>
                <c:pt idx="125">
                  <c:v>76.34</c:v>
                </c:pt>
                <c:pt idx="126">
                  <c:v>75.8</c:v>
                </c:pt>
                <c:pt idx="127">
                  <c:v>78.63</c:v>
                </c:pt>
                <c:pt idx="128">
                  <c:v>78.209999999999994</c:v>
                </c:pt>
                <c:pt idx="129">
                  <c:v>80.22</c:v>
                </c:pt>
                <c:pt idx="130">
                  <c:v>81.59</c:v>
                </c:pt>
                <c:pt idx="131">
                  <c:v>83.63</c:v>
                </c:pt>
                <c:pt idx="132">
                  <c:v>83.82</c:v>
                </c:pt>
                <c:pt idx="133">
                  <c:v>84.38</c:v>
                </c:pt>
                <c:pt idx="134">
                  <c:v>83.44</c:v>
                </c:pt>
                <c:pt idx="135">
                  <c:v>85.56</c:v>
                </c:pt>
                <c:pt idx="136">
                  <c:v>85.53</c:v>
                </c:pt>
                <c:pt idx="137">
                  <c:v>87.16</c:v>
                </c:pt>
                <c:pt idx="138">
                  <c:v>88.5</c:v>
                </c:pt>
                <c:pt idx="139">
                  <c:v>90.4</c:v>
                </c:pt>
                <c:pt idx="140">
                  <c:v>91.67</c:v>
                </c:pt>
                <c:pt idx="141">
                  <c:v>95.4</c:v>
                </c:pt>
                <c:pt idx="142">
                  <c:v>95.63</c:v>
                </c:pt>
                <c:pt idx="143">
                  <c:v>97.58</c:v>
                </c:pt>
                <c:pt idx="144">
                  <c:v>91.75</c:v>
                </c:pt>
                <c:pt idx="145">
                  <c:v>88.93</c:v>
                </c:pt>
                <c:pt idx="146">
                  <c:v>88.84</c:v>
                </c:pt>
                <c:pt idx="147">
                  <c:v>88.94</c:v>
                </c:pt>
                <c:pt idx="148">
                  <c:v>89.93</c:v>
                </c:pt>
                <c:pt idx="149">
                  <c:v>86.24</c:v>
                </c:pt>
                <c:pt idx="150">
                  <c:v>80.33</c:v>
                </c:pt>
                <c:pt idx="151">
                  <c:v>79.599999999999994</c:v>
                </c:pt>
                <c:pt idx="152">
                  <c:v>80.319999999999993</c:v>
                </c:pt>
                <c:pt idx="153">
                  <c:v>77.44</c:v>
                </c:pt>
                <c:pt idx="154">
                  <c:v>74.040000000000006</c:v>
                </c:pt>
                <c:pt idx="155">
                  <c:v>69.569999999999993</c:v>
                </c:pt>
                <c:pt idx="156">
                  <c:v>68.709999999999994</c:v>
                </c:pt>
                <c:pt idx="157">
                  <c:v>66.930000000000007</c:v>
                </c:pt>
                <c:pt idx="158">
                  <c:v>65.72</c:v>
                </c:pt>
                <c:pt idx="159">
                  <c:v>65.72</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numCache>
            </c:numRef>
          </c:val>
          <c:smooth val="0"/>
          <c:extLst>
            <c:ext xmlns:c16="http://schemas.microsoft.com/office/drawing/2014/chart" uri="{C3380CC4-5D6E-409C-BE32-E72D297353CC}">
              <c16:uniqueId val="{00000002-A991-408C-883B-39409FB92ECD}"/>
            </c:ext>
          </c:extLst>
        </c:ser>
        <c:ser>
          <c:idx val="4"/>
          <c:order val="4"/>
          <c:tx>
            <c:v>Brent (Rotterdam, FOB, par baril)</c:v>
          </c:tx>
          <c:spPr>
            <a:ln w="28575" cap="rnd">
              <a:solidFill>
                <a:schemeClr val="tx1"/>
              </a:solidFill>
              <a:round/>
            </a:ln>
            <a:effectLst/>
          </c:spPr>
          <c:marker>
            <c:symbol val="none"/>
          </c:marker>
          <c:cat>
            <c:numRef>
              <c:f>Energie!$A$2634:$A$2807</c:f>
              <c:numCache>
                <c:formatCode>m/d/yyyy</c:formatCode>
                <c:ptCount val="174"/>
                <c:pt idx="0">
                  <c:v>44593</c:v>
                </c:pt>
                <c:pt idx="1">
                  <c:v>44594</c:v>
                </c:pt>
                <c:pt idx="2">
                  <c:v>44595</c:v>
                </c:pt>
                <c:pt idx="3">
                  <c:v>44596</c:v>
                </c:pt>
                <c:pt idx="4">
                  <c:v>44599</c:v>
                </c:pt>
                <c:pt idx="5">
                  <c:v>44600</c:v>
                </c:pt>
                <c:pt idx="6">
                  <c:v>44601</c:v>
                </c:pt>
                <c:pt idx="7">
                  <c:v>44602</c:v>
                </c:pt>
                <c:pt idx="8">
                  <c:v>44603</c:v>
                </c:pt>
                <c:pt idx="9">
                  <c:v>44606</c:v>
                </c:pt>
                <c:pt idx="10">
                  <c:v>44607</c:v>
                </c:pt>
                <c:pt idx="11">
                  <c:v>44608</c:v>
                </c:pt>
                <c:pt idx="12">
                  <c:v>44609</c:v>
                </c:pt>
                <c:pt idx="13">
                  <c:v>44610</c:v>
                </c:pt>
                <c:pt idx="14">
                  <c:v>44613</c:v>
                </c:pt>
                <c:pt idx="15">
                  <c:v>44614</c:v>
                </c:pt>
                <c:pt idx="16">
                  <c:v>44615</c:v>
                </c:pt>
                <c:pt idx="17">
                  <c:v>44616</c:v>
                </c:pt>
                <c:pt idx="18">
                  <c:v>44617</c:v>
                </c:pt>
                <c:pt idx="19">
                  <c:v>44620</c:v>
                </c:pt>
                <c:pt idx="20">
                  <c:v>44621</c:v>
                </c:pt>
                <c:pt idx="21">
                  <c:v>44622</c:v>
                </c:pt>
                <c:pt idx="22">
                  <c:v>44623</c:v>
                </c:pt>
                <c:pt idx="23">
                  <c:v>44624</c:v>
                </c:pt>
                <c:pt idx="24">
                  <c:v>44627</c:v>
                </c:pt>
                <c:pt idx="25">
                  <c:v>44628</c:v>
                </c:pt>
                <c:pt idx="26">
                  <c:v>44629</c:v>
                </c:pt>
                <c:pt idx="27">
                  <c:v>44630</c:v>
                </c:pt>
                <c:pt idx="28">
                  <c:v>44631</c:v>
                </c:pt>
                <c:pt idx="29">
                  <c:v>44634</c:v>
                </c:pt>
                <c:pt idx="30">
                  <c:v>44635</c:v>
                </c:pt>
                <c:pt idx="31">
                  <c:v>44636</c:v>
                </c:pt>
                <c:pt idx="32">
                  <c:v>44637</c:v>
                </c:pt>
                <c:pt idx="33">
                  <c:v>44638</c:v>
                </c:pt>
                <c:pt idx="34">
                  <c:v>44641</c:v>
                </c:pt>
                <c:pt idx="35">
                  <c:v>44642</c:v>
                </c:pt>
                <c:pt idx="36">
                  <c:v>44643</c:v>
                </c:pt>
                <c:pt idx="37">
                  <c:v>44644</c:v>
                </c:pt>
                <c:pt idx="38">
                  <c:v>44645</c:v>
                </c:pt>
                <c:pt idx="39">
                  <c:v>44648</c:v>
                </c:pt>
                <c:pt idx="40">
                  <c:v>44649</c:v>
                </c:pt>
                <c:pt idx="41">
                  <c:v>44650</c:v>
                </c:pt>
                <c:pt idx="42">
                  <c:v>44651</c:v>
                </c:pt>
                <c:pt idx="43">
                  <c:v>44652</c:v>
                </c:pt>
                <c:pt idx="44">
                  <c:v>44655</c:v>
                </c:pt>
                <c:pt idx="45">
                  <c:v>44656</c:v>
                </c:pt>
                <c:pt idx="46">
                  <c:v>44657</c:v>
                </c:pt>
                <c:pt idx="47">
                  <c:v>44658</c:v>
                </c:pt>
                <c:pt idx="48">
                  <c:v>44659</c:v>
                </c:pt>
                <c:pt idx="49">
                  <c:v>44662</c:v>
                </c:pt>
                <c:pt idx="50">
                  <c:v>44663</c:v>
                </c:pt>
                <c:pt idx="51">
                  <c:v>44664</c:v>
                </c:pt>
                <c:pt idx="52">
                  <c:v>44665</c:v>
                </c:pt>
                <c:pt idx="53">
                  <c:v>44666</c:v>
                </c:pt>
                <c:pt idx="54">
                  <c:v>44669</c:v>
                </c:pt>
                <c:pt idx="55">
                  <c:v>44670</c:v>
                </c:pt>
                <c:pt idx="56">
                  <c:v>44671</c:v>
                </c:pt>
                <c:pt idx="57">
                  <c:v>44672</c:v>
                </c:pt>
                <c:pt idx="58">
                  <c:v>44673</c:v>
                </c:pt>
                <c:pt idx="59">
                  <c:v>44676</c:v>
                </c:pt>
                <c:pt idx="60">
                  <c:v>44677</c:v>
                </c:pt>
                <c:pt idx="61">
                  <c:v>44678</c:v>
                </c:pt>
                <c:pt idx="62">
                  <c:v>44679</c:v>
                </c:pt>
                <c:pt idx="63">
                  <c:v>44680</c:v>
                </c:pt>
                <c:pt idx="64">
                  <c:v>44683</c:v>
                </c:pt>
                <c:pt idx="65">
                  <c:v>44684</c:v>
                </c:pt>
                <c:pt idx="66">
                  <c:v>44685</c:v>
                </c:pt>
                <c:pt idx="67">
                  <c:v>44686</c:v>
                </c:pt>
                <c:pt idx="68">
                  <c:v>44687</c:v>
                </c:pt>
                <c:pt idx="69">
                  <c:v>44690</c:v>
                </c:pt>
                <c:pt idx="70">
                  <c:v>44691</c:v>
                </c:pt>
                <c:pt idx="71">
                  <c:v>44692</c:v>
                </c:pt>
                <c:pt idx="72">
                  <c:v>44693</c:v>
                </c:pt>
                <c:pt idx="73">
                  <c:v>44694</c:v>
                </c:pt>
                <c:pt idx="74">
                  <c:v>44697</c:v>
                </c:pt>
                <c:pt idx="75">
                  <c:v>44698</c:v>
                </c:pt>
                <c:pt idx="76">
                  <c:v>44699</c:v>
                </c:pt>
                <c:pt idx="77">
                  <c:v>44700</c:v>
                </c:pt>
                <c:pt idx="78">
                  <c:v>44701</c:v>
                </c:pt>
                <c:pt idx="79">
                  <c:v>44704</c:v>
                </c:pt>
                <c:pt idx="80">
                  <c:v>44705</c:v>
                </c:pt>
                <c:pt idx="81">
                  <c:v>44706</c:v>
                </c:pt>
                <c:pt idx="82">
                  <c:v>44707</c:v>
                </c:pt>
                <c:pt idx="83">
                  <c:v>44708</c:v>
                </c:pt>
                <c:pt idx="84">
                  <c:v>44711</c:v>
                </c:pt>
                <c:pt idx="85">
                  <c:v>44712</c:v>
                </c:pt>
                <c:pt idx="86">
                  <c:v>44713</c:v>
                </c:pt>
                <c:pt idx="87">
                  <c:v>44714</c:v>
                </c:pt>
                <c:pt idx="88">
                  <c:v>44715</c:v>
                </c:pt>
                <c:pt idx="89">
                  <c:v>44718</c:v>
                </c:pt>
                <c:pt idx="90">
                  <c:v>44719</c:v>
                </c:pt>
                <c:pt idx="91">
                  <c:v>44720</c:v>
                </c:pt>
                <c:pt idx="92">
                  <c:v>44721</c:v>
                </c:pt>
                <c:pt idx="93">
                  <c:v>44722</c:v>
                </c:pt>
                <c:pt idx="94">
                  <c:v>44725</c:v>
                </c:pt>
                <c:pt idx="95">
                  <c:v>44726</c:v>
                </c:pt>
                <c:pt idx="96">
                  <c:v>44727</c:v>
                </c:pt>
                <c:pt idx="97">
                  <c:v>44728</c:v>
                </c:pt>
                <c:pt idx="98">
                  <c:v>44729</c:v>
                </c:pt>
                <c:pt idx="99">
                  <c:v>44732</c:v>
                </c:pt>
                <c:pt idx="100">
                  <c:v>44733</c:v>
                </c:pt>
                <c:pt idx="101">
                  <c:v>44734</c:v>
                </c:pt>
                <c:pt idx="102">
                  <c:v>44735</c:v>
                </c:pt>
                <c:pt idx="103">
                  <c:v>44736</c:v>
                </c:pt>
                <c:pt idx="104">
                  <c:v>44739</c:v>
                </c:pt>
                <c:pt idx="105">
                  <c:v>44740</c:v>
                </c:pt>
                <c:pt idx="106">
                  <c:v>44741</c:v>
                </c:pt>
                <c:pt idx="107">
                  <c:v>44742</c:v>
                </c:pt>
                <c:pt idx="108">
                  <c:v>44743</c:v>
                </c:pt>
                <c:pt idx="109">
                  <c:v>44746</c:v>
                </c:pt>
                <c:pt idx="110">
                  <c:v>44747</c:v>
                </c:pt>
                <c:pt idx="111">
                  <c:v>44748</c:v>
                </c:pt>
                <c:pt idx="112">
                  <c:v>44749</c:v>
                </c:pt>
                <c:pt idx="113">
                  <c:v>44750</c:v>
                </c:pt>
                <c:pt idx="114">
                  <c:v>44753</c:v>
                </c:pt>
                <c:pt idx="115">
                  <c:v>44754</c:v>
                </c:pt>
                <c:pt idx="116">
                  <c:v>44755</c:v>
                </c:pt>
                <c:pt idx="117">
                  <c:v>44756</c:v>
                </c:pt>
                <c:pt idx="118">
                  <c:v>44757</c:v>
                </c:pt>
                <c:pt idx="119">
                  <c:v>44760</c:v>
                </c:pt>
                <c:pt idx="120">
                  <c:v>44761</c:v>
                </c:pt>
                <c:pt idx="121">
                  <c:v>44762</c:v>
                </c:pt>
                <c:pt idx="122">
                  <c:v>44763</c:v>
                </c:pt>
                <c:pt idx="123">
                  <c:v>44764</c:v>
                </c:pt>
                <c:pt idx="124">
                  <c:v>44767</c:v>
                </c:pt>
                <c:pt idx="125">
                  <c:v>44768</c:v>
                </c:pt>
                <c:pt idx="126">
                  <c:v>44769</c:v>
                </c:pt>
                <c:pt idx="127">
                  <c:v>44770</c:v>
                </c:pt>
                <c:pt idx="128">
                  <c:v>44771</c:v>
                </c:pt>
                <c:pt idx="129">
                  <c:v>44774</c:v>
                </c:pt>
                <c:pt idx="130">
                  <c:v>44775</c:v>
                </c:pt>
                <c:pt idx="131">
                  <c:v>44776</c:v>
                </c:pt>
                <c:pt idx="132">
                  <c:v>44777</c:v>
                </c:pt>
                <c:pt idx="133">
                  <c:v>44778</c:v>
                </c:pt>
                <c:pt idx="134">
                  <c:v>44781</c:v>
                </c:pt>
                <c:pt idx="135">
                  <c:v>44782</c:v>
                </c:pt>
                <c:pt idx="136">
                  <c:v>44783</c:v>
                </c:pt>
                <c:pt idx="137">
                  <c:v>44784</c:v>
                </c:pt>
                <c:pt idx="138">
                  <c:v>44785</c:v>
                </c:pt>
                <c:pt idx="139">
                  <c:v>44788</c:v>
                </c:pt>
                <c:pt idx="140">
                  <c:v>44789</c:v>
                </c:pt>
                <c:pt idx="141">
                  <c:v>44790</c:v>
                </c:pt>
                <c:pt idx="142">
                  <c:v>44791</c:v>
                </c:pt>
                <c:pt idx="143">
                  <c:v>44792</c:v>
                </c:pt>
                <c:pt idx="144">
                  <c:v>44795</c:v>
                </c:pt>
                <c:pt idx="145">
                  <c:v>44796</c:v>
                </c:pt>
                <c:pt idx="146">
                  <c:v>44797</c:v>
                </c:pt>
                <c:pt idx="147">
                  <c:v>44798</c:v>
                </c:pt>
                <c:pt idx="148">
                  <c:v>44799</c:v>
                </c:pt>
                <c:pt idx="149">
                  <c:v>44802</c:v>
                </c:pt>
                <c:pt idx="150">
                  <c:v>44803</c:v>
                </c:pt>
                <c:pt idx="151">
                  <c:v>44804</c:v>
                </c:pt>
                <c:pt idx="152">
                  <c:v>44805</c:v>
                </c:pt>
                <c:pt idx="153">
                  <c:v>44806</c:v>
                </c:pt>
                <c:pt idx="154">
                  <c:v>44809</c:v>
                </c:pt>
                <c:pt idx="155">
                  <c:v>44810</c:v>
                </c:pt>
                <c:pt idx="156">
                  <c:v>44811</c:v>
                </c:pt>
                <c:pt idx="157">
                  <c:v>44812</c:v>
                </c:pt>
                <c:pt idx="158">
                  <c:v>44813</c:v>
                </c:pt>
                <c:pt idx="159">
                  <c:v>44816</c:v>
                </c:pt>
                <c:pt idx="160">
                  <c:v>44817</c:v>
                </c:pt>
                <c:pt idx="161">
                  <c:v>44818</c:v>
                </c:pt>
                <c:pt idx="162">
                  <c:v>44819</c:v>
                </c:pt>
                <c:pt idx="163">
                  <c:v>44820</c:v>
                </c:pt>
                <c:pt idx="164">
                  <c:v>44823</c:v>
                </c:pt>
                <c:pt idx="165">
                  <c:v>44824</c:v>
                </c:pt>
                <c:pt idx="166">
                  <c:v>44825</c:v>
                </c:pt>
                <c:pt idx="167">
                  <c:v>44826</c:v>
                </c:pt>
                <c:pt idx="168">
                  <c:v>44827</c:v>
                </c:pt>
                <c:pt idx="169">
                  <c:v>44830</c:v>
                </c:pt>
                <c:pt idx="170">
                  <c:v>44831</c:v>
                </c:pt>
                <c:pt idx="171">
                  <c:v>44832</c:v>
                </c:pt>
                <c:pt idx="172">
                  <c:v>44833</c:v>
                </c:pt>
                <c:pt idx="173">
                  <c:v>44834</c:v>
                </c:pt>
              </c:numCache>
            </c:numRef>
          </c:cat>
          <c:val>
            <c:numRef>
              <c:f>Energie!$H$2634:$H$2807</c:f>
              <c:numCache>
                <c:formatCode>General</c:formatCode>
                <c:ptCount val="174"/>
                <c:pt idx="0">
                  <c:v>79.25</c:v>
                </c:pt>
                <c:pt idx="1">
                  <c:v>79.11</c:v>
                </c:pt>
                <c:pt idx="2">
                  <c:v>80.75</c:v>
                </c:pt>
                <c:pt idx="3">
                  <c:v>81.44</c:v>
                </c:pt>
                <c:pt idx="4">
                  <c:v>81.05</c:v>
                </c:pt>
                <c:pt idx="5">
                  <c:v>79.77</c:v>
                </c:pt>
                <c:pt idx="6">
                  <c:v>80.150000000000006</c:v>
                </c:pt>
                <c:pt idx="7">
                  <c:v>79.959999999999994</c:v>
                </c:pt>
                <c:pt idx="8">
                  <c:v>82.86</c:v>
                </c:pt>
                <c:pt idx="9">
                  <c:v>85.37</c:v>
                </c:pt>
                <c:pt idx="10">
                  <c:v>82.31</c:v>
                </c:pt>
                <c:pt idx="11">
                  <c:v>83.61</c:v>
                </c:pt>
                <c:pt idx="12">
                  <c:v>81.94</c:v>
                </c:pt>
                <c:pt idx="13">
                  <c:v>82.19</c:v>
                </c:pt>
                <c:pt idx="14">
                  <c:v>85.33</c:v>
                </c:pt>
                <c:pt idx="15">
                  <c:v>85.44</c:v>
                </c:pt>
                <c:pt idx="16">
                  <c:v>85.5</c:v>
                </c:pt>
                <c:pt idx="17">
                  <c:v>88.77</c:v>
                </c:pt>
                <c:pt idx="18">
                  <c:v>87.37</c:v>
                </c:pt>
                <c:pt idx="19">
                  <c:v>90.39</c:v>
                </c:pt>
                <c:pt idx="20">
                  <c:v>94.1</c:v>
                </c:pt>
                <c:pt idx="21">
                  <c:v>101.97</c:v>
                </c:pt>
                <c:pt idx="22">
                  <c:v>99.87</c:v>
                </c:pt>
                <c:pt idx="23">
                  <c:v>108.25</c:v>
                </c:pt>
                <c:pt idx="24">
                  <c:v>113.01</c:v>
                </c:pt>
                <c:pt idx="25">
                  <c:v>117.66</c:v>
                </c:pt>
                <c:pt idx="26">
                  <c:v>101.74</c:v>
                </c:pt>
                <c:pt idx="27">
                  <c:v>98.75</c:v>
                </c:pt>
                <c:pt idx="28">
                  <c:v>102.56</c:v>
                </c:pt>
                <c:pt idx="29">
                  <c:v>96.09</c:v>
                </c:pt>
                <c:pt idx="30">
                  <c:v>90.31</c:v>
                </c:pt>
                <c:pt idx="31">
                  <c:v>89.42</c:v>
                </c:pt>
                <c:pt idx="32">
                  <c:v>96.88</c:v>
                </c:pt>
                <c:pt idx="33">
                  <c:v>97.92</c:v>
                </c:pt>
                <c:pt idx="34">
                  <c:v>105.7</c:v>
                </c:pt>
                <c:pt idx="35">
                  <c:v>104.69</c:v>
                </c:pt>
                <c:pt idx="36">
                  <c:v>110.85</c:v>
                </c:pt>
                <c:pt idx="37">
                  <c:v>107.7</c:v>
                </c:pt>
                <c:pt idx="38">
                  <c:v>109</c:v>
                </c:pt>
                <c:pt idx="39">
                  <c:v>102.54</c:v>
                </c:pt>
                <c:pt idx="40">
                  <c:v>99.64</c:v>
                </c:pt>
                <c:pt idx="41">
                  <c:v>102.05</c:v>
                </c:pt>
                <c:pt idx="42">
                  <c:v>96.8</c:v>
                </c:pt>
                <c:pt idx="43">
                  <c:v>94.58</c:v>
                </c:pt>
                <c:pt idx="44">
                  <c:v>97.77</c:v>
                </c:pt>
                <c:pt idx="45">
                  <c:v>97.32</c:v>
                </c:pt>
                <c:pt idx="46">
                  <c:v>92.73</c:v>
                </c:pt>
                <c:pt idx="47">
                  <c:v>92.33</c:v>
                </c:pt>
                <c:pt idx="48">
                  <c:v>94.57</c:v>
                </c:pt>
                <c:pt idx="49">
                  <c:v>90.52</c:v>
                </c:pt>
                <c:pt idx="50">
                  <c:v>96.39</c:v>
                </c:pt>
                <c:pt idx="51">
                  <c:v>100.67</c:v>
                </c:pt>
                <c:pt idx="52">
                  <c:v>102.8</c:v>
                </c:pt>
                <c:pt idx="53">
                  <c:v>102.8</c:v>
                </c:pt>
                <c:pt idx="54">
                  <c:v>102.8</c:v>
                </c:pt>
                <c:pt idx="55">
                  <c:v>99.36</c:v>
                </c:pt>
                <c:pt idx="56">
                  <c:v>98.73</c:v>
                </c:pt>
                <c:pt idx="57">
                  <c:v>99.72</c:v>
                </c:pt>
                <c:pt idx="58">
                  <c:v>98.58</c:v>
                </c:pt>
                <c:pt idx="59">
                  <c:v>95.12</c:v>
                </c:pt>
                <c:pt idx="60">
                  <c:v>98.44</c:v>
                </c:pt>
                <c:pt idx="61">
                  <c:v>99.53</c:v>
                </c:pt>
                <c:pt idx="62">
                  <c:v>102.84</c:v>
                </c:pt>
                <c:pt idx="63">
                  <c:v>102.31</c:v>
                </c:pt>
                <c:pt idx="64">
                  <c:v>102.46</c:v>
                </c:pt>
                <c:pt idx="65">
                  <c:v>99.63</c:v>
                </c:pt>
                <c:pt idx="66">
                  <c:v>104.77</c:v>
                </c:pt>
                <c:pt idx="67">
                  <c:v>105.02</c:v>
                </c:pt>
                <c:pt idx="68">
                  <c:v>106.54</c:v>
                </c:pt>
                <c:pt idx="69">
                  <c:v>100.45</c:v>
                </c:pt>
                <c:pt idx="70">
                  <c:v>97.13</c:v>
                </c:pt>
                <c:pt idx="71">
                  <c:v>101.8</c:v>
                </c:pt>
                <c:pt idx="72">
                  <c:v>103.45</c:v>
                </c:pt>
                <c:pt idx="73">
                  <c:v>107.57</c:v>
                </c:pt>
                <c:pt idx="74">
                  <c:v>109.63</c:v>
                </c:pt>
                <c:pt idx="75">
                  <c:v>106.47</c:v>
                </c:pt>
                <c:pt idx="76">
                  <c:v>103.94</c:v>
                </c:pt>
                <c:pt idx="77">
                  <c:v>106.62</c:v>
                </c:pt>
                <c:pt idx="78">
                  <c:v>106.54</c:v>
                </c:pt>
                <c:pt idx="79">
                  <c:v>106.55</c:v>
                </c:pt>
                <c:pt idx="80">
                  <c:v>106.15</c:v>
                </c:pt>
                <c:pt idx="81">
                  <c:v>107.22</c:v>
                </c:pt>
                <c:pt idx="82">
                  <c:v>109.76</c:v>
                </c:pt>
                <c:pt idx="83">
                  <c:v>111.49</c:v>
                </c:pt>
                <c:pt idx="84">
                  <c:v>113.22</c:v>
                </c:pt>
                <c:pt idx="85">
                  <c:v>114.8</c:v>
                </c:pt>
                <c:pt idx="86">
                  <c:v>108.73</c:v>
                </c:pt>
                <c:pt idx="87">
                  <c:v>108.93</c:v>
                </c:pt>
                <c:pt idx="88">
                  <c:v>111.79</c:v>
                </c:pt>
                <c:pt idx="89">
                  <c:v>111.47</c:v>
                </c:pt>
                <c:pt idx="90">
                  <c:v>113.33</c:v>
                </c:pt>
                <c:pt idx="91">
                  <c:v>115.14</c:v>
                </c:pt>
                <c:pt idx="92">
                  <c:v>114.6</c:v>
                </c:pt>
                <c:pt idx="93">
                  <c:v>115.4</c:v>
                </c:pt>
                <c:pt idx="94">
                  <c:v>117.06</c:v>
                </c:pt>
                <c:pt idx="95">
                  <c:v>115.84</c:v>
                </c:pt>
                <c:pt idx="96">
                  <c:v>113.65</c:v>
                </c:pt>
                <c:pt idx="97">
                  <c:v>115.53</c:v>
                </c:pt>
                <c:pt idx="98">
                  <c:v>107.92</c:v>
                </c:pt>
                <c:pt idx="99">
                  <c:v>108.72</c:v>
                </c:pt>
                <c:pt idx="100">
                  <c:v>108.75</c:v>
                </c:pt>
                <c:pt idx="101">
                  <c:v>106.19</c:v>
                </c:pt>
                <c:pt idx="102">
                  <c:v>104.97</c:v>
                </c:pt>
                <c:pt idx="103">
                  <c:v>107.56</c:v>
                </c:pt>
                <c:pt idx="104">
                  <c:v>109.1</c:v>
                </c:pt>
                <c:pt idx="105">
                  <c:v>111.79</c:v>
                </c:pt>
                <c:pt idx="106">
                  <c:v>110.44</c:v>
                </c:pt>
                <c:pt idx="107">
                  <c:v>110.65</c:v>
                </c:pt>
                <c:pt idx="108">
                  <c:v>107.16</c:v>
                </c:pt>
                <c:pt idx="109">
                  <c:v>109.02</c:v>
                </c:pt>
                <c:pt idx="110">
                  <c:v>100.08</c:v>
                </c:pt>
                <c:pt idx="111">
                  <c:v>98.84</c:v>
                </c:pt>
                <c:pt idx="112">
                  <c:v>103.05</c:v>
                </c:pt>
                <c:pt idx="113">
                  <c:v>105.46</c:v>
                </c:pt>
                <c:pt idx="114">
                  <c:v>106.26</c:v>
                </c:pt>
                <c:pt idx="115">
                  <c:v>99.11</c:v>
                </c:pt>
                <c:pt idx="116">
                  <c:v>99.29</c:v>
                </c:pt>
                <c:pt idx="117">
                  <c:v>99.09</c:v>
                </c:pt>
                <c:pt idx="118">
                  <c:v>100.71</c:v>
                </c:pt>
                <c:pt idx="119">
                  <c:v>105.03</c:v>
                </c:pt>
                <c:pt idx="120">
                  <c:v>104.84</c:v>
                </c:pt>
                <c:pt idx="121">
                  <c:v>105.05</c:v>
                </c:pt>
                <c:pt idx="122">
                  <c:v>102.08</c:v>
                </c:pt>
                <c:pt idx="123">
                  <c:v>101.32</c:v>
                </c:pt>
                <c:pt idx="124">
                  <c:v>102.88</c:v>
                </c:pt>
                <c:pt idx="125">
                  <c:v>103.08</c:v>
                </c:pt>
                <c:pt idx="126">
                  <c:v>104.96</c:v>
                </c:pt>
                <c:pt idx="127">
                  <c:v>105.84</c:v>
                </c:pt>
                <c:pt idx="128">
                  <c:v>107.92</c:v>
                </c:pt>
                <c:pt idx="129">
                  <c:v>97.89</c:v>
                </c:pt>
                <c:pt idx="130">
                  <c:v>98.39</c:v>
                </c:pt>
                <c:pt idx="131">
                  <c:v>94.9</c:v>
                </c:pt>
                <c:pt idx="132">
                  <c:v>92.55</c:v>
                </c:pt>
                <c:pt idx="133">
                  <c:v>92.82</c:v>
                </c:pt>
                <c:pt idx="134">
                  <c:v>94.81</c:v>
                </c:pt>
                <c:pt idx="135">
                  <c:v>94.18</c:v>
                </c:pt>
                <c:pt idx="136">
                  <c:v>95.16</c:v>
                </c:pt>
                <c:pt idx="137">
                  <c:v>96.37</c:v>
                </c:pt>
                <c:pt idx="138">
                  <c:v>95.58</c:v>
                </c:pt>
                <c:pt idx="139">
                  <c:v>93.46</c:v>
                </c:pt>
                <c:pt idx="140">
                  <c:v>91.18</c:v>
                </c:pt>
                <c:pt idx="141">
                  <c:v>92.31</c:v>
                </c:pt>
                <c:pt idx="142">
                  <c:v>94.99</c:v>
                </c:pt>
                <c:pt idx="143">
                  <c:v>96.32</c:v>
                </c:pt>
                <c:pt idx="144">
                  <c:v>96.53</c:v>
                </c:pt>
                <c:pt idx="145">
                  <c:v>100.97</c:v>
                </c:pt>
                <c:pt idx="146">
                  <c:v>102</c:v>
                </c:pt>
                <c:pt idx="147">
                  <c:v>99.57</c:v>
                </c:pt>
                <c:pt idx="148">
                  <c:v>101.06</c:v>
                </c:pt>
                <c:pt idx="149">
                  <c:v>101.27</c:v>
                </c:pt>
                <c:pt idx="150">
                  <c:v>99</c:v>
                </c:pt>
                <c:pt idx="151">
                  <c:v>96.55</c:v>
                </c:pt>
                <c:pt idx="152">
                  <c:v>92.37</c:v>
                </c:pt>
                <c:pt idx="153">
                  <c:v>93.13</c:v>
                </c:pt>
                <c:pt idx="154">
                  <c:v>96.14</c:v>
                </c:pt>
                <c:pt idx="155">
                  <c:v>93.67</c:v>
                </c:pt>
                <c:pt idx="156">
                  <c:v>89.23</c:v>
                </c:pt>
                <c:pt idx="157">
                  <c:v>89.16</c:v>
                </c:pt>
                <c:pt idx="158">
                  <c:v>92.48</c:v>
                </c:pt>
                <c:pt idx="159">
                  <c:v>#N/A</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numCache>
            </c:numRef>
          </c:val>
          <c:smooth val="0"/>
          <c:extLst>
            <c:ext xmlns:c16="http://schemas.microsoft.com/office/drawing/2014/chart" uri="{C3380CC4-5D6E-409C-BE32-E72D297353CC}">
              <c16:uniqueId val="{00000003-A991-408C-883B-39409FB92ECD}"/>
            </c:ext>
          </c:extLst>
        </c:ser>
        <c:dLbls>
          <c:showLegendKey val="0"/>
          <c:showVal val="0"/>
          <c:showCatName val="0"/>
          <c:showSerName val="0"/>
          <c:showPercent val="0"/>
          <c:showBubbleSize val="0"/>
        </c:dLbls>
        <c:smooth val="0"/>
        <c:axId val="1324693823"/>
        <c:axId val="1324698399"/>
        <c:extLst>
          <c:ext xmlns:c15="http://schemas.microsoft.com/office/drawing/2012/chart" uri="{02D57815-91ED-43cb-92C2-25804820EDAC}">
            <c15:filteredLineSeries>
              <c15:ser>
                <c:idx val="1"/>
                <c:order val="1"/>
                <c:spPr>
                  <a:ln w="28575" cap="rnd">
                    <a:solidFill>
                      <a:schemeClr val="accent2"/>
                    </a:solidFill>
                    <a:round/>
                  </a:ln>
                  <a:effectLst/>
                </c:spPr>
                <c:marker>
                  <c:symbol val="none"/>
                </c:marker>
                <c:cat>
                  <c:numRef>
                    <c:extLst>
                      <c:ext uri="{02D57815-91ED-43cb-92C2-25804820EDAC}">
                        <c15:formulaRef>
                          <c15:sqref>Energie!$A$2634:$A$2807</c15:sqref>
                        </c15:formulaRef>
                      </c:ext>
                    </c:extLst>
                    <c:numCache>
                      <c:formatCode>m/d/yyyy</c:formatCode>
                      <c:ptCount val="174"/>
                      <c:pt idx="0">
                        <c:v>44593</c:v>
                      </c:pt>
                      <c:pt idx="1">
                        <c:v>44594</c:v>
                      </c:pt>
                      <c:pt idx="2">
                        <c:v>44595</c:v>
                      </c:pt>
                      <c:pt idx="3">
                        <c:v>44596</c:v>
                      </c:pt>
                      <c:pt idx="4">
                        <c:v>44599</c:v>
                      </c:pt>
                      <c:pt idx="5">
                        <c:v>44600</c:v>
                      </c:pt>
                      <c:pt idx="6">
                        <c:v>44601</c:v>
                      </c:pt>
                      <c:pt idx="7">
                        <c:v>44602</c:v>
                      </c:pt>
                      <c:pt idx="8">
                        <c:v>44603</c:v>
                      </c:pt>
                      <c:pt idx="9">
                        <c:v>44606</c:v>
                      </c:pt>
                      <c:pt idx="10">
                        <c:v>44607</c:v>
                      </c:pt>
                      <c:pt idx="11">
                        <c:v>44608</c:v>
                      </c:pt>
                      <c:pt idx="12">
                        <c:v>44609</c:v>
                      </c:pt>
                      <c:pt idx="13">
                        <c:v>44610</c:v>
                      </c:pt>
                      <c:pt idx="14">
                        <c:v>44613</c:v>
                      </c:pt>
                      <c:pt idx="15">
                        <c:v>44614</c:v>
                      </c:pt>
                      <c:pt idx="16">
                        <c:v>44615</c:v>
                      </c:pt>
                      <c:pt idx="17">
                        <c:v>44616</c:v>
                      </c:pt>
                      <c:pt idx="18">
                        <c:v>44617</c:v>
                      </c:pt>
                      <c:pt idx="19">
                        <c:v>44620</c:v>
                      </c:pt>
                      <c:pt idx="20">
                        <c:v>44621</c:v>
                      </c:pt>
                      <c:pt idx="21">
                        <c:v>44622</c:v>
                      </c:pt>
                      <c:pt idx="22">
                        <c:v>44623</c:v>
                      </c:pt>
                      <c:pt idx="23">
                        <c:v>44624</c:v>
                      </c:pt>
                      <c:pt idx="24">
                        <c:v>44627</c:v>
                      </c:pt>
                      <c:pt idx="25">
                        <c:v>44628</c:v>
                      </c:pt>
                      <c:pt idx="26">
                        <c:v>44629</c:v>
                      </c:pt>
                      <c:pt idx="27">
                        <c:v>44630</c:v>
                      </c:pt>
                      <c:pt idx="28">
                        <c:v>44631</c:v>
                      </c:pt>
                      <c:pt idx="29">
                        <c:v>44634</c:v>
                      </c:pt>
                      <c:pt idx="30">
                        <c:v>44635</c:v>
                      </c:pt>
                      <c:pt idx="31">
                        <c:v>44636</c:v>
                      </c:pt>
                      <c:pt idx="32">
                        <c:v>44637</c:v>
                      </c:pt>
                      <c:pt idx="33">
                        <c:v>44638</c:v>
                      </c:pt>
                      <c:pt idx="34">
                        <c:v>44641</c:v>
                      </c:pt>
                      <c:pt idx="35">
                        <c:v>44642</c:v>
                      </c:pt>
                      <c:pt idx="36">
                        <c:v>44643</c:v>
                      </c:pt>
                      <c:pt idx="37">
                        <c:v>44644</c:v>
                      </c:pt>
                      <c:pt idx="38">
                        <c:v>44645</c:v>
                      </c:pt>
                      <c:pt idx="39">
                        <c:v>44648</c:v>
                      </c:pt>
                      <c:pt idx="40">
                        <c:v>44649</c:v>
                      </c:pt>
                      <c:pt idx="41">
                        <c:v>44650</c:v>
                      </c:pt>
                      <c:pt idx="42">
                        <c:v>44651</c:v>
                      </c:pt>
                      <c:pt idx="43">
                        <c:v>44652</c:v>
                      </c:pt>
                      <c:pt idx="44">
                        <c:v>44655</c:v>
                      </c:pt>
                      <c:pt idx="45">
                        <c:v>44656</c:v>
                      </c:pt>
                      <c:pt idx="46">
                        <c:v>44657</c:v>
                      </c:pt>
                      <c:pt idx="47">
                        <c:v>44658</c:v>
                      </c:pt>
                      <c:pt idx="48">
                        <c:v>44659</c:v>
                      </c:pt>
                      <c:pt idx="49">
                        <c:v>44662</c:v>
                      </c:pt>
                      <c:pt idx="50">
                        <c:v>44663</c:v>
                      </c:pt>
                      <c:pt idx="51">
                        <c:v>44664</c:v>
                      </c:pt>
                      <c:pt idx="52">
                        <c:v>44665</c:v>
                      </c:pt>
                      <c:pt idx="53">
                        <c:v>44666</c:v>
                      </c:pt>
                      <c:pt idx="54">
                        <c:v>44669</c:v>
                      </c:pt>
                      <c:pt idx="55">
                        <c:v>44670</c:v>
                      </c:pt>
                      <c:pt idx="56">
                        <c:v>44671</c:v>
                      </c:pt>
                      <c:pt idx="57">
                        <c:v>44672</c:v>
                      </c:pt>
                      <c:pt idx="58">
                        <c:v>44673</c:v>
                      </c:pt>
                      <c:pt idx="59">
                        <c:v>44676</c:v>
                      </c:pt>
                      <c:pt idx="60">
                        <c:v>44677</c:v>
                      </c:pt>
                      <c:pt idx="61">
                        <c:v>44678</c:v>
                      </c:pt>
                      <c:pt idx="62">
                        <c:v>44679</c:v>
                      </c:pt>
                      <c:pt idx="63">
                        <c:v>44680</c:v>
                      </c:pt>
                      <c:pt idx="64">
                        <c:v>44683</c:v>
                      </c:pt>
                      <c:pt idx="65">
                        <c:v>44684</c:v>
                      </c:pt>
                      <c:pt idx="66">
                        <c:v>44685</c:v>
                      </c:pt>
                      <c:pt idx="67">
                        <c:v>44686</c:v>
                      </c:pt>
                      <c:pt idx="68">
                        <c:v>44687</c:v>
                      </c:pt>
                      <c:pt idx="69">
                        <c:v>44690</c:v>
                      </c:pt>
                      <c:pt idx="70">
                        <c:v>44691</c:v>
                      </c:pt>
                      <c:pt idx="71">
                        <c:v>44692</c:v>
                      </c:pt>
                      <c:pt idx="72">
                        <c:v>44693</c:v>
                      </c:pt>
                      <c:pt idx="73">
                        <c:v>44694</c:v>
                      </c:pt>
                      <c:pt idx="74">
                        <c:v>44697</c:v>
                      </c:pt>
                      <c:pt idx="75">
                        <c:v>44698</c:v>
                      </c:pt>
                      <c:pt idx="76">
                        <c:v>44699</c:v>
                      </c:pt>
                      <c:pt idx="77">
                        <c:v>44700</c:v>
                      </c:pt>
                      <c:pt idx="78">
                        <c:v>44701</c:v>
                      </c:pt>
                      <c:pt idx="79">
                        <c:v>44704</c:v>
                      </c:pt>
                      <c:pt idx="80">
                        <c:v>44705</c:v>
                      </c:pt>
                      <c:pt idx="81">
                        <c:v>44706</c:v>
                      </c:pt>
                      <c:pt idx="82">
                        <c:v>44707</c:v>
                      </c:pt>
                      <c:pt idx="83">
                        <c:v>44708</c:v>
                      </c:pt>
                      <c:pt idx="84">
                        <c:v>44711</c:v>
                      </c:pt>
                      <c:pt idx="85">
                        <c:v>44712</c:v>
                      </c:pt>
                      <c:pt idx="86">
                        <c:v>44713</c:v>
                      </c:pt>
                      <c:pt idx="87">
                        <c:v>44714</c:v>
                      </c:pt>
                      <c:pt idx="88">
                        <c:v>44715</c:v>
                      </c:pt>
                      <c:pt idx="89">
                        <c:v>44718</c:v>
                      </c:pt>
                      <c:pt idx="90">
                        <c:v>44719</c:v>
                      </c:pt>
                      <c:pt idx="91">
                        <c:v>44720</c:v>
                      </c:pt>
                      <c:pt idx="92">
                        <c:v>44721</c:v>
                      </c:pt>
                      <c:pt idx="93">
                        <c:v>44722</c:v>
                      </c:pt>
                      <c:pt idx="94">
                        <c:v>44725</c:v>
                      </c:pt>
                      <c:pt idx="95">
                        <c:v>44726</c:v>
                      </c:pt>
                      <c:pt idx="96">
                        <c:v>44727</c:v>
                      </c:pt>
                      <c:pt idx="97">
                        <c:v>44728</c:v>
                      </c:pt>
                      <c:pt idx="98">
                        <c:v>44729</c:v>
                      </c:pt>
                      <c:pt idx="99">
                        <c:v>44732</c:v>
                      </c:pt>
                      <c:pt idx="100">
                        <c:v>44733</c:v>
                      </c:pt>
                      <c:pt idx="101">
                        <c:v>44734</c:v>
                      </c:pt>
                      <c:pt idx="102">
                        <c:v>44735</c:v>
                      </c:pt>
                      <c:pt idx="103">
                        <c:v>44736</c:v>
                      </c:pt>
                      <c:pt idx="104">
                        <c:v>44739</c:v>
                      </c:pt>
                      <c:pt idx="105">
                        <c:v>44740</c:v>
                      </c:pt>
                      <c:pt idx="106">
                        <c:v>44741</c:v>
                      </c:pt>
                      <c:pt idx="107">
                        <c:v>44742</c:v>
                      </c:pt>
                      <c:pt idx="108">
                        <c:v>44743</c:v>
                      </c:pt>
                      <c:pt idx="109">
                        <c:v>44746</c:v>
                      </c:pt>
                      <c:pt idx="110">
                        <c:v>44747</c:v>
                      </c:pt>
                      <c:pt idx="111">
                        <c:v>44748</c:v>
                      </c:pt>
                      <c:pt idx="112">
                        <c:v>44749</c:v>
                      </c:pt>
                      <c:pt idx="113">
                        <c:v>44750</c:v>
                      </c:pt>
                      <c:pt idx="114">
                        <c:v>44753</c:v>
                      </c:pt>
                      <c:pt idx="115">
                        <c:v>44754</c:v>
                      </c:pt>
                      <c:pt idx="116">
                        <c:v>44755</c:v>
                      </c:pt>
                      <c:pt idx="117">
                        <c:v>44756</c:v>
                      </c:pt>
                      <c:pt idx="118">
                        <c:v>44757</c:v>
                      </c:pt>
                      <c:pt idx="119">
                        <c:v>44760</c:v>
                      </c:pt>
                      <c:pt idx="120">
                        <c:v>44761</c:v>
                      </c:pt>
                      <c:pt idx="121">
                        <c:v>44762</c:v>
                      </c:pt>
                      <c:pt idx="122">
                        <c:v>44763</c:v>
                      </c:pt>
                      <c:pt idx="123">
                        <c:v>44764</c:v>
                      </c:pt>
                      <c:pt idx="124">
                        <c:v>44767</c:v>
                      </c:pt>
                      <c:pt idx="125">
                        <c:v>44768</c:v>
                      </c:pt>
                      <c:pt idx="126">
                        <c:v>44769</c:v>
                      </c:pt>
                      <c:pt idx="127">
                        <c:v>44770</c:v>
                      </c:pt>
                      <c:pt idx="128">
                        <c:v>44771</c:v>
                      </c:pt>
                      <c:pt idx="129">
                        <c:v>44774</c:v>
                      </c:pt>
                      <c:pt idx="130">
                        <c:v>44775</c:v>
                      </c:pt>
                      <c:pt idx="131">
                        <c:v>44776</c:v>
                      </c:pt>
                      <c:pt idx="132">
                        <c:v>44777</c:v>
                      </c:pt>
                      <c:pt idx="133">
                        <c:v>44778</c:v>
                      </c:pt>
                      <c:pt idx="134">
                        <c:v>44781</c:v>
                      </c:pt>
                      <c:pt idx="135">
                        <c:v>44782</c:v>
                      </c:pt>
                      <c:pt idx="136">
                        <c:v>44783</c:v>
                      </c:pt>
                      <c:pt idx="137">
                        <c:v>44784</c:v>
                      </c:pt>
                      <c:pt idx="138">
                        <c:v>44785</c:v>
                      </c:pt>
                      <c:pt idx="139">
                        <c:v>44788</c:v>
                      </c:pt>
                      <c:pt idx="140">
                        <c:v>44789</c:v>
                      </c:pt>
                      <c:pt idx="141">
                        <c:v>44790</c:v>
                      </c:pt>
                      <c:pt idx="142">
                        <c:v>44791</c:v>
                      </c:pt>
                      <c:pt idx="143">
                        <c:v>44792</c:v>
                      </c:pt>
                      <c:pt idx="144">
                        <c:v>44795</c:v>
                      </c:pt>
                      <c:pt idx="145">
                        <c:v>44796</c:v>
                      </c:pt>
                      <c:pt idx="146">
                        <c:v>44797</c:v>
                      </c:pt>
                      <c:pt idx="147">
                        <c:v>44798</c:v>
                      </c:pt>
                      <c:pt idx="148">
                        <c:v>44799</c:v>
                      </c:pt>
                      <c:pt idx="149">
                        <c:v>44802</c:v>
                      </c:pt>
                      <c:pt idx="150">
                        <c:v>44803</c:v>
                      </c:pt>
                      <c:pt idx="151">
                        <c:v>44804</c:v>
                      </c:pt>
                      <c:pt idx="152">
                        <c:v>44805</c:v>
                      </c:pt>
                      <c:pt idx="153">
                        <c:v>44806</c:v>
                      </c:pt>
                      <c:pt idx="154">
                        <c:v>44809</c:v>
                      </c:pt>
                      <c:pt idx="155">
                        <c:v>44810</c:v>
                      </c:pt>
                      <c:pt idx="156">
                        <c:v>44811</c:v>
                      </c:pt>
                      <c:pt idx="157">
                        <c:v>44812</c:v>
                      </c:pt>
                      <c:pt idx="158">
                        <c:v>44813</c:v>
                      </c:pt>
                      <c:pt idx="159">
                        <c:v>44816</c:v>
                      </c:pt>
                      <c:pt idx="160">
                        <c:v>44817</c:v>
                      </c:pt>
                      <c:pt idx="161">
                        <c:v>44818</c:v>
                      </c:pt>
                      <c:pt idx="162">
                        <c:v>44819</c:v>
                      </c:pt>
                      <c:pt idx="163">
                        <c:v>44820</c:v>
                      </c:pt>
                      <c:pt idx="164">
                        <c:v>44823</c:v>
                      </c:pt>
                      <c:pt idx="165">
                        <c:v>44824</c:v>
                      </c:pt>
                      <c:pt idx="166">
                        <c:v>44825</c:v>
                      </c:pt>
                      <c:pt idx="167">
                        <c:v>44826</c:v>
                      </c:pt>
                      <c:pt idx="168">
                        <c:v>44827</c:v>
                      </c:pt>
                      <c:pt idx="169">
                        <c:v>44830</c:v>
                      </c:pt>
                      <c:pt idx="170">
                        <c:v>44831</c:v>
                      </c:pt>
                      <c:pt idx="171">
                        <c:v>44832</c:v>
                      </c:pt>
                      <c:pt idx="172">
                        <c:v>44833</c:v>
                      </c:pt>
                      <c:pt idx="173">
                        <c:v>44834</c:v>
                      </c:pt>
                    </c:numCache>
                  </c:numRef>
                </c:cat>
                <c:val>
                  <c:numRef>
                    <c:extLst>
                      <c:ext uri="{02D57815-91ED-43cb-92C2-25804820EDAC}">
                        <c15:formulaRef>
                          <c15:sqref>Energie!$C$2634:$C$2807</c15:sqref>
                        </c15:formulaRef>
                      </c:ext>
                    </c:extLst>
                    <c:numCache>
                      <c:formatCode>General</c:formatCode>
                      <c:ptCount val="174"/>
                      <c:pt idx="0">
                        <c:v>260.70999999999998</c:v>
                      </c:pt>
                      <c:pt idx="1">
                        <c:v>244.85</c:v>
                      </c:pt>
                      <c:pt idx="2">
                        <c:v>232.21</c:v>
                      </c:pt>
                      <c:pt idx="3">
                        <c:v>218.84</c:v>
                      </c:pt>
                      <c:pt idx="4">
                        <c:v>216.39</c:v>
                      </c:pt>
                      <c:pt idx="5">
                        <c:v>213.74</c:v>
                      </c:pt>
                      <c:pt idx="6">
                        <c:v>212.3</c:v>
                      </c:pt>
                      <c:pt idx="7">
                        <c:v>210.88</c:v>
                      </c:pt>
                      <c:pt idx="8">
                        <c:v>215.08</c:v>
                      </c:pt>
                      <c:pt idx="9">
                        <c:v>211.71</c:v>
                      </c:pt>
                      <c:pt idx="10">
                        <c:v>209.66</c:v>
                      </c:pt>
                      <c:pt idx="11">
                        <c:v>199.33</c:v>
                      </c:pt>
                      <c:pt idx="12">
                        <c:v>190.18</c:v>
                      </c:pt>
                      <c:pt idx="13">
                        <c:v>177.87</c:v>
                      </c:pt>
                      <c:pt idx="14">
                        <c:v>171.55</c:v>
                      </c:pt>
                      <c:pt idx="15">
                        <c:v>166.77</c:v>
                      </c:pt>
                      <c:pt idx="16">
                        <c:v>173.46</c:v>
                      </c:pt>
                      <c:pt idx="17">
                        <c:v>179.65</c:v>
                      </c:pt>
                      <c:pt idx="18">
                        <c:v>201.19</c:v>
                      </c:pt>
                      <c:pt idx="19">
                        <c:v>218.27</c:v>
                      </c:pt>
                      <c:pt idx="20">
                        <c:v>239.33</c:v>
                      </c:pt>
                      <c:pt idx="21">
                        <c:v>256.97000000000003</c:v>
                      </c:pt>
                      <c:pt idx="22">
                        <c:v>288.39999999999998</c:v>
                      </c:pt>
                      <c:pt idx="23">
                        <c:v>308.02</c:v>
                      </c:pt>
                      <c:pt idx="24">
                        <c:v>342.52</c:v>
                      </c:pt>
                      <c:pt idx="25">
                        <c:v>397.85</c:v>
                      </c:pt>
                      <c:pt idx="26">
                        <c:v>432.76</c:v>
                      </c:pt>
                      <c:pt idx="27">
                        <c:v>437.97</c:v>
                      </c:pt>
                      <c:pt idx="28">
                        <c:v>423.72</c:v>
                      </c:pt>
                      <c:pt idx="29">
                        <c:v>401.05</c:v>
                      </c:pt>
                      <c:pt idx="30">
                        <c:v>352.9</c:v>
                      </c:pt>
                      <c:pt idx="31">
                        <c:v>318.69</c:v>
                      </c:pt>
                      <c:pt idx="32">
                        <c:v>298.36</c:v>
                      </c:pt>
                      <c:pt idx="33">
                        <c:v>287.67</c:v>
                      </c:pt>
                      <c:pt idx="34">
                        <c:v>274.45</c:v>
                      </c:pt>
                      <c:pt idx="35">
                        <c:v>259.83</c:v>
                      </c:pt>
                      <c:pt idx="36">
                        <c:v>251.12</c:v>
                      </c:pt>
                      <c:pt idx="37">
                        <c:v>246.55</c:v>
                      </c:pt>
                      <c:pt idx="38">
                        <c:v>253.8</c:v>
                      </c:pt>
                      <c:pt idx="39">
                        <c:v>255.16</c:v>
                      </c:pt>
                      <c:pt idx="40">
                        <c:v>261.38</c:v>
                      </c:pt>
                      <c:pt idx="41">
                        <c:v>279.64</c:v>
                      </c:pt>
                      <c:pt idx="42">
                        <c:v>289.37</c:v>
                      </c:pt>
                      <c:pt idx="43">
                        <c:v>300.99</c:v>
                      </c:pt>
                      <c:pt idx="44">
                        <c:v>360.68</c:v>
                      </c:pt>
                      <c:pt idx="45">
                        <c:v>370.7</c:v>
                      </c:pt>
                      <c:pt idx="46">
                        <c:v>358.58</c:v>
                      </c:pt>
                      <c:pt idx="47">
                        <c:v>341.55</c:v>
                      </c:pt>
                      <c:pt idx="48">
                        <c:v>327.83</c:v>
                      </c:pt>
                      <c:pt idx="49">
                        <c:v>260.44</c:v>
                      </c:pt>
                      <c:pt idx="50">
                        <c:v>245.98</c:v>
                      </c:pt>
                      <c:pt idx="51">
                        <c:v>238.37</c:v>
                      </c:pt>
                      <c:pt idx="52">
                        <c:v>239.28</c:v>
                      </c:pt>
                      <c:pt idx="53">
                        <c:v>223.76</c:v>
                      </c:pt>
                      <c:pt idx="54">
                        <c:v>201.94</c:v>
                      </c:pt>
                      <c:pt idx="55">
                        <c:v>196.19</c:v>
                      </c:pt>
                      <c:pt idx="56">
                        <c:v>189.23</c:v>
                      </c:pt>
                      <c:pt idx="57">
                        <c:v>185.3</c:v>
                      </c:pt>
                      <c:pt idx="58">
                        <c:v>188</c:v>
                      </c:pt>
                      <c:pt idx="59">
                        <c:v>210.74</c:v>
                      </c:pt>
                      <c:pt idx="60">
                        <c:v>214.71</c:v>
                      </c:pt>
                      <c:pt idx="61">
                        <c:v>218.72</c:v>
                      </c:pt>
                      <c:pt idx="62">
                        <c:v>223.48</c:v>
                      </c:pt>
                      <c:pt idx="63">
                        <c:v>228.48</c:v>
                      </c:pt>
                      <c:pt idx="64">
                        <c:v>226.18</c:v>
                      </c:pt>
                      <c:pt idx="65">
                        <c:v>221.38</c:v>
                      </c:pt>
                      <c:pt idx="66">
                        <c:v>223.9</c:v>
                      </c:pt>
                      <c:pt idx="67">
                        <c:v>225.11</c:v>
                      </c:pt>
                      <c:pt idx="68">
                        <c:v>223.14</c:v>
                      </c:pt>
                      <c:pt idx="69">
                        <c:v>223.59</c:v>
                      </c:pt>
                      <c:pt idx="70">
                        <c:v>220.44</c:v>
                      </c:pt>
                      <c:pt idx="71">
                        <c:v>209.68</c:v>
                      </c:pt>
                      <c:pt idx="72">
                        <c:v>202.52</c:v>
                      </c:pt>
                      <c:pt idx="73">
                        <c:v>198.49</c:v>
                      </c:pt>
                      <c:pt idx="74">
                        <c:v>200.94</c:v>
                      </c:pt>
                      <c:pt idx="75">
                        <c:v>207.24</c:v>
                      </c:pt>
                      <c:pt idx="76">
                        <c:v>214.54</c:v>
                      </c:pt>
                      <c:pt idx="77">
                        <c:v>218.23</c:v>
                      </c:pt>
                      <c:pt idx="78">
                        <c:v>219.93</c:v>
                      </c:pt>
                      <c:pt idx="79">
                        <c:v>214.62</c:v>
                      </c:pt>
                      <c:pt idx="80">
                        <c:v>204.93</c:v>
                      </c:pt>
                      <c:pt idx="81">
                        <c:v>199.3</c:v>
                      </c:pt>
                      <c:pt idx="82">
                        <c:v>189.17</c:v>
                      </c:pt>
                      <c:pt idx="83">
                        <c:v>180.82</c:v>
                      </c:pt>
                      <c:pt idx="84">
                        <c:v>186.45</c:v>
                      </c:pt>
                      <c:pt idx="85">
                        <c:v>191.08</c:v>
                      </c:pt>
                      <c:pt idx="86">
                        <c:v>195.4</c:v>
                      </c:pt>
                      <c:pt idx="87">
                        <c:v>200.33</c:v>
                      </c:pt>
                      <c:pt idx="88">
                        <c:v>207.86</c:v>
                      </c:pt>
                      <c:pt idx="89">
                        <c:v>193.8</c:v>
                      </c:pt>
                      <c:pt idx="90">
                        <c:v>190.43</c:v>
                      </c:pt>
                      <c:pt idx="91">
                        <c:v>187.14</c:v>
                      </c:pt>
                      <c:pt idx="92">
                        <c:v>186.13</c:v>
                      </c:pt>
                      <c:pt idx="93">
                        <c:v>184.59</c:v>
                      </c:pt>
                      <c:pt idx="94">
                        <c:v>195.28</c:v>
                      </c:pt>
                      <c:pt idx="95">
                        <c:v>200.37</c:v>
                      </c:pt>
                      <c:pt idx="96">
                        <c:v>211.26</c:v>
                      </c:pt>
                      <c:pt idx="97">
                        <c:v>232.19</c:v>
                      </c:pt>
                      <c:pt idx="98">
                        <c:v>256.58999999999997</c:v>
                      </c:pt>
                      <c:pt idx="99">
                        <c:v>280.74</c:v>
                      </c:pt>
                      <c:pt idx="100">
                        <c:v>317.72000000000003</c:v>
                      </c:pt>
                      <c:pt idx="101">
                        <c:v>353.85</c:v>
                      </c:pt>
                      <c:pt idx="102">
                        <c:v>371.33</c:v>
                      </c:pt>
                      <c:pt idx="103">
                        <c:v>370.38</c:v>
                      </c:pt>
                      <c:pt idx="104">
                        <c:v>374.03</c:v>
                      </c:pt>
                      <c:pt idx="105">
                        <c:v>372.13</c:v>
                      </c:pt>
                      <c:pt idx="106">
                        <c:v>355.99</c:v>
                      </c:pt>
                      <c:pt idx="107">
                        <c:v>358.06</c:v>
                      </c:pt>
                      <c:pt idx="108">
                        <c:v>365.67</c:v>
                      </c:pt>
                      <c:pt idx="109">
                        <c:v>376.41</c:v>
                      </c:pt>
                      <c:pt idx="110">
                        <c:v>376.33</c:v>
                      </c:pt>
                      <c:pt idx="111">
                        <c:v>389.4</c:v>
                      </c:pt>
                      <c:pt idx="112">
                        <c:v>390.48</c:v>
                      </c:pt>
                      <c:pt idx="113">
                        <c:v>405.59</c:v>
                      </c:pt>
                      <c:pt idx="114">
                        <c:v>406.36</c:v>
                      </c:pt>
                      <c:pt idx="115">
                        <c:v>418.91</c:v>
                      </c:pt>
                      <c:pt idx="116">
                        <c:v>433.08</c:v>
                      </c:pt>
                      <c:pt idx="117">
                        <c:v>430.24</c:v>
                      </c:pt>
                      <c:pt idx="118">
                        <c:v>429.54</c:v>
                      </c:pt>
                      <c:pt idx="119">
                        <c:v>459.01</c:v>
                      </c:pt>
                      <c:pt idx="120">
                        <c:v>485.59</c:v>
                      </c:pt>
                      <c:pt idx="121">
                        <c:v>528.39</c:v>
                      </c:pt>
                      <c:pt idx="122">
                        <c:v>575.39</c:v>
                      </c:pt>
                      <c:pt idx="123">
                        <c:v>599.66</c:v>
                      </c:pt>
                      <c:pt idx="124">
                        <c:v>567.48</c:v>
                      </c:pt>
                      <c:pt idx="125">
                        <c:v>571.79999999999995</c:v>
                      </c:pt>
                      <c:pt idx="126">
                        <c:v>547.45000000000005</c:v>
                      </c:pt>
                      <c:pt idx="127">
                        <c:v>539.83000000000004</c:v>
                      </c:pt>
                      <c:pt idx="128">
                        <c:v>538.95000000000005</c:v>
                      </c:pt>
                      <c:pt idx="129">
                        <c:v>554.39</c:v>
                      </c:pt>
                      <c:pt idx="130">
                        <c:v>528.47</c:v>
                      </c:pt>
                      <c:pt idx="131">
                        <c:v>520.91</c:v>
                      </c:pt>
                      <c:pt idx="132">
                        <c:v>508.88</c:v>
                      </c:pt>
                      <c:pt idx="133">
                        <c:v>486.27</c:v>
                      </c:pt>
                      <c:pt idx="134">
                        <c:v>464.52</c:v>
                      </c:pt>
                      <c:pt idx="135">
                        <c:v>436.32</c:v>
                      </c:pt>
                      <c:pt idx="136">
                        <c:v>394.82</c:v>
                      </c:pt>
                      <c:pt idx="137">
                        <c:v>367.53</c:v>
                      </c:pt>
                      <c:pt idx="138">
                        <c:v>370.97</c:v>
                      </c:pt>
                      <c:pt idx="139">
                        <c:v>384.57</c:v>
                      </c:pt>
                      <c:pt idx="140">
                        <c:v>417.86</c:v>
                      </c:pt>
                      <c:pt idx="141">
                        <c:v>466.89</c:v>
                      </c:pt>
                      <c:pt idx="142">
                        <c:v>506.82</c:v>
                      </c:pt>
                      <c:pt idx="143">
                        <c:v>522.13</c:v>
                      </c:pt>
                      <c:pt idx="144">
                        <c:v>556.76</c:v>
                      </c:pt>
                      <c:pt idx="145">
                        <c:v>581.85</c:v>
                      </c:pt>
                      <c:pt idx="146">
                        <c:v>600.53</c:v>
                      </c:pt>
                      <c:pt idx="147">
                        <c:v>617.15</c:v>
                      </c:pt>
                      <c:pt idx="148">
                        <c:v>662.4</c:v>
                      </c:pt>
                      <c:pt idx="149">
                        <c:v>702.65</c:v>
                      </c:pt>
                      <c:pt idx="150">
                        <c:v>733.2</c:v>
                      </c:pt>
                      <c:pt idx="151">
                        <c:v>736.46</c:v>
                      </c:pt>
                      <c:pt idx="152">
                        <c:v>738.73</c:v>
                      </c:pt>
                      <c:pt idx="153">
                        <c:v>698.14</c:v>
                      </c:pt>
                      <c:pt idx="154">
                        <c:v>635.44000000000005</c:v>
                      </c:pt>
                      <c:pt idx="155">
                        <c:v>587.42999999999995</c:v>
                      </c:pt>
                      <c:pt idx="156">
                        <c:v>547.53</c:v>
                      </c:pt>
                      <c:pt idx="157">
                        <c:v>505.56</c:v>
                      </c:pt>
                      <c:pt idx="158">
                        <c:v>470.95</c:v>
                      </c:pt>
                      <c:pt idx="159">
                        <c:v>446.21</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numCache>
                  </c:numRef>
                </c:val>
                <c:smooth val="0"/>
                <c:extLst>
                  <c:ext xmlns:c16="http://schemas.microsoft.com/office/drawing/2014/chart" uri="{C3380CC4-5D6E-409C-BE32-E72D297353CC}">
                    <c16:uniqueId val="{00000004-A991-408C-883B-39409FB92ECD}"/>
                  </c:ext>
                </c:extLst>
              </c15:ser>
            </c15:filteredLineSeries>
          </c:ext>
        </c:extLst>
      </c:lineChart>
      <c:dateAx>
        <c:axId val="1324693823"/>
        <c:scaling>
          <c:orientation val="minMax"/>
        </c:scaling>
        <c:delete val="0"/>
        <c:axPos val="b"/>
        <c:numFmt formatCode="dd/mm" sourceLinked="0"/>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1324698399"/>
        <c:crosses val="autoZero"/>
        <c:auto val="1"/>
        <c:lblOffset val="100"/>
        <c:baseTimeUnit val="days"/>
        <c:majorUnit val="14"/>
        <c:majorTimeUnit val="days"/>
      </c:dateAx>
      <c:valAx>
        <c:axId val="1324698399"/>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1324693823"/>
        <c:crosses val="autoZero"/>
        <c:crossBetween val="between"/>
      </c:valAx>
      <c:spPr>
        <a:blipFill>
          <a:blip xmlns:r="http://schemas.openxmlformats.org/officeDocument/2006/relationships" r:embed="rId3"/>
          <a:tile tx="0" ty="0" sx="100000" sy="100000" flip="none" algn="tl"/>
        </a:blip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rgbClr val="0070C0"/>
                </a:solidFill>
                <a:latin typeface="Arial" panose="020B0604020202020204" pitchFamily="34" charset="0"/>
                <a:ea typeface="+mn-ea"/>
                <a:cs typeface="Arial" panose="020B0604020202020204" pitchFamily="34" charset="0"/>
              </a:defRPr>
            </a:pPr>
            <a:endParaRPr lang="fr-FR"/>
          </a:p>
        </c:txPr>
      </c:legendEntry>
      <c:legendEntry>
        <c:idx val="1"/>
        <c:txPr>
          <a:bodyPr rot="0" spcFirstLastPara="1" vertOverflow="ellipsis" vert="horz" wrap="square" anchor="ctr" anchorCtr="1"/>
          <a:lstStyle/>
          <a:p>
            <a:pPr>
              <a:defRPr sz="1400" b="0" i="0" u="none" strike="noStrike" kern="1200" baseline="0">
                <a:solidFill>
                  <a:schemeClr val="accent2"/>
                </a:solidFill>
                <a:latin typeface="Arial" panose="020B0604020202020204" pitchFamily="34" charset="0"/>
                <a:ea typeface="+mn-ea"/>
                <a:cs typeface="Arial" panose="020B0604020202020204" pitchFamily="34" charset="0"/>
              </a:defRPr>
            </a:pPr>
            <a:endParaRPr lang="fr-FR"/>
          </a:p>
        </c:txPr>
      </c:legendEntry>
      <c:legendEntry>
        <c:idx val="2"/>
        <c:txPr>
          <a:bodyPr rot="0" spcFirstLastPara="1" vertOverflow="ellipsis" vert="horz" wrap="square" anchor="ctr" anchorCtr="1"/>
          <a:lstStyle/>
          <a:p>
            <a:pPr>
              <a:defRPr sz="1400" b="0" i="0" u="none" strike="noStrike" kern="1200" baseline="0">
                <a:solidFill>
                  <a:schemeClr val="bg1">
                    <a:lumMod val="50000"/>
                  </a:schemeClr>
                </a:solidFill>
                <a:latin typeface="Arial" panose="020B0604020202020204" pitchFamily="34" charset="0"/>
                <a:ea typeface="+mn-ea"/>
                <a:cs typeface="Arial" panose="020B0604020202020204" pitchFamily="34" charset="0"/>
              </a:defRPr>
            </a:pPr>
            <a:endParaRPr lang="fr-FR"/>
          </a:p>
        </c:txPr>
      </c:legendEntry>
      <c:legendEntry>
        <c:idx val="3"/>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Entry>
      <c:layout>
        <c:manualLayout>
          <c:xMode val="edge"/>
          <c:yMode val="edge"/>
          <c:x val="0.77400173611111112"/>
          <c:y val="4.6454247542223326E-2"/>
          <c:w val="0.21276909722222223"/>
          <c:h val="0.8558689185782707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0.46719</cdr:x>
      <cdr:y>0.09145</cdr:y>
    </cdr:from>
    <cdr:to>
      <cdr:x>0.60625</cdr:x>
      <cdr:y>0.19174</cdr:y>
    </cdr:to>
    <cdr:sp macro="" textlink="">
      <cdr:nvSpPr>
        <cdr:cNvPr id="2" name="ZoneTexte 1"/>
        <cdr:cNvSpPr txBox="1"/>
      </cdr:nvSpPr>
      <cdr:spPr>
        <a:xfrm xmlns:a="http://schemas.openxmlformats.org/drawingml/2006/main">
          <a:off x="2847975" y="295275"/>
          <a:ext cx="847725" cy="3238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fr-FR" sz="1100"/>
        </a:p>
      </cdr:txBody>
    </cdr:sp>
  </cdr:relSizeAnchor>
  <cdr:relSizeAnchor xmlns:cdr="http://schemas.openxmlformats.org/drawingml/2006/chartDrawing">
    <cdr:from>
      <cdr:x>0.72968</cdr:x>
      <cdr:y>0.30383</cdr:y>
    </cdr:from>
    <cdr:to>
      <cdr:x>0.83437</cdr:x>
      <cdr:y>0.38643</cdr:y>
    </cdr:to>
    <cdr:sp macro="" textlink="">
      <cdr:nvSpPr>
        <cdr:cNvPr id="3" name="ZoneTexte 2"/>
        <cdr:cNvSpPr txBox="1"/>
      </cdr:nvSpPr>
      <cdr:spPr>
        <a:xfrm xmlns:a="http://schemas.openxmlformats.org/drawingml/2006/main">
          <a:off x="4448130" y="981058"/>
          <a:ext cx="638220" cy="2667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200" b="1" dirty="0">
              <a:solidFill>
                <a:srgbClr val="FF0000"/>
              </a:solidFill>
              <a:latin typeface="Arial" panose="020B0604020202020204" pitchFamily="34" charset="0"/>
              <a:cs typeface="Arial" panose="020B0604020202020204" pitchFamily="34" charset="0"/>
            </a:rPr>
            <a:t>+1,9 %</a:t>
          </a:r>
        </a:p>
      </cdr:txBody>
    </cdr:sp>
  </cdr:relSizeAnchor>
  <cdr:relSizeAnchor xmlns:cdr="http://schemas.openxmlformats.org/drawingml/2006/chartDrawing">
    <cdr:from>
      <cdr:x>0.61526</cdr:x>
      <cdr:y>0.39507</cdr:y>
    </cdr:from>
    <cdr:to>
      <cdr:x>0.79498</cdr:x>
      <cdr:y>0.44277</cdr:y>
    </cdr:to>
    <cdr:cxnSp macro="">
      <cdr:nvCxnSpPr>
        <cdr:cNvPr id="5" name="Connecteur droit avec flèche 4">
          <a:extLst xmlns:a="http://schemas.openxmlformats.org/drawingml/2006/main">
            <a:ext uri="{FF2B5EF4-FFF2-40B4-BE49-F238E27FC236}">
              <a16:creationId xmlns:a16="http://schemas.microsoft.com/office/drawing/2014/main" id="{C4FC0EED-06B2-4315-982A-39A8E1137014}"/>
            </a:ext>
          </a:extLst>
        </cdr:cNvPr>
        <cdr:cNvCxnSpPr/>
      </cdr:nvCxnSpPr>
      <cdr:spPr>
        <a:xfrm xmlns:a="http://schemas.openxmlformats.org/drawingml/2006/main" flipV="1">
          <a:off x="6000069" y="1713367"/>
          <a:ext cx="1752600" cy="206829"/>
        </a:xfrm>
        <a:prstGeom xmlns:a="http://schemas.openxmlformats.org/drawingml/2006/main" prst="straightConnector1">
          <a:avLst/>
        </a:prstGeom>
        <a:ln xmlns:a="http://schemas.openxmlformats.org/drawingml/2006/main" w="190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0.66928</cdr:x>
      <cdr:y>0.26097</cdr:y>
    </cdr:from>
    <cdr:to>
      <cdr:x>0.8483</cdr:x>
      <cdr:y>0.30949</cdr:y>
    </cdr:to>
    <cdr:cxnSp macro="">
      <cdr:nvCxnSpPr>
        <cdr:cNvPr id="14" name="Connecteur droit avec flèche 13">
          <a:extLst xmlns:a="http://schemas.openxmlformats.org/drawingml/2006/main">
            <a:ext uri="{FF2B5EF4-FFF2-40B4-BE49-F238E27FC236}">
              <a16:creationId xmlns:a16="http://schemas.microsoft.com/office/drawing/2014/main" id="{770A4CB5-81E3-4A8D-A307-70B89ED94AC9}"/>
            </a:ext>
          </a:extLst>
        </cdr:cNvPr>
        <cdr:cNvCxnSpPr/>
      </cdr:nvCxnSpPr>
      <cdr:spPr>
        <a:xfrm xmlns:a="http://schemas.openxmlformats.org/drawingml/2006/main" flipV="1">
          <a:off x="4202320" y="861060"/>
          <a:ext cx="1124060" cy="160082"/>
        </a:xfrm>
        <a:prstGeom xmlns:a="http://schemas.openxmlformats.org/drawingml/2006/main" prst="straightConnector1">
          <a:avLst/>
        </a:prstGeom>
        <a:ln xmlns:a="http://schemas.openxmlformats.org/drawingml/2006/main" w="19050">
          <a:solidFill>
            <a:srgbClr val="0070C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0.71238</cdr:x>
      <cdr:y>0.17921</cdr:y>
    </cdr:from>
    <cdr:to>
      <cdr:x>0.89544</cdr:x>
      <cdr:y>0.22941</cdr:y>
    </cdr:to>
    <cdr:cxnSp macro="">
      <cdr:nvCxnSpPr>
        <cdr:cNvPr id="17" name="Connecteur droit avec flèche 16">
          <a:extLst xmlns:a="http://schemas.openxmlformats.org/drawingml/2006/main">
            <a:ext uri="{FF2B5EF4-FFF2-40B4-BE49-F238E27FC236}">
              <a16:creationId xmlns:a16="http://schemas.microsoft.com/office/drawing/2014/main" id="{C33C031F-F123-4FDD-A74A-CD87D739162C}"/>
            </a:ext>
          </a:extLst>
        </cdr:cNvPr>
        <cdr:cNvCxnSpPr/>
      </cdr:nvCxnSpPr>
      <cdr:spPr>
        <a:xfrm xmlns:a="http://schemas.openxmlformats.org/drawingml/2006/main" flipV="1">
          <a:off x="6947126" y="777196"/>
          <a:ext cx="1785257" cy="217713"/>
        </a:xfrm>
        <a:prstGeom xmlns:a="http://schemas.openxmlformats.org/drawingml/2006/main" prst="straightConnector1">
          <a:avLst/>
        </a:prstGeom>
        <a:ln xmlns:a="http://schemas.openxmlformats.org/drawingml/2006/main" w="19050">
          <a:solidFill>
            <a:srgbClr val="00B05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0.7302</cdr:x>
      <cdr:y>0.20452</cdr:y>
    </cdr:from>
    <cdr:to>
      <cdr:x>0.83594</cdr:x>
      <cdr:y>0.28712</cdr:y>
    </cdr:to>
    <cdr:sp macro="" textlink="">
      <cdr:nvSpPr>
        <cdr:cNvPr id="25" name="ZoneTexte 1"/>
        <cdr:cNvSpPr txBox="1"/>
      </cdr:nvSpPr>
      <cdr:spPr>
        <a:xfrm xmlns:a="http://schemas.openxmlformats.org/drawingml/2006/main">
          <a:off x="4451330" y="660392"/>
          <a:ext cx="644531" cy="2667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dirty="0">
              <a:solidFill>
                <a:srgbClr val="0070C0"/>
              </a:solidFill>
              <a:latin typeface="Arial" panose="020B0604020202020204" pitchFamily="34" charset="0"/>
              <a:cs typeface="Arial" panose="020B0604020202020204" pitchFamily="34" charset="0"/>
            </a:rPr>
            <a:t>+1,9 %</a:t>
          </a:r>
        </a:p>
      </cdr:txBody>
    </cdr:sp>
  </cdr:relSizeAnchor>
  <cdr:relSizeAnchor xmlns:cdr="http://schemas.openxmlformats.org/drawingml/2006/chartDrawing">
    <cdr:from>
      <cdr:x>0.72708</cdr:x>
      <cdr:y>0.10422</cdr:y>
    </cdr:from>
    <cdr:to>
      <cdr:x>0.83281</cdr:x>
      <cdr:y>0.18682</cdr:y>
    </cdr:to>
    <cdr:sp macro="" textlink="">
      <cdr:nvSpPr>
        <cdr:cNvPr id="26" name="ZoneTexte 1"/>
        <cdr:cNvSpPr txBox="1"/>
      </cdr:nvSpPr>
      <cdr:spPr>
        <a:xfrm xmlns:a="http://schemas.openxmlformats.org/drawingml/2006/main">
          <a:off x="4432280" y="336536"/>
          <a:ext cx="644530" cy="2667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200" b="1" dirty="0">
              <a:solidFill>
                <a:srgbClr val="00B050"/>
              </a:solidFill>
              <a:latin typeface="Arial" panose="020B0604020202020204" pitchFamily="34" charset="0"/>
              <a:cs typeface="Arial" panose="020B0604020202020204" pitchFamily="34" charset="0"/>
            </a:rPr>
            <a:t>+1,9 %</a:t>
          </a:r>
        </a:p>
      </cdr:txBody>
    </cdr:sp>
  </cdr:relSizeAnchor>
</c:userShapes>
</file>

<file path=ppt/drawings/drawing2.xml><?xml version="1.0" encoding="utf-8"?>
<c:userShapes xmlns:c="http://schemas.openxmlformats.org/drawingml/2006/chart">
  <cdr:relSizeAnchor xmlns:cdr="http://schemas.openxmlformats.org/drawingml/2006/chartDrawing">
    <cdr:from>
      <cdr:x>0.13419</cdr:x>
      <cdr:y>0.04703</cdr:y>
    </cdr:from>
    <cdr:to>
      <cdr:x>0.13735</cdr:x>
      <cdr:y>0.84517</cdr:y>
    </cdr:to>
    <cdr:cxnSp macro="">
      <cdr:nvCxnSpPr>
        <cdr:cNvPr id="2" name="Connecteur droit 1">
          <a:extLst xmlns:a="http://schemas.openxmlformats.org/drawingml/2006/main">
            <a:ext uri="{FF2B5EF4-FFF2-40B4-BE49-F238E27FC236}">
              <a16:creationId xmlns:a16="http://schemas.microsoft.com/office/drawing/2014/main" id="{7313C6BD-B189-4732-8354-26BB3B10A088}"/>
            </a:ext>
          </a:extLst>
        </cdr:cNvPr>
        <cdr:cNvCxnSpPr/>
      </cdr:nvCxnSpPr>
      <cdr:spPr>
        <a:xfrm xmlns:a="http://schemas.openxmlformats.org/drawingml/2006/main" flipH="1" flipV="1">
          <a:off x="772924" y="139926"/>
          <a:ext cx="18201" cy="2374666"/>
        </a:xfrm>
        <a:prstGeom xmlns:a="http://schemas.openxmlformats.org/drawingml/2006/main" prst="line">
          <a:avLst/>
        </a:prstGeom>
        <a:ln xmlns:a="http://schemas.openxmlformats.org/drawingml/2006/main" w="22225">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0.07772</cdr:x>
      <cdr:y>0.05763</cdr:y>
    </cdr:from>
    <cdr:to>
      <cdr:x>0.13395</cdr:x>
      <cdr:y>0.47381</cdr:y>
    </cdr:to>
    <cdr:sp macro="" textlink="">
      <cdr:nvSpPr>
        <cdr:cNvPr id="3" name="ZoneTexte 2"/>
        <cdr:cNvSpPr txBox="1"/>
      </cdr:nvSpPr>
      <cdr:spPr>
        <a:xfrm xmlns:a="http://schemas.openxmlformats.org/drawingml/2006/main">
          <a:off x="447675" y="171450"/>
          <a:ext cx="323850" cy="1238253"/>
        </a:xfrm>
        <a:prstGeom xmlns:a="http://schemas.openxmlformats.org/drawingml/2006/main" prst="rect">
          <a:avLst/>
        </a:prstGeom>
      </cdr:spPr>
      <cdr:txBody>
        <a:bodyPr xmlns:a="http://schemas.openxmlformats.org/drawingml/2006/main" vert="vert270"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fr-FR" sz="1400" b="1" dirty="0">
              <a:solidFill>
                <a:srgbClr val="C00000"/>
              </a:solidFill>
              <a:latin typeface="Arial" panose="020B0604020202020204" pitchFamily="34" charset="0"/>
              <a:cs typeface="Arial" panose="020B0604020202020204" pitchFamily="34" charset="0"/>
            </a:rPr>
            <a:t>24/02 : début de l'offensive Russe</a:t>
          </a:r>
        </a:p>
        <a:p xmlns:a="http://schemas.openxmlformats.org/drawingml/2006/main">
          <a:pPr algn="r"/>
          <a:endParaRPr lang="fr-FR" sz="1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99A396B-41F4-4206-81C1-5D450BB20B64}" type="datetimeFigureOut">
              <a:rPr lang="fr-FR" smtClean="0"/>
              <a:t>13/09/2022</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975EAEA-E4D9-4CB6-AA53-E3974EBB5809}" type="slidenum">
              <a:rPr lang="fr-FR" smtClean="0"/>
              <a:t>‹N°›</a:t>
            </a:fld>
            <a:endParaRPr lang="fr-FR"/>
          </a:p>
        </p:txBody>
      </p:sp>
    </p:spTree>
    <p:extLst>
      <p:ext uri="{BB962C8B-B14F-4D97-AF65-F5344CB8AC3E}">
        <p14:creationId xmlns:p14="http://schemas.microsoft.com/office/powerpoint/2010/main" val="1498992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83AE613-2B65-4E9A-AA79-F1C4ECD2288E}" type="datetimeFigureOut">
              <a:rPr lang="fr-FR" smtClean="0"/>
              <a:t>13/09/2022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3A1C72B-8CDB-4D44-94C3-0AEDAE9EBA11}" type="slidenum">
              <a:rPr lang="fr-FR" smtClean="0"/>
              <a:t>‹N°›</a:t>
            </a:fld>
            <a:endParaRPr lang="fr-FR"/>
          </a:p>
        </p:txBody>
      </p:sp>
    </p:spTree>
    <p:extLst>
      <p:ext uri="{BB962C8B-B14F-4D97-AF65-F5344CB8AC3E}">
        <p14:creationId xmlns:p14="http://schemas.microsoft.com/office/powerpoint/2010/main" val="361478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a:t>
            </a:fld>
            <a:endParaRPr lang="fr-FR"/>
          </a:p>
        </p:txBody>
      </p:sp>
    </p:spTree>
    <p:extLst>
      <p:ext uri="{BB962C8B-B14F-4D97-AF65-F5344CB8AC3E}">
        <p14:creationId xmlns:p14="http://schemas.microsoft.com/office/powerpoint/2010/main" val="1042646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fr-FR" sz="1800" kern="1200" dirty="0">
                <a:solidFill>
                  <a:schemeClr val="tx1"/>
                </a:solidFill>
                <a:effectLst/>
                <a:latin typeface="+mn-lt"/>
                <a:ea typeface="+mn-ea"/>
                <a:cs typeface="+mn-cs"/>
              </a:rPr>
              <a:t>C’est un point de blocage aussi</a:t>
            </a:r>
            <a:r>
              <a:rPr lang="fr-FR" sz="1800" kern="1200" baseline="0" dirty="0">
                <a:solidFill>
                  <a:schemeClr val="tx1"/>
                </a:solidFill>
                <a:effectLst/>
                <a:latin typeface="+mn-lt"/>
                <a:ea typeface="+mn-ea"/>
                <a:cs typeface="+mn-cs"/>
              </a:rPr>
              <a:t> important que les difficultés de recrutement.</a:t>
            </a:r>
            <a:endParaRPr lang="fr-FR" sz="1800" kern="1200" dirty="0">
              <a:solidFill>
                <a:schemeClr val="tx1"/>
              </a:solidFill>
              <a:effectLst/>
              <a:latin typeface="+mn-lt"/>
              <a:ea typeface="+mn-ea"/>
              <a:cs typeface="+mn-cs"/>
            </a:endParaRPr>
          </a:p>
          <a:p>
            <a:pPr marL="0" marR="0" lvl="0" indent="0" algn="l" defTabSz="914400" rtl="0" eaLnBrk="1" fontAlgn="base" latinLnBrk="0" hangingPunct="1">
              <a:lnSpc>
                <a:spcPct val="50000"/>
              </a:lnSpc>
              <a:spcBef>
                <a:spcPts val="0"/>
              </a:spcBef>
              <a:spcAft>
                <a:spcPct val="0"/>
              </a:spcAft>
              <a:buClrTx/>
              <a:buSzTx/>
              <a:buFontTx/>
              <a:buNone/>
              <a:tabLst/>
              <a:defRPr/>
            </a:pPr>
            <a:endParaRPr lang="fr-FR" sz="1800"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fr-FR" sz="1800" kern="1200" dirty="0">
                <a:solidFill>
                  <a:schemeClr val="tx1"/>
                </a:solidFill>
                <a:effectLst/>
                <a:latin typeface="+mn-lt"/>
                <a:ea typeface="+mn-ea"/>
                <a:cs typeface="+mn-cs"/>
              </a:rPr>
              <a:t>Si certains</a:t>
            </a:r>
            <a:r>
              <a:rPr lang="fr-FR" sz="1800" kern="1200" baseline="0" dirty="0">
                <a:solidFill>
                  <a:schemeClr val="tx1"/>
                </a:solidFill>
                <a:effectLst/>
                <a:latin typeface="+mn-lt"/>
                <a:ea typeface="+mn-ea"/>
                <a:cs typeface="+mn-cs"/>
              </a:rPr>
              <a:t> matériaux </a:t>
            </a:r>
            <a:r>
              <a:rPr lang="fr-FR" sz="1800" kern="1200" dirty="0">
                <a:solidFill>
                  <a:schemeClr val="tx1"/>
                </a:solidFill>
                <a:effectLst/>
                <a:latin typeface="+mn-lt"/>
                <a:ea typeface="+mn-ea"/>
                <a:cs typeface="+mn-cs"/>
              </a:rPr>
              <a:t>ont connu une accalmie au cœur de l’été,</a:t>
            </a:r>
            <a:r>
              <a:rPr lang="fr-FR" sz="1800" kern="1200" baseline="0" dirty="0">
                <a:solidFill>
                  <a:schemeClr val="tx1"/>
                </a:solidFill>
                <a:effectLst/>
                <a:latin typeface="+mn-lt"/>
                <a:ea typeface="+mn-ea"/>
                <a:cs typeface="+mn-cs"/>
              </a:rPr>
              <a:t> comme les </a:t>
            </a:r>
            <a:r>
              <a:rPr lang="fr-FR" sz="1800" kern="1200" dirty="0">
                <a:solidFill>
                  <a:schemeClr val="tx1"/>
                </a:solidFill>
                <a:effectLst/>
                <a:latin typeface="+mn-lt"/>
                <a:ea typeface="+mn-ea"/>
                <a:cs typeface="+mn-cs"/>
              </a:rPr>
              <a:t>produits PVC, cuivre et acier</a:t>
            </a:r>
            <a:r>
              <a:rPr lang="fr-FR" sz="1800" kern="1200" baseline="0" dirty="0">
                <a:solidFill>
                  <a:schemeClr val="tx1"/>
                </a:solidFill>
                <a:effectLst/>
                <a:latin typeface="+mn-lt"/>
                <a:ea typeface="+mn-ea"/>
                <a:cs typeface="+mn-cs"/>
              </a:rPr>
              <a:t> :</a:t>
            </a:r>
          </a:p>
          <a:p>
            <a:pPr marL="171450" marR="0" lvl="0" indent="-171450" algn="l" defTabSz="914400" rtl="0" eaLnBrk="1" fontAlgn="base" latinLnBrk="0" hangingPunct="1">
              <a:lnSpc>
                <a:spcPct val="100000"/>
              </a:lnSpc>
              <a:spcBef>
                <a:spcPts val="0"/>
              </a:spcBef>
              <a:spcAft>
                <a:spcPct val="0"/>
              </a:spcAft>
              <a:buClrTx/>
              <a:buSzTx/>
              <a:buFont typeface="Arial" panose="020B0604020202020204" pitchFamily="34" charset="0"/>
              <a:buChar char="•"/>
              <a:tabLst/>
              <a:defRPr/>
            </a:pPr>
            <a:r>
              <a:rPr lang="fr-FR" sz="1800" kern="1200" baseline="0" dirty="0">
                <a:solidFill>
                  <a:schemeClr val="tx1"/>
                </a:solidFill>
                <a:effectLst/>
                <a:latin typeface="+mn-lt"/>
                <a:ea typeface="+mn-ea"/>
                <a:cs typeface="+mn-cs"/>
              </a:rPr>
              <a:t>ce n’est toutefois pas un cas général, </a:t>
            </a:r>
            <a:r>
              <a:rPr lang="fr-FR" sz="1800" kern="1200" dirty="0">
                <a:solidFill>
                  <a:schemeClr val="tx1"/>
                </a:solidFill>
                <a:effectLst/>
                <a:latin typeface="+mn-lt"/>
                <a:ea typeface="+mn-ea"/>
                <a:cs typeface="+mn-cs"/>
              </a:rPr>
              <a:t>puisque</a:t>
            </a:r>
            <a:r>
              <a:rPr lang="fr-FR" sz="1800" kern="1200" baseline="0" dirty="0">
                <a:solidFill>
                  <a:schemeClr val="tx1"/>
                </a:solidFill>
                <a:effectLst/>
                <a:latin typeface="+mn-lt"/>
                <a:ea typeface="+mn-ea"/>
                <a:cs typeface="+mn-cs"/>
              </a:rPr>
              <a:t> </a:t>
            </a:r>
            <a:r>
              <a:rPr lang="fr-FR" sz="1800" kern="1200" dirty="0">
                <a:solidFill>
                  <a:schemeClr val="tx1"/>
                </a:solidFill>
                <a:effectLst/>
                <a:latin typeface="+mn-lt"/>
                <a:ea typeface="+mn-ea"/>
                <a:cs typeface="+mn-cs"/>
              </a:rPr>
              <a:t>les plastiques alvéolaires utilisés comme isolants (+9,0%), les produits plats en acier (+4,8%), les tuiles (+3,9%) ainsi que les demi-produits en aluminium (+3,4%) ont continué à</a:t>
            </a:r>
            <a:r>
              <a:rPr lang="fr-FR" sz="1800" kern="1200" baseline="0" dirty="0">
                <a:solidFill>
                  <a:schemeClr val="tx1"/>
                </a:solidFill>
                <a:effectLst/>
                <a:latin typeface="+mn-lt"/>
                <a:ea typeface="+mn-ea"/>
                <a:cs typeface="+mn-cs"/>
              </a:rPr>
              <a:t> progresser</a:t>
            </a:r>
            <a:r>
              <a:rPr lang="fr-FR" sz="1800" kern="1200" dirty="0">
                <a:solidFill>
                  <a:schemeClr val="tx1"/>
                </a:solidFill>
                <a:effectLst/>
                <a:latin typeface="+mn-lt"/>
                <a:ea typeface="+mn-ea"/>
                <a:cs typeface="+mn-cs"/>
              </a:rPr>
              <a:t> ;</a:t>
            </a:r>
          </a:p>
          <a:p>
            <a:pPr marL="171450" marR="0" lvl="0" indent="-171450" algn="l" defTabSz="914400" rtl="0" eaLnBrk="1" fontAlgn="base" latinLnBrk="0" hangingPunct="1">
              <a:lnSpc>
                <a:spcPct val="100000"/>
              </a:lnSpc>
              <a:spcBef>
                <a:spcPts val="0"/>
              </a:spcBef>
              <a:spcAft>
                <a:spcPct val="0"/>
              </a:spcAft>
              <a:buClrTx/>
              <a:buSzTx/>
              <a:buFont typeface="Arial" panose="020B0604020202020204" pitchFamily="34" charset="0"/>
              <a:buChar char="•"/>
              <a:tabLst/>
              <a:defRPr/>
            </a:pPr>
            <a:r>
              <a:rPr lang="fr-FR" sz="1800" kern="1200" dirty="0">
                <a:solidFill>
                  <a:schemeClr val="tx1"/>
                </a:solidFill>
                <a:effectLst/>
                <a:latin typeface="+mn-lt"/>
                <a:ea typeface="+mn-ea"/>
                <a:cs typeface="+mn-cs"/>
              </a:rPr>
              <a:t>…</a:t>
            </a: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10</a:t>
            </a:fld>
            <a:endParaRPr lang="fr-FR"/>
          </a:p>
        </p:txBody>
      </p:sp>
    </p:spTree>
    <p:extLst>
      <p:ext uri="{BB962C8B-B14F-4D97-AF65-F5344CB8AC3E}">
        <p14:creationId xmlns:p14="http://schemas.microsoft.com/office/powerpoint/2010/main" val="1675295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fr-FR" sz="1800" kern="1200" baseline="0" dirty="0">
                <a:solidFill>
                  <a:schemeClr val="tx1"/>
                </a:solidFill>
                <a:effectLst/>
                <a:latin typeface="+mn-lt"/>
                <a:ea typeface="+mn-ea"/>
                <a:cs typeface="+mn-cs"/>
              </a:rPr>
              <a:t>et, depuis juin, la guerre de l’énergie rebat les cartes avec, à fin août et sur trois mois, une explosion des prix de </a:t>
            </a:r>
            <a:r>
              <a:rPr lang="fr-FR" sz="1800" kern="1200" dirty="0">
                <a:solidFill>
                  <a:schemeClr val="tx1"/>
                </a:solidFill>
                <a:effectLst/>
                <a:latin typeface="+mn-lt"/>
                <a:ea typeface="+mn-ea"/>
                <a:cs typeface="+mn-cs"/>
              </a:rPr>
              <a:t>166% pour le gaz naturel et +142% pour l’électricité.</a:t>
            </a:r>
            <a:r>
              <a:rPr lang="fr-FR" sz="1800" kern="1200" baseline="0" dirty="0">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fr-FR" sz="1800" kern="1200" dirty="0">
                <a:solidFill>
                  <a:schemeClr val="tx1"/>
                </a:solidFill>
                <a:effectLst/>
                <a:latin typeface="+mn-lt"/>
                <a:ea typeface="+mn-ea"/>
                <a:cs typeface="+mn-cs"/>
                <a:sym typeface="Symbol" panose="05050102010706020507" pitchFamily="18" charset="2"/>
              </a:rPr>
              <a:t></a:t>
            </a:r>
            <a:r>
              <a:rPr lang="fr-FR" sz="1800" kern="1200" dirty="0">
                <a:solidFill>
                  <a:schemeClr val="tx1"/>
                </a:solidFill>
                <a:effectLst/>
                <a:latin typeface="+mn-lt"/>
                <a:ea typeface="+mn-ea"/>
                <a:cs typeface="+mn-cs"/>
              </a:rPr>
              <a:t> les matériaux intensifs en énergie, à l’instar des aciers, du verre, de l’aluminium, des tuiles, des produits céramiques, … connaîtront de nouvelles hausses dans les prochains mois. Certains</a:t>
            </a:r>
            <a:r>
              <a:rPr lang="fr-FR" sz="1800" kern="1200" baseline="0" dirty="0">
                <a:solidFill>
                  <a:schemeClr val="tx1"/>
                </a:solidFill>
                <a:effectLst/>
                <a:latin typeface="+mn-lt"/>
                <a:ea typeface="+mn-ea"/>
                <a:cs typeface="+mn-cs"/>
              </a:rPr>
              <a:t> industriels vont même jusqu’à fermer des </a:t>
            </a:r>
            <a:r>
              <a:rPr lang="fr-FR" sz="1800" kern="1200" dirty="0">
                <a:solidFill>
                  <a:schemeClr val="tx1"/>
                </a:solidFill>
                <a:effectLst/>
                <a:latin typeface="+mn-lt"/>
                <a:ea typeface="+mn-ea"/>
                <a:cs typeface="+mn-cs"/>
              </a:rPr>
              <a:t>lignes de production de produits</a:t>
            </a:r>
            <a:r>
              <a:rPr lang="fr-FR" sz="1800" kern="1200" baseline="0" dirty="0">
                <a:solidFill>
                  <a:schemeClr val="tx1"/>
                </a:solidFill>
                <a:effectLst/>
                <a:latin typeface="+mn-lt"/>
                <a:ea typeface="+mn-ea"/>
                <a:cs typeface="+mn-cs"/>
              </a:rPr>
              <a:t> </a:t>
            </a:r>
            <a:r>
              <a:rPr lang="fr-FR" sz="1800" kern="1200" dirty="0">
                <a:solidFill>
                  <a:schemeClr val="tx1"/>
                </a:solidFill>
                <a:effectLst/>
                <a:latin typeface="+mn-lt"/>
                <a:ea typeface="+mn-ea"/>
                <a:cs typeface="+mn-cs"/>
              </a:rPr>
              <a:t>aluminium, zinc, acier, tuiles,</a:t>
            </a:r>
            <a:r>
              <a:rPr lang="fr-FR" sz="1800" kern="1200" baseline="0" dirty="0">
                <a:solidFill>
                  <a:schemeClr val="tx1"/>
                </a:solidFill>
                <a:effectLst/>
                <a:latin typeface="+mn-lt"/>
                <a:ea typeface="+mn-ea"/>
                <a:cs typeface="+mn-cs"/>
              </a:rPr>
              <a:t> verre</a:t>
            </a:r>
            <a:r>
              <a:rPr lang="fr-FR" sz="1800" kern="1200" dirty="0">
                <a:solidFill>
                  <a:schemeClr val="tx1"/>
                </a:solidFill>
                <a:effectLst/>
                <a:latin typeface="+mn-lt"/>
                <a:ea typeface="+mn-ea"/>
                <a:cs typeface="+mn-cs"/>
              </a:rPr>
              <a:t>... Le risque de pénuries ressurgit</a:t>
            </a:r>
            <a:r>
              <a:rPr lang="fr-FR" sz="1800" kern="1200" baseline="0" dirty="0">
                <a:solidFill>
                  <a:schemeClr val="tx1"/>
                </a:solidFill>
                <a:effectLst/>
                <a:latin typeface="+mn-lt"/>
                <a:ea typeface="+mn-ea"/>
                <a:cs typeface="+mn-cs"/>
              </a:rPr>
              <a:t> donc !</a:t>
            </a:r>
            <a:endParaRPr lang="fr-FR" sz="18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11</a:t>
            </a:fld>
            <a:endParaRPr lang="fr-FR"/>
          </a:p>
        </p:txBody>
      </p:sp>
    </p:spTree>
    <p:extLst>
      <p:ext uri="{BB962C8B-B14F-4D97-AF65-F5344CB8AC3E}">
        <p14:creationId xmlns:p14="http://schemas.microsoft.com/office/powerpoint/2010/main" val="129268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t>Assises pilotées par Bruno</a:t>
            </a:r>
            <a:r>
              <a:rPr lang="fr-FR" sz="1800" baseline="0" dirty="0"/>
              <a:t> LE MAIRE et Olivia GREGOIRE.</a:t>
            </a:r>
            <a:endParaRPr lang="fr-FR" sz="1800" dirty="0"/>
          </a:p>
          <a:p>
            <a:pPr>
              <a:lnSpc>
                <a:spcPct val="50000"/>
              </a:lnSpc>
            </a:pPr>
            <a:endParaRPr lang="fr-FR" sz="1800" dirty="0"/>
          </a:p>
          <a:p>
            <a:r>
              <a:rPr lang="fr-FR" sz="1800" dirty="0"/>
              <a:t>Sur REP : éco-contributions toujours inconnues à ce jour, alors que les devis 2023 se signent aujourd’hui, voire depuis</a:t>
            </a:r>
            <a:r>
              <a:rPr lang="fr-FR" sz="1800" baseline="0" dirty="0"/>
              <a:t> plusieurs mois pour les gros chantiers.</a:t>
            </a:r>
            <a:endParaRPr lang="fr-FR" sz="1800" baseline="0" dirty="0">
              <a:sym typeface="Symbol" panose="05050102010706020507" pitchFamily="18" charset="2"/>
            </a:endParaRPr>
          </a:p>
          <a:p>
            <a:r>
              <a:rPr lang="fr-FR" sz="1800" baseline="0" dirty="0">
                <a:sym typeface="Symbol" panose="05050102010706020507" pitchFamily="18" charset="2"/>
              </a:rPr>
              <a:t>GT4 – « Formation / innovation » vient d’être lancé.</a:t>
            </a:r>
            <a:endParaRPr lang="fr-FR" sz="1800" dirty="0"/>
          </a:p>
          <a:p>
            <a:pPr>
              <a:lnSpc>
                <a:spcPct val="50000"/>
              </a:lnSpc>
            </a:pPr>
            <a:endParaRPr lang="fr-FR" sz="1800" dirty="0"/>
          </a:p>
          <a:p>
            <a:r>
              <a:rPr lang="fr-FR" sz="1800" dirty="0"/>
              <a:t>Sur CNC : crises qui se succèdent depuis 2020 illustrent le besoin d’une meilleure coordination dans la filière et d’une meilleure concertation avec le gouvernement.</a:t>
            </a:r>
          </a:p>
          <a:p>
            <a:pPr>
              <a:lnSpc>
                <a:spcPct val="50000"/>
              </a:lnSpc>
            </a:pPr>
            <a:endParaRPr lang="fr-FR" sz="1800" dirty="0"/>
          </a:p>
          <a:p>
            <a:r>
              <a:rPr lang="fr-FR" sz="1800" dirty="0"/>
              <a:t>FFB tient son</a:t>
            </a:r>
            <a:r>
              <a:rPr lang="fr-FR" sz="1800" baseline="0" dirty="0"/>
              <a:t> cap : BTP dans Plan de résilience, Comité de crise du BTP, Assises du BTP = petits pas dans une direction : préserver la filière, qui a aussi besoin d’une stratégie publique ambitieuse et pérenne..</a:t>
            </a:r>
            <a:endParaRPr lang="fr-FR" sz="180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12</a:t>
            </a:fld>
            <a:endParaRPr lang="fr-FR"/>
          </a:p>
        </p:txBody>
      </p:sp>
    </p:spTree>
    <p:extLst>
      <p:ext uri="{BB962C8B-B14F-4D97-AF65-F5344CB8AC3E}">
        <p14:creationId xmlns:p14="http://schemas.microsoft.com/office/powerpoint/2010/main" val="1417185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t>Sur démolition</a:t>
            </a:r>
            <a:r>
              <a:rPr lang="fr-FR" sz="1800" baseline="0" dirty="0"/>
              <a:t> :</a:t>
            </a:r>
          </a:p>
          <a:p>
            <a:pPr marL="171450" indent="-171450">
              <a:buFont typeface="Arial" panose="020B0604020202020204" pitchFamily="34" charset="0"/>
              <a:buChar char="•"/>
            </a:pPr>
            <a:r>
              <a:rPr lang="fr-FR" sz="1800" dirty="0"/>
              <a:t>retraits-gonflements des argiles, risques d’incendie et/ou d’inondation renforcés par les canicule, montée des eaux dans les zones littorales, obsolescence morphologique, … pertinence d’une rénovation mérite parfois question ;</a:t>
            </a:r>
          </a:p>
          <a:p>
            <a:pPr marL="171450" indent="-171450">
              <a:buFont typeface="Arial" panose="020B0604020202020204" pitchFamily="34" charset="0"/>
              <a:buChar char="•"/>
            </a:pPr>
            <a:r>
              <a:rPr lang="fr-FR" sz="1800" dirty="0"/>
              <a:t>d’autant que RE2020 permet de produire très sobrement en carbone, surtout </a:t>
            </a:r>
            <a:r>
              <a:rPr lang="fr-FR" sz="1800"/>
              <a:t>si réemploi</a:t>
            </a:r>
            <a:r>
              <a:rPr lang="fr-FR" sz="1800" dirty="0"/>
              <a:t>.</a:t>
            </a:r>
          </a:p>
          <a:p>
            <a:pPr marL="0" indent="0">
              <a:lnSpc>
                <a:spcPct val="50000"/>
              </a:lnSpc>
              <a:buFont typeface="Arial" panose="020B0604020202020204" pitchFamily="34" charset="0"/>
              <a:buNone/>
            </a:pPr>
            <a:endParaRPr lang="fr-FR" sz="1800" dirty="0"/>
          </a:p>
          <a:p>
            <a:pPr marL="0" indent="0">
              <a:buFont typeface="Arial" panose="020B0604020202020204" pitchFamily="34" charset="0"/>
              <a:buNone/>
            </a:pPr>
            <a:r>
              <a:rPr lang="fr-FR" sz="1800" dirty="0"/>
              <a:t>Pour</a:t>
            </a:r>
            <a:r>
              <a:rPr lang="fr-FR" sz="1800" baseline="0" dirty="0"/>
              <a:t> mémoire, dans les travaux macroéconomiques récents, l’institut Rexecode conclut que l’atteinte des objectifs 2050 nécessite d’investir 40 milliards de plus par an dans le bâtiment.</a:t>
            </a:r>
            <a:endParaRPr lang="fr-FR" sz="180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13</a:t>
            </a:fld>
            <a:endParaRPr lang="fr-FR"/>
          </a:p>
        </p:txBody>
      </p:sp>
    </p:spTree>
    <p:extLst>
      <p:ext uri="{BB962C8B-B14F-4D97-AF65-F5344CB8AC3E}">
        <p14:creationId xmlns:p14="http://schemas.microsoft.com/office/powerpoint/2010/main" val="1129633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14</a:t>
            </a:fld>
            <a:endParaRPr lang="fr-FR"/>
          </a:p>
        </p:txBody>
      </p:sp>
    </p:spTree>
    <p:extLst>
      <p:ext uri="{BB962C8B-B14F-4D97-AF65-F5344CB8AC3E}">
        <p14:creationId xmlns:p14="http://schemas.microsoft.com/office/powerpoint/2010/main" val="2802522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15</a:t>
            </a:fld>
            <a:endParaRPr lang="fr-FR"/>
          </a:p>
        </p:txBody>
      </p:sp>
    </p:spTree>
    <p:extLst>
      <p:ext uri="{BB962C8B-B14F-4D97-AF65-F5344CB8AC3E}">
        <p14:creationId xmlns:p14="http://schemas.microsoft.com/office/powerpoint/2010/main" val="153508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kern="1200" dirty="0">
                <a:solidFill>
                  <a:schemeClr val="tx1"/>
                </a:solidFill>
                <a:effectLst/>
                <a:latin typeface="+mn-lt"/>
                <a:ea typeface="+mn-ea"/>
                <a:cs typeface="+mn-cs"/>
              </a:rPr>
              <a:t>Les perspectives macro-économiques se dégradent,</a:t>
            </a:r>
            <a:r>
              <a:rPr lang="fr-FR" sz="1800" kern="1200" baseline="0" dirty="0">
                <a:solidFill>
                  <a:schemeClr val="tx1"/>
                </a:solidFill>
                <a:effectLst/>
                <a:latin typeface="+mn-lt"/>
                <a:ea typeface="+mn-ea"/>
                <a:cs typeface="+mn-cs"/>
              </a:rPr>
              <a:t> avec </a:t>
            </a:r>
            <a:r>
              <a:rPr lang="fr-FR" sz="1800" kern="1200" dirty="0">
                <a:solidFill>
                  <a:schemeClr val="tx1"/>
                </a:solidFill>
                <a:effectLst/>
                <a:latin typeface="+mn-lt"/>
                <a:ea typeface="+mn-ea"/>
                <a:cs typeface="+mn-cs"/>
              </a:rPr>
              <a:t>un risque de récession pour l’Union européenne, comme pour la France à l’horizon 2023. De plus, la question de l’inflation, donc des taux d’intérêt, reste d’actualité dans un contexte de guerre</a:t>
            </a:r>
            <a:r>
              <a:rPr lang="fr-FR" sz="1800" kern="1200" baseline="0" dirty="0">
                <a:solidFill>
                  <a:schemeClr val="tx1"/>
                </a:solidFill>
                <a:effectLst/>
                <a:latin typeface="+mn-lt"/>
                <a:ea typeface="+mn-ea"/>
                <a:cs typeface="+mn-cs"/>
              </a:rPr>
              <a:t> </a:t>
            </a:r>
            <a:r>
              <a:rPr lang="fr-FR" sz="1800" kern="1200" dirty="0">
                <a:solidFill>
                  <a:schemeClr val="tx1"/>
                </a:solidFill>
                <a:effectLst/>
                <a:latin typeface="+mn-lt"/>
                <a:ea typeface="+mn-ea"/>
                <a:cs typeface="+mn-cs"/>
                <a:sym typeface="Symbol" panose="05050102010706020507" pitchFamily="18" charset="2"/>
              </a:rPr>
              <a:t> </a:t>
            </a:r>
            <a:r>
              <a:rPr lang="fr-FR" sz="1800" kern="1200" dirty="0">
                <a:solidFill>
                  <a:schemeClr val="tx1"/>
                </a:solidFill>
                <a:effectLst/>
                <a:latin typeface="+mn-lt"/>
                <a:ea typeface="+mn-ea"/>
                <a:cs typeface="+mn-cs"/>
              </a:rPr>
              <a:t>grande prudence sur les scénarios bâtiment.</a:t>
            </a:r>
          </a:p>
          <a:p>
            <a:pPr>
              <a:lnSpc>
                <a:spcPct val="50000"/>
              </a:lnSpc>
            </a:pPr>
            <a:endParaRPr lang="fr-FR" sz="1800" kern="1200" dirty="0">
              <a:solidFill>
                <a:schemeClr val="tx1"/>
              </a:solidFill>
              <a:effectLst/>
              <a:latin typeface="+mn-lt"/>
              <a:ea typeface="+mn-ea"/>
              <a:cs typeface="+mn-cs"/>
            </a:endParaRPr>
          </a:p>
          <a:p>
            <a:r>
              <a:rPr lang="fr-FR" sz="1800" kern="1200" dirty="0">
                <a:solidFill>
                  <a:schemeClr val="tx1"/>
                </a:solidFill>
                <a:effectLst/>
                <a:latin typeface="+mn-lt"/>
                <a:ea typeface="+mn-ea"/>
                <a:cs typeface="+mn-cs"/>
              </a:rPr>
              <a:t>Trois observations néanmoins : </a:t>
            </a:r>
          </a:p>
          <a:p>
            <a:pPr marL="171450" indent="-171450">
              <a:buFontTx/>
              <a:buChar char="-"/>
            </a:pPr>
            <a:r>
              <a:rPr lang="fr-FR" sz="1800" kern="1200" dirty="0">
                <a:solidFill>
                  <a:schemeClr val="tx1"/>
                </a:solidFill>
                <a:effectLst/>
                <a:latin typeface="+mn-lt"/>
                <a:ea typeface="+mn-ea"/>
                <a:cs typeface="+mn-cs"/>
              </a:rPr>
              <a:t>malgré la crise des matériaux et de l’énergie, le secteur résiste toujours ; </a:t>
            </a:r>
          </a:p>
          <a:p>
            <a:pPr marL="171450" indent="-171450">
              <a:buFontTx/>
              <a:buChar char="-"/>
            </a:pPr>
            <a:r>
              <a:rPr lang="fr-FR" sz="1800" kern="1200" dirty="0">
                <a:solidFill>
                  <a:schemeClr val="tx1"/>
                </a:solidFill>
                <a:effectLst/>
                <a:latin typeface="+mn-lt"/>
                <a:ea typeface="+mn-ea"/>
                <a:cs typeface="+mn-cs"/>
              </a:rPr>
              <a:t>les carnets de commandes restent garnis et l’année 2022 semble globalement faite ; </a:t>
            </a:r>
          </a:p>
          <a:p>
            <a:pPr marL="171450" indent="-171450">
              <a:buFontTx/>
              <a:buChar char="-"/>
            </a:pPr>
            <a:r>
              <a:rPr lang="fr-FR" sz="1800" kern="1200" dirty="0">
                <a:solidFill>
                  <a:schemeClr val="tx1"/>
                </a:solidFill>
                <a:effectLst/>
                <a:latin typeface="+mn-lt"/>
                <a:ea typeface="+mn-ea"/>
                <a:cs typeface="+mn-cs"/>
              </a:rPr>
              <a:t>les besoins à moyen/long terme s’avèrent globalement porteurs pour le bâtiment.</a:t>
            </a:r>
          </a:p>
          <a:p>
            <a:endParaRPr lang="fr-FR" sz="180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2</a:t>
            </a:fld>
            <a:endParaRPr lang="fr-FR"/>
          </a:p>
        </p:txBody>
      </p:sp>
    </p:spTree>
    <p:extLst>
      <p:ext uri="{BB962C8B-B14F-4D97-AF65-F5344CB8AC3E}">
        <p14:creationId xmlns:p14="http://schemas.microsoft.com/office/powerpoint/2010/main" val="4056804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spcBef>
                <a:spcPts val="0"/>
              </a:spcBef>
            </a:pPr>
            <a:r>
              <a:rPr lang="fr-FR" sz="1800" dirty="0"/>
              <a:t>Légère révision à la baisse des prévisions publiées en décembre 2021, donc avant le déclenchement de la guerre en Ukraine, </a:t>
            </a:r>
            <a:r>
              <a:rPr lang="fr-FR" sz="1800" kern="1200" dirty="0">
                <a:solidFill>
                  <a:schemeClr val="tx1"/>
                </a:solidFill>
                <a:effectLst/>
                <a:latin typeface="+mn-lt"/>
                <a:ea typeface="+mn-ea"/>
                <a:cs typeface="+mn-cs"/>
              </a:rPr>
              <a:t>à</a:t>
            </a:r>
            <a:r>
              <a:rPr lang="fr-FR" sz="1800" kern="1200" baseline="0" dirty="0">
                <a:solidFill>
                  <a:schemeClr val="tx1"/>
                </a:solidFill>
                <a:effectLst/>
                <a:latin typeface="+mn-lt"/>
                <a:ea typeface="+mn-ea"/>
                <a:cs typeface="+mn-cs"/>
              </a:rPr>
              <a:t> +3,8% en volume contre  +4,3%. Sans entrer dans le détail</a:t>
            </a:r>
            <a:r>
              <a:rPr lang="fr-FR" sz="1800" dirty="0"/>
              <a:t> :</a:t>
            </a:r>
          </a:p>
          <a:p>
            <a:pPr marL="171450" indent="-171450">
              <a:spcBef>
                <a:spcPts val="0"/>
              </a:spcBef>
              <a:buFont typeface="Arial" panose="020B0604020202020204" pitchFamily="34" charset="0"/>
              <a:buChar char="•"/>
            </a:pPr>
            <a:r>
              <a:rPr lang="fr-FR" sz="1800" baseline="0" dirty="0"/>
              <a:t>neuf globalement en ligne avec notre prévision initiale à +6,3%, même si le partage se trouve inversé entre :</a:t>
            </a:r>
          </a:p>
          <a:p>
            <a:pPr marL="360000" lvl="1" indent="-72000">
              <a:spcBef>
                <a:spcPts val="0"/>
              </a:spcBef>
              <a:buFontTx/>
              <a:buChar char="-"/>
            </a:pPr>
            <a:r>
              <a:rPr lang="fr-FR" sz="1800" baseline="0" dirty="0"/>
              <a:t>logement, plus faible qu’attendu,</a:t>
            </a:r>
          </a:p>
          <a:p>
            <a:pPr marL="360000" lvl="1" indent="-72000">
              <a:spcBef>
                <a:spcPts val="0"/>
              </a:spcBef>
              <a:buFontTx/>
              <a:buChar char="-"/>
            </a:pPr>
            <a:r>
              <a:rPr lang="fr-FR" sz="1800" baseline="0" dirty="0"/>
              <a:t>non résidentiel en progression plus soutenue que prévu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kern="1200" dirty="0">
                <a:solidFill>
                  <a:schemeClr val="tx1"/>
                </a:solidFill>
                <a:latin typeface="+mn-lt"/>
                <a:ea typeface="+mn-ea"/>
                <a:cs typeface="+mn-cs"/>
              </a:rPr>
              <a:t>amélioration-entretien moins porteuse que prévu à seulement +1,7%.</a:t>
            </a:r>
          </a:p>
          <a:p>
            <a:pPr marL="0" marR="0" lvl="0" indent="0" algn="l" defTabSz="914400" rtl="0" eaLnBrk="1" fontAlgn="base" latinLnBrk="0" hangingPunct="1">
              <a:lnSpc>
                <a:spcPct val="50000"/>
              </a:lnSpc>
              <a:spcBef>
                <a:spcPts val="0"/>
              </a:spcBef>
              <a:spcAft>
                <a:spcPct val="0"/>
              </a:spcAft>
              <a:buClrTx/>
              <a:buSzTx/>
              <a:buFont typeface="Symbol" panose="05050102010706020507" pitchFamily="18" charset="2"/>
              <a:buNone/>
              <a:tabLst/>
              <a:defRPr/>
            </a:pPr>
            <a:endParaRPr lang="fr-FR" sz="1800" kern="1200" baseline="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ct val="0"/>
              </a:spcAft>
              <a:buClrTx/>
              <a:buSzTx/>
              <a:buFont typeface="Symbol" panose="05050102010706020507" pitchFamily="18" charset="2"/>
              <a:buNone/>
              <a:tabLst/>
              <a:defRPr/>
            </a:pPr>
            <a:r>
              <a:rPr lang="fr-FR" sz="1800" kern="1200" baseline="0" dirty="0">
                <a:solidFill>
                  <a:schemeClr val="tx1"/>
                </a:solidFill>
                <a:effectLst/>
                <a:latin typeface="+mn-lt"/>
                <a:ea typeface="+mn-ea"/>
                <a:cs typeface="+mn-cs"/>
              </a:rPr>
              <a:t>Par ailleurs, le bâtiment créerait environ 15 000 postes en 2022, salariés et intérimaires ETP.</a:t>
            </a:r>
            <a:endParaRPr lang="fr-FR" sz="180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3</a:t>
            </a:fld>
            <a:endParaRPr lang="fr-FR"/>
          </a:p>
        </p:txBody>
      </p:sp>
    </p:spTree>
    <p:extLst>
      <p:ext uri="{BB962C8B-B14F-4D97-AF65-F5344CB8AC3E}">
        <p14:creationId xmlns:p14="http://schemas.microsoft.com/office/powerpoint/2010/main" val="170997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kern="1200" dirty="0">
                <a:solidFill>
                  <a:schemeClr val="tx1"/>
                </a:solidFill>
                <a:effectLst/>
                <a:latin typeface="+mn-lt"/>
                <a:ea typeface="+mn-ea"/>
                <a:cs typeface="+mn-cs"/>
              </a:rPr>
              <a:t>Les mises en chantier de</a:t>
            </a:r>
            <a:r>
              <a:rPr lang="fr-FR" sz="1800" b="0" kern="1200" baseline="0" dirty="0">
                <a:solidFill>
                  <a:schemeClr val="tx1"/>
                </a:solidFill>
                <a:effectLst/>
                <a:latin typeface="+mn-lt"/>
                <a:ea typeface="+mn-ea"/>
                <a:cs typeface="+mn-cs"/>
              </a:rPr>
              <a:t> logements</a:t>
            </a:r>
            <a:r>
              <a:rPr lang="fr-FR" sz="1800" b="0" kern="1200" dirty="0">
                <a:solidFill>
                  <a:schemeClr val="tx1"/>
                </a:solidFill>
                <a:effectLst/>
                <a:latin typeface="+mn-lt"/>
                <a:ea typeface="+mn-ea"/>
                <a:cs typeface="+mn-cs"/>
              </a:rPr>
              <a:t> ressortent toujours en repli, à -3,2%</a:t>
            </a:r>
            <a:r>
              <a:rPr lang="fr-FR" sz="1800" b="0" kern="1200" baseline="0" dirty="0">
                <a:solidFill>
                  <a:schemeClr val="tx1"/>
                </a:solidFill>
                <a:effectLst/>
                <a:latin typeface="+mn-lt"/>
                <a:ea typeface="+mn-ea"/>
                <a:cs typeface="+mn-cs"/>
              </a:rPr>
              <a:t> entre janvier-juillet 2021 et janvier-juillet 2022. </a:t>
            </a:r>
            <a:r>
              <a:rPr lang="fr-FR" sz="1800" b="0" kern="1200" dirty="0">
                <a:solidFill>
                  <a:schemeClr val="tx1"/>
                </a:solidFill>
                <a:effectLst/>
                <a:latin typeface="+mn-lt"/>
                <a:ea typeface="+mn-ea"/>
                <a:cs typeface="+mn-cs"/>
              </a:rPr>
              <a:t>L’individuel reste dynamique, à +6,6%, mais la chute de 10,9% du collectif </a:t>
            </a:r>
            <a:r>
              <a:rPr lang="fr-FR" sz="1800" b="0" kern="1200" baseline="0" dirty="0">
                <a:solidFill>
                  <a:schemeClr val="tx1"/>
                </a:solidFill>
                <a:effectLst/>
                <a:latin typeface="+mn-lt"/>
                <a:ea typeface="+mn-ea"/>
                <a:cs typeface="+mn-cs"/>
              </a:rPr>
              <a:t>emporte tout</a:t>
            </a:r>
            <a:r>
              <a:rPr lang="fr-FR" sz="1800" b="0" kern="1200" dirty="0">
                <a:solidFill>
                  <a:schemeClr val="tx1"/>
                </a:solidFill>
                <a:effectLst/>
                <a:latin typeface="+mn-lt"/>
                <a:ea typeface="+mn-ea"/>
                <a:cs typeface="+mn-cs"/>
              </a:rPr>
              <a:t>. </a:t>
            </a:r>
          </a:p>
          <a:p>
            <a:endParaRPr lang="fr-FR" sz="1800" b="0" kern="1200" dirty="0">
              <a:solidFill>
                <a:schemeClr val="tx1"/>
              </a:solidFill>
              <a:effectLst/>
              <a:latin typeface="+mn-lt"/>
              <a:ea typeface="+mn-ea"/>
              <a:cs typeface="+mn-cs"/>
            </a:endParaRPr>
          </a:p>
          <a:p>
            <a:r>
              <a:rPr lang="fr-FR" sz="1800" b="0" kern="1200" dirty="0">
                <a:solidFill>
                  <a:schemeClr val="tx1"/>
                </a:solidFill>
                <a:effectLst/>
                <a:latin typeface="+mn-lt"/>
                <a:ea typeface="+mn-ea"/>
                <a:cs typeface="+mn-cs"/>
              </a:rPr>
              <a:t>Les autorisations progressent encore, précisément de +13,9% en glissement annuel sur 7 mois à fin juillet 2022. Mais le traitement des dépôts massifs de demandes de permis en décembre 2021, par anticipation de la RE2020, arrive progressivement à son terme ; il a même totalement disparu dans l’individuel, avec une chute de 15,5% sur les trois derniers mois.</a:t>
            </a: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4</a:t>
            </a:fld>
            <a:endParaRPr lang="fr-FR" dirty="0"/>
          </a:p>
        </p:txBody>
      </p:sp>
    </p:spTree>
    <p:extLst>
      <p:ext uri="{BB962C8B-B14F-4D97-AF65-F5344CB8AC3E}">
        <p14:creationId xmlns:p14="http://schemas.microsoft.com/office/powerpoint/2010/main" val="3027638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kern="1200" dirty="0">
                <a:solidFill>
                  <a:schemeClr val="tx1"/>
                </a:solidFill>
                <a:effectLst/>
                <a:latin typeface="+mn-lt"/>
                <a:ea typeface="+mn-ea"/>
                <a:cs typeface="+mn-cs"/>
              </a:rPr>
              <a:t>Par ailleurs, </a:t>
            </a:r>
            <a:r>
              <a:rPr lang="fr-FR" sz="1800" b="0" kern="1200" baseline="0" dirty="0">
                <a:solidFill>
                  <a:schemeClr val="tx1"/>
                </a:solidFill>
                <a:effectLst/>
                <a:latin typeface="+mn-lt"/>
                <a:ea typeface="+mn-ea"/>
                <a:cs typeface="+mn-cs"/>
              </a:rPr>
              <a:t>l’amont de </a:t>
            </a:r>
            <a:r>
              <a:rPr lang="fr-FR" sz="1800" b="0" kern="1200" dirty="0">
                <a:solidFill>
                  <a:schemeClr val="tx1"/>
                </a:solidFill>
                <a:effectLst/>
                <a:latin typeface="+mn-lt"/>
                <a:ea typeface="+mn-ea"/>
                <a:cs typeface="+mn-cs"/>
              </a:rPr>
              <a:t>la filière inquiète de plus en plus.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kern="1200" dirty="0">
                <a:solidFill>
                  <a:schemeClr val="tx1"/>
                </a:solidFill>
                <a:effectLst/>
                <a:latin typeface="+mn-lt"/>
                <a:ea typeface="+mn-ea"/>
                <a:cs typeface="+mn-cs"/>
              </a:rPr>
              <a:t>Entre S1 2021 et S1 2022, les ventes s’effondrent, tant chez les promoteurs (-14,6%) que chez les constructeurs de maisons individuelles (-26,7%) </a:t>
            </a:r>
            <a:r>
              <a:rPr lang="fr-FR" sz="1800" kern="1200" dirty="0">
                <a:solidFill>
                  <a:schemeClr val="tx1"/>
                </a:solidFill>
                <a:effectLst/>
                <a:latin typeface="+mn-lt"/>
                <a:ea typeface="+mn-ea"/>
                <a:cs typeface="+mn-cs"/>
                <a:sym typeface="Symbol" panose="05050102010706020507" pitchFamily="18" charset="2"/>
              </a:rPr>
              <a:t> </a:t>
            </a:r>
            <a:r>
              <a:rPr lang="fr-FR" sz="1800" b="0" kern="1200" dirty="0">
                <a:solidFill>
                  <a:schemeClr val="tx1"/>
                </a:solidFill>
                <a:effectLst/>
                <a:latin typeface="+mn-lt"/>
                <a:ea typeface="+mn-ea"/>
                <a:cs typeface="+mn-cs"/>
              </a:rPr>
              <a:t>baisse des permis, puis des mises en chantier courant 2023.</a:t>
            </a:r>
          </a:p>
          <a:p>
            <a:pPr marL="0" marR="0" lvl="0" indent="0" algn="l" defTabSz="914400" rtl="0" eaLnBrk="1" fontAlgn="auto" latinLnBrk="0" hangingPunct="1">
              <a:lnSpc>
                <a:spcPct val="50000"/>
              </a:lnSpc>
              <a:spcBef>
                <a:spcPts val="0"/>
              </a:spcBef>
              <a:spcAft>
                <a:spcPts val="0"/>
              </a:spcAft>
              <a:buClrTx/>
              <a:buSzTx/>
              <a:buFontTx/>
              <a:buNone/>
              <a:tabLst/>
              <a:defRPr/>
            </a:pPr>
            <a:endParaRPr lang="fr-FR" sz="18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tx1"/>
                </a:solidFill>
                <a:effectLst/>
                <a:latin typeface="+mn-lt"/>
                <a:ea typeface="+mn-ea"/>
                <a:cs typeface="+mn-cs"/>
              </a:rPr>
              <a:t>Il faut préserver la capacité d'investissement des acteurs-clés du logement. Je pense notamment aux bailleurs sociaux, et en particulier à Action Logement. Le groupe paritaire joue un rôle majeur au service des salariés, des entreprises et des territoires. Déséquilibrer le modèle financier d'Action Logement par des ponctions financières constituerait un risque supplémentaire dans cette crise du logement à venir.</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5</a:t>
            </a:fld>
            <a:endParaRPr lang="fr-FR"/>
          </a:p>
        </p:txBody>
      </p:sp>
    </p:spTree>
    <p:extLst>
      <p:ext uri="{BB962C8B-B14F-4D97-AF65-F5344CB8AC3E}">
        <p14:creationId xmlns:p14="http://schemas.microsoft.com/office/powerpoint/2010/main" val="2520234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t>Après deux années de marasme, le non résidentiel trouve un nouvel élan, avec des surfaces</a:t>
            </a:r>
            <a:r>
              <a:rPr lang="fr-FR" sz="1800" baseline="0" dirty="0"/>
              <a:t> commencées et autorisées en progressions respectives de 17,8% et 6,7% en glissement annuel sur 7 mois à fin juillet 2022. Toutefois, sur la période </a:t>
            </a:r>
            <a:r>
              <a:rPr lang="fr-FR" sz="1800" baseline="0" dirty="0" err="1"/>
              <a:t>mai-juillet</a:t>
            </a:r>
            <a:r>
              <a:rPr lang="fr-FR" sz="1800" baseline="0" dirty="0"/>
              <a:t>, on observe un tassement à respectivement +7,8% et +0,5%.</a:t>
            </a:r>
          </a:p>
          <a:p>
            <a:r>
              <a:rPr lang="fr-FR" sz="1800" baseline="0" dirty="0"/>
              <a:t>Sans entrer dans le détail présenté dans la note de conjoncture, a peu près tous les segments contribuent à cet élan.</a:t>
            </a:r>
            <a:endParaRPr lang="fr-FR" sz="180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6</a:t>
            </a:fld>
            <a:endParaRPr lang="fr-FR"/>
          </a:p>
        </p:txBody>
      </p:sp>
    </p:spTree>
    <p:extLst>
      <p:ext uri="{BB962C8B-B14F-4D97-AF65-F5344CB8AC3E}">
        <p14:creationId xmlns:p14="http://schemas.microsoft.com/office/powerpoint/2010/main" val="4019847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kern="1200" dirty="0">
                <a:solidFill>
                  <a:schemeClr val="tx1"/>
                </a:solidFill>
                <a:effectLst/>
                <a:latin typeface="+mn-lt"/>
                <a:ea typeface="+mn-ea"/>
                <a:cs typeface="+mn-cs"/>
              </a:rPr>
              <a:t>L’expansion de l’amélioration-entretien se poursuit sur un rythme de</a:t>
            </a:r>
            <a:r>
              <a:rPr lang="fr-FR" sz="1800" b="0" kern="1200" baseline="0" dirty="0">
                <a:solidFill>
                  <a:schemeClr val="tx1"/>
                </a:solidFill>
                <a:effectLst/>
                <a:latin typeface="+mn-lt"/>
                <a:ea typeface="+mn-ea"/>
                <a:cs typeface="+mn-cs"/>
              </a:rPr>
              <a:t> croissance proche de 2%, qui ne permet toutefois pas de retrouver le niveau du S1 2019.</a:t>
            </a:r>
          </a:p>
          <a:p>
            <a:r>
              <a:rPr lang="fr-FR" sz="1800" b="0" kern="1200" baseline="0" dirty="0">
                <a:solidFill>
                  <a:schemeClr val="tx1"/>
                </a:solidFill>
                <a:effectLst/>
                <a:latin typeface="+mn-lt"/>
                <a:ea typeface="+mn-ea"/>
                <a:cs typeface="+mn-cs"/>
              </a:rPr>
              <a:t>En revanche, si l’on se limite à la rénovation énergétique, le niveau d’avant-crise sanitaire est déjà dépassé (+1,7%) et bien plus encore pour le seul logement (+5,1%) :</a:t>
            </a:r>
          </a:p>
          <a:p>
            <a:pPr marL="171450" indent="-171450">
              <a:buFontTx/>
              <a:buChar char="-"/>
            </a:pPr>
            <a:r>
              <a:rPr lang="fr-FR" sz="1800" b="0" kern="1200" baseline="0" dirty="0">
                <a:solidFill>
                  <a:schemeClr val="tx1"/>
                </a:solidFill>
                <a:effectLst/>
                <a:latin typeface="+mn-lt"/>
                <a:ea typeface="+mn-ea"/>
                <a:cs typeface="+mn-cs"/>
              </a:rPr>
              <a:t>grâce à la montée en puissance continue de </a:t>
            </a:r>
            <a:r>
              <a:rPr lang="fr-FR" sz="1800" b="0" kern="1200" baseline="0" dirty="0" err="1">
                <a:solidFill>
                  <a:schemeClr val="tx1"/>
                </a:solidFill>
                <a:effectLst/>
                <a:latin typeface="+mn-lt"/>
                <a:ea typeface="+mn-ea"/>
                <a:cs typeface="+mn-cs"/>
              </a:rPr>
              <a:t>MaPrimeRénov</a:t>
            </a:r>
            <a:r>
              <a:rPr lang="fr-FR" sz="1800" b="0" kern="1200" baseline="0" dirty="0">
                <a:solidFill>
                  <a:schemeClr val="tx1"/>
                </a:solidFill>
                <a:effectLst/>
                <a:latin typeface="+mn-lt"/>
                <a:ea typeface="+mn-ea"/>
                <a:cs typeface="+mn-cs"/>
              </a:rPr>
              <a:t>’ ;</a:t>
            </a:r>
          </a:p>
          <a:p>
            <a:pPr marL="171450" indent="-171450">
              <a:buFontTx/>
              <a:buChar char="-"/>
            </a:pPr>
            <a:r>
              <a:rPr lang="fr-FR" sz="1800" b="0" kern="1200" baseline="0" dirty="0">
                <a:solidFill>
                  <a:schemeClr val="tx1"/>
                </a:solidFill>
                <a:effectLst/>
                <a:latin typeface="+mn-lt"/>
                <a:ea typeface="+mn-ea"/>
                <a:cs typeface="+mn-cs"/>
              </a:rPr>
              <a:t>malgré l’</a:t>
            </a:r>
            <a:r>
              <a:rPr lang="fr-FR" sz="1800" b="0" kern="1200" baseline="0" dirty="0" err="1">
                <a:solidFill>
                  <a:schemeClr val="tx1"/>
                </a:solidFill>
                <a:effectLst/>
                <a:latin typeface="+mn-lt"/>
                <a:ea typeface="+mn-ea"/>
                <a:cs typeface="+mn-cs"/>
              </a:rPr>
              <a:t>effondrememt</a:t>
            </a:r>
            <a:r>
              <a:rPr lang="fr-FR" sz="1800" b="0" kern="1200" baseline="0" dirty="0">
                <a:solidFill>
                  <a:schemeClr val="tx1"/>
                </a:solidFill>
                <a:effectLst/>
                <a:latin typeface="+mn-lt"/>
                <a:ea typeface="+mn-ea"/>
                <a:cs typeface="+mn-cs"/>
              </a:rPr>
              <a:t> du marché des CEE et la disparition du crédit d’impôt pour la rénovation énergétique des bâtiments des artisans/TPE/PME.</a:t>
            </a:r>
            <a:endParaRPr lang="fr-FR" sz="1800" b="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7</a:t>
            </a:fld>
            <a:endParaRPr lang="fr-FR"/>
          </a:p>
        </p:txBody>
      </p:sp>
    </p:spTree>
    <p:extLst>
      <p:ext uri="{BB962C8B-B14F-4D97-AF65-F5344CB8AC3E}">
        <p14:creationId xmlns:p14="http://schemas.microsoft.com/office/powerpoint/2010/main" val="2206808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base" latinLnBrk="0" hangingPunct="1">
              <a:lnSpc>
                <a:spcPct val="100000"/>
              </a:lnSpc>
              <a:spcBef>
                <a:spcPts val="0"/>
              </a:spcBef>
              <a:spcAft>
                <a:spcPct val="0"/>
              </a:spcAft>
              <a:buClrTx/>
              <a:buSzTx/>
              <a:buFontTx/>
              <a:buNone/>
              <a:tabLst/>
              <a:defRPr/>
            </a:pPr>
            <a:r>
              <a:rPr lang="fr-FR" sz="1800" b="0" kern="1200" baseline="0" dirty="0">
                <a:solidFill>
                  <a:schemeClr val="tx1"/>
                </a:solidFill>
                <a:latin typeface="+mn-lt"/>
                <a:ea typeface="+mn-ea"/>
                <a:cs typeface="+mn-cs"/>
              </a:rPr>
              <a:t>L’emploi salarié plafonne depuis la fin d’année 2021, avec un solde net de </a:t>
            </a:r>
            <a:r>
              <a:rPr lang="fr-FR" sz="1800" dirty="0">
                <a:latin typeface="+mn-lt"/>
              </a:rPr>
              <a:t>3 000</a:t>
            </a:r>
            <a:r>
              <a:rPr lang="fr-FR" sz="1800" b="0" kern="1200" baseline="0" dirty="0">
                <a:solidFill>
                  <a:schemeClr val="tx1"/>
                </a:solidFill>
                <a:latin typeface="+mn-lt"/>
                <a:ea typeface="+mn-ea"/>
                <a:cs typeface="+mn-cs"/>
              </a:rPr>
              <a:t> postes « seulement » à fin juin 2022.</a:t>
            </a:r>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8</a:t>
            </a:fld>
            <a:endParaRPr lang="fr-FR"/>
          </a:p>
        </p:txBody>
      </p:sp>
    </p:spTree>
    <p:extLst>
      <p:ext uri="{BB962C8B-B14F-4D97-AF65-F5344CB8AC3E}">
        <p14:creationId xmlns:p14="http://schemas.microsoft.com/office/powerpoint/2010/main" val="3299470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fr-FR" sz="1800" b="0" dirty="0"/>
              <a:t>Cela tient notamment aux difficultés de recrutement. Elles </a:t>
            </a:r>
            <a:r>
              <a:rPr lang="fr-FR" sz="1800" kern="1200" dirty="0">
                <a:solidFill>
                  <a:schemeClr val="tx1"/>
                </a:solidFill>
                <a:effectLst/>
                <a:latin typeface="+mn-lt"/>
                <a:ea typeface="+mn-ea"/>
                <a:cs typeface="+mn-cs"/>
              </a:rPr>
              <a:t>s’accentuent à nouveau chez les plus de dix salariés, plus de 4 entreprises sur 5 déclarant souffrir de cette situation. Elles ressortent quasi-stables à haut niveau du côté des artisans, 2 sur 3 s’en plaignant, après avoir atteint leur plus haut historique il y a six mois.</a:t>
            </a:r>
          </a:p>
          <a:p>
            <a:pPr marL="0" marR="0" lvl="0" indent="0" algn="l" defTabSz="914400" rtl="0" eaLnBrk="1" fontAlgn="base" latinLnBrk="0" hangingPunct="1">
              <a:lnSpc>
                <a:spcPct val="100000"/>
              </a:lnSpc>
              <a:spcBef>
                <a:spcPts val="0"/>
              </a:spcBef>
              <a:spcAft>
                <a:spcPct val="0"/>
              </a:spcAft>
              <a:buClrTx/>
              <a:buSzTx/>
              <a:buFontTx/>
              <a:buNone/>
              <a:tabLst/>
              <a:defRPr/>
            </a:pPr>
            <a:r>
              <a:rPr lang="fr-FR" sz="1800" b="0" kern="1200" dirty="0">
                <a:solidFill>
                  <a:schemeClr val="tx1"/>
                </a:solidFill>
                <a:effectLst/>
                <a:latin typeface="+mn-lt"/>
                <a:ea typeface="+mn-ea"/>
                <a:cs typeface="+mn-cs"/>
              </a:rPr>
              <a:t>Il faut probablement y ajouter aussi un peu plus de prudence des entrepreneurs pour s’engager à long terme en ces temps chahutés.</a:t>
            </a:r>
            <a:endParaRPr lang="fr-FR" sz="1800" b="0" dirty="0"/>
          </a:p>
        </p:txBody>
      </p:sp>
      <p:sp>
        <p:nvSpPr>
          <p:cNvPr id="4" name="Espace réservé du numéro de diapositive 3"/>
          <p:cNvSpPr>
            <a:spLocks noGrp="1"/>
          </p:cNvSpPr>
          <p:nvPr>
            <p:ph type="sldNum" sz="quarter" idx="10"/>
          </p:nvPr>
        </p:nvSpPr>
        <p:spPr/>
        <p:txBody>
          <a:bodyPr/>
          <a:lstStyle/>
          <a:p>
            <a:fld id="{93A1C72B-8CDB-4D44-94C3-0AEDAE9EBA11}" type="slidenum">
              <a:rPr lang="fr-FR" smtClean="0"/>
              <a:t>9</a:t>
            </a:fld>
            <a:endParaRPr lang="fr-FR"/>
          </a:p>
        </p:txBody>
      </p:sp>
    </p:spTree>
    <p:extLst>
      <p:ext uri="{BB962C8B-B14F-4D97-AF65-F5344CB8AC3E}">
        <p14:creationId xmlns:p14="http://schemas.microsoft.com/office/powerpoint/2010/main" val="1359282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emf"/><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5.xml"/><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emf"/><Relationship Id="rId1" Type="http://schemas.openxmlformats.org/officeDocument/2006/relationships/slideMaster" Target="../slideMasters/slideMaster6.xml"/><Relationship Id="rId4" Type="http://schemas.openxmlformats.org/officeDocument/2006/relationships/image" Target="../media/image1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emf"/><Relationship Id="rId1" Type="http://schemas.openxmlformats.org/officeDocument/2006/relationships/slideMaster" Target="../slideMasters/slideMaster7.xml"/><Relationship Id="rId4" Type="http://schemas.openxmlformats.org/officeDocument/2006/relationships/image" Target="../media/image10.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emf"/><Relationship Id="rId1" Type="http://schemas.openxmlformats.org/officeDocument/2006/relationships/slideMaster" Target="../slideMasters/slideMaster8.xml"/><Relationship Id="rId4"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emf"/><Relationship Id="rId1" Type="http://schemas.openxmlformats.org/officeDocument/2006/relationships/slideMaster" Target="../slideMasters/slideMaster9.xml"/><Relationship Id="rId4" Type="http://schemas.openxmlformats.org/officeDocument/2006/relationships/image" Target="../media/image16.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emf"/><Relationship Id="rId1" Type="http://schemas.openxmlformats.org/officeDocument/2006/relationships/slideMaster" Target="../slideMasters/slideMaster10.xml"/><Relationship Id="rId4" Type="http://schemas.openxmlformats.org/officeDocument/2006/relationships/image" Target="../media/image12.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6.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11.png"/><Relationship Id="rId1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4.png"/><Relationship Id="rId12" Type="http://schemas.openxmlformats.org/officeDocument/2006/relationships/image" Target="../media/image20.png"/><Relationship Id="rId17" Type="http://schemas.openxmlformats.org/officeDocument/2006/relationships/image" Target="../media/image13.png"/><Relationship Id="rId2" Type="http://schemas.openxmlformats.org/officeDocument/2006/relationships/image" Target="../media/image7.png"/><Relationship Id="rId16" Type="http://schemas.openxmlformats.org/officeDocument/2006/relationships/image" Target="../media/image15.png"/><Relationship Id="rId1" Type="http://schemas.openxmlformats.org/officeDocument/2006/relationships/slideMaster" Target="../slideMasters/slideMaster11.xml"/><Relationship Id="rId6" Type="http://schemas.openxmlformats.org/officeDocument/2006/relationships/image" Target="../media/image19.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1.png"/><Relationship Id="rId10" Type="http://schemas.openxmlformats.org/officeDocument/2006/relationships/image" Target="../media/image6.png"/><Relationship Id="rId19"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image" Target="../media/image5.png"/><Relationship Id="rId14"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8" name="Espace réservé du texte 7"/>
          <p:cNvSpPr>
            <a:spLocks noGrp="1"/>
          </p:cNvSpPr>
          <p:nvPr>
            <p:ph type="body" sz="quarter" idx="10" hasCustomPrompt="1"/>
          </p:nvPr>
        </p:nvSpPr>
        <p:spPr>
          <a:xfrm>
            <a:off x="1305697" y="2039058"/>
            <a:ext cx="9144000" cy="976312"/>
          </a:xfrm>
          <a:prstGeom prst="rect">
            <a:avLst/>
          </a:prstGeom>
        </p:spPr>
        <p:txBody>
          <a:bodyPr/>
          <a:lstStyle>
            <a:lvl1pPr marL="0" indent="0">
              <a:buFontTx/>
              <a:buNone/>
              <a:defRPr sz="6000" b="1">
                <a:solidFill>
                  <a:schemeClr val="bg1"/>
                </a:solidFill>
                <a:latin typeface="Candara" panose="020E0502030303020204" pitchFamily="34" charset="0"/>
              </a:defRPr>
            </a:lvl1pPr>
          </a:lstStyle>
          <a:p>
            <a:pPr lvl="0"/>
            <a:r>
              <a:rPr lang="fr-FR" dirty="0"/>
              <a:t>Modifiez le style du titre</a:t>
            </a:r>
          </a:p>
        </p:txBody>
      </p:sp>
      <p:sp>
        <p:nvSpPr>
          <p:cNvPr id="10" name="Espace réservé du texte 9"/>
          <p:cNvSpPr>
            <a:spLocks noGrp="1"/>
          </p:cNvSpPr>
          <p:nvPr>
            <p:ph type="body" sz="quarter" idx="11" hasCustomPrompt="1"/>
          </p:nvPr>
        </p:nvSpPr>
        <p:spPr>
          <a:xfrm>
            <a:off x="1304925" y="3403600"/>
            <a:ext cx="9144000" cy="627063"/>
          </a:xfrm>
          <a:prstGeom prst="rect">
            <a:avLst/>
          </a:prstGeom>
        </p:spPr>
        <p:txBody>
          <a:bodyPr/>
          <a:lstStyle>
            <a:lvl1pPr marL="0" indent="0">
              <a:buFontTx/>
              <a:buNone/>
              <a:defRPr sz="3600">
                <a:solidFill>
                  <a:schemeClr val="bg1"/>
                </a:solidFill>
                <a:latin typeface="Candara" panose="020E0502030303020204" pitchFamily="34" charset="0"/>
              </a:defRPr>
            </a:lvl1pPr>
          </a:lstStyle>
          <a:p>
            <a:pPr lvl="0"/>
            <a:r>
              <a:rPr lang="fr-FR" dirty="0"/>
              <a:t>Modifiez les styles du texte du masque</a:t>
            </a:r>
          </a:p>
        </p:txBody>
      </p:sp>
    </p:spTree>
    <p:extLst>
      <p:ext uri="{BB962C8B-B14F-4D97-AF65-F5344CB8AC3E}">
        <p14:creationId xmlns:p14="http://schemas.microsoft.com/office/powerpoint/2010/main" val="16983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27B6D9"/>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941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27B6D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0" name="Espace réservé du texte 9"/>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27B6D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a:t>Modifiez le style surtitre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p:txBody>
      </p:sp>
    </p:spTree>
    <p:extLst>
      <p:ext uri="{BB962C8B-B14F-4D97-AF65-F5344CB8AC3E}">
        <p14:creationId xmlns:p14="http://schemas.microsoft.com/office/powerpoint/2010/main" val="2959245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27B6D9"/>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2737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740095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tercalaire bordea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2575342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F6C90C"/>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9D1918"/>
                </a:solidFill>
                <a:latin typeface="Candara" panose="020E0502030303020204" pitchFamily="34" charset="0"/>
              </a:defRPr>
            </a:lvl1pPr>
            <a:lvl2pPr marL="685800" indent="-228600">
              <a:buClr>
                <a:srgbClr val="054A89"/>
              </a:buClr>
              <a:buSzPct val="100000"/>
              <a:buFontTx/>
              <a:buBlip>
                <a:blip r:embed="rId4"/>
              </a:buBlip>
              <a:defRPr sz="2800" b="0" i="0">
                <a:solidFill>
                  <a:srgbClr val="004996"/>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2077925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9D1918"/>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F6C90C"/>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479030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F6C90C"/>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9D191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9D191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4779690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F6C90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9D1918"/>
                </a:solidFill>
                <a:latin typeface="Candara" panose="020E0502030303020204" pitchFamily="34" charset="0"/>
              </a:defRPr>
            </a:lvl1pPr>
            <a:lvl2pPr marL="685800" indent="-228600">
              <a:buClr>
                <a:srgbClr val="054A89"/>
              </a:buClr>
              <a:buSzPct val="100000"/>
              <a:buFontTx/>
              <a:buBlip>
                <a:blip r:embed="rId3"/>
              </a:buBlip>
              <a:defRPr sz="1800" b="0" i="0">
                <a:solidFill>
                  <a:srgbClr val="004996"/>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473204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15180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ercalaire vert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1397098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tercalaire bleu FFB">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252167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81B328"/>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26133705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2439377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00499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1" name="Espace réservé du texte 10"/>
          <p:cNvSpPr>
            <a:spLocks noGrp="1"/>
          </p:cNvSpPr>
          <p:nvPr>
            <p:ph type="body" sz="quarter" idx="10" hasCustomPrompt="1"/>
          </p:nvPr>
        </p:nvSpPr>
        <p:spPr>
          <a:xfrm>
            <a:off x="2091600"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004996"/>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a:p>
            <a:pPr lvl="0"/>
            <a:endParaRPr lang="fr-FR" dirty="0"/>
          </a:p>
        </p:txBody>
      </p:sp>
    </p:spTree>
    <p:extLst>
      <p:ext uri="{BB962C8B-B14F-4D97-AF65-F5344CB8AC3E}">
        <p14:creationId xmlns:p14="http://schemas.microsoft.com/office/powerpoint/2010/main" val="247994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0668250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2739803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Intercalaire ja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rgbClr val="3F122F"/>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rgbClr val="3F122F"/>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10236854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3F122F"/>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4996"/>
                </a:solidFill>
                <a:latin typeface="Candara" panose="020E0502030303020204" pitchFamily="34" charset="0"/>
              </a:defRPr>
            </a:lvl1pPr>
            <a:lvl2pPr marL="685800" indent="-228600">
              <a:buClr>
                <a:srgbClr val="054A89"/>
              </a:buClr>
              <a:buSzPct val="100000"/>
              <a:buFontTx/>
              <a:buBlip>
                <a:blip r:embed="rId4"/>
              </a:buBlip>
              <a:defRPr sz="2800" b="0" i="0">
                <a:solidFill>
                  <a:srgbClr val="3F122F"/>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17609201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4996"/>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3F122F"/>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230952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3F122F"/>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F6C90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4996"/>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392567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008000"/>
                </a:solidFill>
                <a:latin typeface="Candara" panose="020E0502030303020204" pitchFamily="34" charset="0"/>
              </a:defRPr>
            </a:lvl1pPr>
            <a:lvl2pPr marL="685800" indent="-228600">
              <a:buClr>
                <a:srgbClr val="054A89"/>
              </a:buClr>
              <a:buSzPct val="100000"/>
              <a:buFontTx/>
              <a:buBlip>
                <a:blip r:embed="rId4"/>
              </a:buBlip>
              <a:defRPr sz="2800" b="0" i="0">
                <a:solidFill>
                  <a:srgbClr val="054A89"/>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00B0F0"/>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6" name="Titre 1"/>
          <p:cNvSpPr txBox="1">
            <a:spLocks/>
          </p:cNvSpPr>
          <p:nvPr userDrawn="1"/>
        </p:nvSpPr>
        <p:spPr>
          <a:xfrm>
            <a:off x="2034116" y="237067"/>
            <a:ext cx="9751483" cy="355600"/>
          </a:xfrm>
          <a:prstGeom prst="rect">
            <a:avLst/>
          </a:prstGeom>
        </p:spPr>
        <p:txBody>
          <a:bodyPr anchor="b"/>
          <a:lstStyle>
            <a:lvl1pPr algn="l" defTabSz="914400" rtl="0" eaLnBrk="1" latinLnBrk="0" hangingPunct="1">
              <a:lnSpc>
                <a:spcPct val="90000"/>
              </a:lnSpc>
              <a:spcBef>
                <a:spcPct val="0"/>
              </a:spcBef>
              <a:buNone/>
              <a:defRPr sz="2400" b="0" kern="1200">
                <a:solidFill>
                  <a:srgbClr val="00904A"/>
                </a:solidFill>
                <a:latin typeface="Candara" panose="020E0502030303020204" pitchFamily="34" charset="0"/>
                <a:ea typeface="+mj-ea"/>
                <a:cs typeface="+mj-cs"/>
              </a:defRPr>
            </a:lvl1pPr>
          </a:lstStyle>
          <a:p>
            <a:endParaRPr lang="fr-FR" dirty="0"/>
          </a:p>
        </p:txBody>
      </p:sp>
      <p:sp>
        <p:nvSpPr>
          <p:cNvPr id="4" name="Espace réservé du texte 3"/>
          <p:cNvSpPr>
            <a:spLocks noGrp="1"/>
          </p:cNvSpPr>
          <p:nvPr>
            <p:ph type="body" sz="quarter" idx="10" hasCustomPrompt="1"/>
          </p:nvPr>
        </p:nvSpPr>
        <p:spPr>
          <a:xfrm>
            <a:off x="2062800" y="236538"/>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smtClean="0">
                <a:solidFill>
                  <a:srgbClr val="00904A"/>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13927872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3F122F"/>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4996"/>
                </a:solidFill>
                <a:latin typeface="Candara" panose="020E0502030303020204" pitchFamily="34" charset="0"/>
              </a:defRPr>
            </a:lvl1pPr>
            <a:lvl2pPr marL="685800" indent="-228600">
              <a:buClr>
                <a:srgbClr val="054A89"/>
              </a:buClr>
              <a:buSzPct val="100000"/>
              <a:buFontTx/>
              <a:buBlip>
                <a:blip r:embed="rId3"/>
              </a:buBlip>
              <a:defRPr sz="1800" b="0" i="0">
                <a:solidFill>
                  <a:srgbClr val="3F122F"/>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4441641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1773335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Intercalaire Emerau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10833319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EB5B4C"/>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1FA599"/>
                </a:solidFill>
                <a:latin typeface="Candara" panose="020E0502030303020204" pitchFamily="34" charset="0"/>
              </a:defRPr>
            </a:lvl1pPr>
            <a:lvl2pPr marL="685800" indent="-228600">
              <a:buClr>
                <a:srgbClr val="054A89"/>
              </a:buClr>
              <a:buSzPct val="100000"/>
              <a:buFontTx/>
              <a:buBlip>
                <a:blip r:embed="rId4"/>
              </a:buBlip>
              <a:defRPr sz="2800" b="0" i="0">
                <a:solidFill>
                  <a:srgbClr val="EB5B4C"/>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81B328"/>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000" cy="356400"/>
          </a:xfrm>
          <a:prstGeom prst="rect">
            <a:avLst/>
          </a:prstGeom>
        </p:spPr>
        <p:txBody>
          <a:bodyPr/>
          <a:lstStyle>
            <a:lvl1pPr marL="0" indent="0">
              <a:buNone/>
              <a:defRPr lang="fr-FR" sz="2400" b="0" kern="1200" dirty="0">
                <a:solidFill>
                  <a:srgbClr val="1FA599"/>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8272051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1FA599"/>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EB5B4C"/>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6643320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EB5B4C"/>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1FA5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1FA599"/>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26741672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EB5B4C"/>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1FA599"/>
                </a:solidFill>
                <a:latin typeface="Candara" panose="020E0502030303020204" pitchFamily="34" charset="0"/>
              </a:defRPr>
            </a:lvl1pPr>
            <a:lvl2pPr marL="685800" indent="-228600">
              <a:buClr>
                <a:srgbClr val="054A89"/>
              </a:buClr>
              <a:buSzPct val="100000"/>
              <a:buFontTx/>
              <a:buBlip>
                <a:blip r:embed="rId3"/>
              </a:buBlip>
              <a:defRPr sz="1800" b="0" i="0">
                <a:solidFill>
                  <a:srgbClr val="EB5B4C"/>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7569043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324445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Intercalaire pru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17549586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81B328"/>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3F122F"/>
                </a:solidFill>
                <a:latin typeface="Candara" panose="020E0502030303020204" pitchFamily="34" charset="0"/>
              </a:defRPr>
            </a:lvl1pPr>
            <a:lvl2pPr marL="685800" indent="-228600">
              <a:buClr>
                <a:srgbClr val="054A89"/>
              </a:buClr>
              <a:buSzPct val="100000"/>
              <a:buFontTx/>
              <a:buBlip>
                <a:blip r:embed="rId4"/>
              </a:buBlip>
              <a:defRPr sz="2800" b="0" i="0">
                <a:solidFill>
                  <a:srgbClr val="81B328"/>
                </a:solidFill>
                <a:latin typeface="Candara" panose="020E0502030303020204" pitchFamily="34" charset="0"/>
              </a:defRPr>
            </a:lvl2pPr>
            <a:lvl3pPr marL="1143000" indent="-228600">
              <a:buFont typeface="Wingdings" panose="05000000000000000000" pitchFamily="2" charset="2"/>
              <a:buChar char="Ø"/>
              <a:defRPr sz="2400">
                <a:solidFill>
                  <a:srgbClr val="9D1918"/>
                </a:solidFill>
                <a:latin typeface="Candara" panose="020E0502030303020204" pitchFamily="34" charset="0"/>
              </a:defRPr>
            </a:lvl3pPr>
            <a:lvl4pPr marL="1600200" indent="-228600">
              <a:buFont typeface="Courier New" panose="02070309020205020404" pitchFamily="49" charset="0"/>
              <a:buChar char="o"/>
              <a:defRPr b="1">
                <a:solidFill>
                  <a:srgbClr val="27B6D9"/>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12" name="Espace réservé du texte 11"/>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a:p>
            <a:pPr lvl="0"/>
            <a:endParaRPr lang="fr-FR" dirty="0"/>
          </a:p>
        </p:txBody>
      </p:sp>
    </p:spTree>
    <p:extLst>
      <p:ext uri="{BB962C8B-B14F-4D97-AF65-F5344CB8AC3E}">
        <p14:creationId xmlns:p14="http://schemas.microsoft.com/office/powerpoint/2010/main" val="1694017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00904A"/>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9D1918"/>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6789460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3F122F"/>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81B328"/>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165489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81B328"/>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3F12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3F122F"/>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9652547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81B32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3F122F"/>
                </a:solidFill>
                <a:latin typeface="Candara" panose="020E0502030303020204" pitchFamily="34" charset="0"/>
              </a:defRPr>
            </a:lvl1pPr>
            <a:lvl2pPr marL="685800" indent="-228600">
              <a:buClr>
                <a:srgbClr val="054A89"/>
              </a:buClr>
              <a:buSzPct val="100000"/>
              <a:buFontTx/>
              <a:buBlip>
                <a:blip r:embed="rId3"/>
              </a:buBlip>
              <a:defRPr sz="1800" b="0" i="0">
                <a:solidFill>
                  <a:srgbClr val="81B328"/>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8698789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675995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Intercalaire vert clai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31901872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27B6D9"/>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81B328"/>
                </a:solidFill>
                <a:latin typeface="Candara" panose="020E0502030303020204" pitchFamily="34" charset="0"/>
              </a:defRPr>
            </a:lvl1pPr>
            <a:lvl2pPr marL="685800" indent="-228600">
              <a:buClr>
                <a:srgbClr val="054A89"/>
              </a:buClr>
              <a:buSzPct val="100000"/>
              <a:buFontTx/>
              <a:buBlip>
                <a:blip r:embed="rId4"/>
              </a:buBlip>
              <a:defRPr sz="2800" b="0" i="0">
                <a:solidFill>
                  <a:srgbClr val="27B6D9"/>
                </a:solidFill>
                <a:latin typeface="Candara" panose="020E0502030303020204" pitchFamily="34" charset="0"/>
              </a:defRPr>
            </a:lvl2pPr>
            <a:lvl3pPr marL="1143000" indent="-228600">
              <a:buFont typeface="Wingdings" panose="05000000000000000000" pitchFamily="2" charset="2"/>
              <a:buChar char="Ø"/>
              <a:defRPr sz="2400">
                <a:solidFill>
                  <a:srgbClr val="3F122F"/>
                </a:solidFill>
                <a:latin typeface="Candara" panose="020E0502030303020204" pitchFamily="34" charset="0"/>
              </a:defRPr>
            </a:lvl3pPr>
            <a:lvl4pPr marL="1600200" indent="-228600">
              <a:buFont typeface="Courier New" panose="02070309020205020404" pitchFamily="49" charset="0"/>
              <a:buChar char="o"/>
              <a:defRPr b="1">
                <a:solidFill>
                  <a:srgbClr val="EB5B4C"/>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3750" y="237600"/>
            <a:ext cx="8640763"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a:p>
            <a:pPr lvl="0"/>
            <a:endParaRPr lang="fr-FR" dirty="0"/>
          </a:p>
        </p:txBody>
      </p:sp>
    </p:spTree>
    <p:extLst>
      <p:ext uri="{BB962C8B-B14F-4D97-AF65-F5344CB8AC3E}">
        <p14:creationId xmlns:p14="http://schemas.microsoft.com/office/powerpoint/2010/main" val="24486619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sz="2400" b="0">
                <a:solidFill>
                  <a:srgbClr val="81B328"/>
                </a:solidFill>
                <a:latin typeface="Candara" panose="020E0502030303020204" pitchFamily="34" charset="0"/>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27B6D9"/>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7548625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27B6D9"/>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81B32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smtClean="0">
                <a:solidFill>
                  <a:srgbClr val="81B328"/>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23913865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27B6D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81B328"/>
                </a:solidFill>
                <a:latin typeface="Candara" panose="020E0502030303020204" pitchFamily="34" charset="0"/>
              </a:defRPr>
            </a:lvl1pPr>
            <a:lvl2pPr marL="685800" indent="-228600">
              <a:buClr>
                <a:srgbClr val="054A89"/>
              </a:buClr>
              <a:buSzPct val="100000"/>
              <a:buFontTx/>
              <a:buBlip>
                <a:blip r:embed="rId3"/>
              </a:buBlip>
              <a:defRPr sz="1800" b="0" i="0">
                <a:solidFill>
                  <a:srgbClr val="27B6D9"/>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51300634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50663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325563"/>
          </a:xfrm>
          <a:prstGeom prst="rect">
            <a:avLst/>
          </a:prstGeom>
        </p:spPr>
        <p:txBody>
          <a:bodyPr/>
          <a:lstStyle>
            <a:lvl1pPr>
              <a:defRPr sz="4800" b="1">
                <a:solidFill>
                  <a:srgbClr val="9D1918"/>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902200" cy="2758732"/>
          </a:xfrm>
          <a:prstGeom prst="rect">
            <a:avLst/>
          </a:prstGeom>
        </p:spPr>
        <p:txBody>
          <a:bodyPr>
            <a:normAutofit/>
          </a:bodyPr>
          <a:lstStyle>
            <a:lvl1pPr marL="285750" indent="-285750">
              <a:buClr>
                <a:srgbClr val="008D44"/>
              </a:buClr>
              <a:buSzPct val="100000"/>
              <a:buFontTx/>
              <a:buBlip>
                <a:blip r:embed="rId2"/>
              </a:buBlip>
              <a:defRPr sz="2400">
                <a:solidFill>
                  <a:srgbClr val="008000"/>
                </a:solidFill>
                <a:latin typeface="Candara" panose="020E0502030303020204" pitchFamily="34" charset="0"/>
              </a:defRPr>
            </a:lvl1pPr>
            <a:lvl2pPr marL="685800" indent="-228600">
              <a:buClr>
                <a:srgbClr val="054A89"/>
              </a:buClr>
              <a:buSzPct val="100000"/>
              <a:buFontTx/>
              <a:buBlip>
                <a:blip r:embed="rId3"/>
              </a:buBlip>
              <a:defRPr sz="1800" b="0" i="0">
                <a:solidFill>
                  <a:srgbClr val="054A89"/>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008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1600" y="237600"/>
            <a:ext cx="8272800" cy="35640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lang="fr-FR" sz="2400" b="0" kern="1200" dirty="0" smtClean="0">
                <a:solidFill>
                  <a:srgbClr val="00904A"/>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a:t>Modifiez le style surtitre</a:t>
            </a:r>
          </a:p>
          <a:p>
            <a:pPr marL="0" lvl="0" indent="0" algn="l" defTabSz="914400" rtl="0" eaLnBrk="1" latinLnBrk="0" hangingPunct="1">
              <a:lnSpc>
                <a:spcPct val="90000"/>
              </a:lnSpc>
              <a:spcBef>
                <a:spcPct val="0"/>
              </a:spcBef>
              <a:buFont typeface="Arial" panose="020B0604020202020204" pitchFamily="34" charset="0"/>
              <a:buNone/>
            </a:pPr>
            <a:endParaRPr lang="fr-FR" dirty="0"/>
          </a:p>
        </p:txBody>
      </p:sp>
    </p:spTree>
    <p:extLst>
      <p:ext uri="{BB962C8B-B14F-4D97-AF65-F5344CB8AC3E}">
        <p14:creationId xmlns:p14="http://schemas.microsoft.com/office/powerpoint/2010/main" val="2326151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Intercalaire corai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18027356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1FA599"/>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EB5B4C"/>
                </a:solidFill>
                <a:latin typeface="Candara" panose="020E0502030303020204" pitchFamily="34" charset="0"/>
              </a:defRPr>
            </a:lvl1pPr>
            <a:lvl2pPr marL="685800" indent="-228600">
              <a:buClr>
                <a:srgbClr val="054A89"/>
              </a:buClr>
              <a:buSzPct val="100000"/>
              <a:buFontTx/>
              <a:buBlip>
                <a:blip r:embed="rId4"/>
              </a:buBlip>
              <a:defRPr sz="2800" b="0" i="0">
                <a:solidFill>
                  <a:srgbClr val="1FA599"/>
                </a:solidFill>
                <a:latin typeface="Candara" panose="020E0502030303020204" pitchFamily="34" charset="0"/>
              </a:defRPr>
            </a:lvl2pPr>
            <a:lvl3pPr marL="1143000" indent="-228600">
              <a:buFont typeface="Wingdings" panose="05000000000000000000" pitchFamily="2" charset="2"/>
              <a:buChar char="Ø"/>
              <a:defRPr sz="2400">
                <a:solidFill>
                  <a:srgbClr val="004996"/>
                </a:solidFill>
                <a:latin typeface="Candara" panose="020E0502030303020204" pitchFamily="34" charset="0"/>
              </a:defRPr>
            </a:lvl3pPr>
            <a:lvl4pPr marL="1600200" indent="-228600">
              <a:buFont typeface="Courier New" panose="02070309020205020404" pitchFamily="49" charset="0"/>
              <a:buChar char="o"/>
              <a:defRPr b="1">
                <a:solidFill>
                  <a:srgbClr val="00904A"/>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3" name="Espace réservé du texte 2"/>
          <p:cNvSpPr>
            <a:spLocks noGrp="1"/>
          </p:cNvSpPr>
          <p:nvPr>
            <p:ph type="body" sz="quarter" idx="10" hasCustomPrompt="1"/>
          </p:nvPr>
        </p:nvSpPr>
        <p:spPr>
          <a:xfrm>
            <a:off x="2062800" y="237600"/>
            <a:ext cx="8640763"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EB5B4C"/>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84865043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re et illustra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034116" y="237067"/>
            <a:ext cx="9751483" cy="355600"/>
          </a:xfrm>
          <a:prstGeom prst="rect">
            <a:avLst/>
          </a:prstGeom>
        </p:spPr>
        <p:txBody>
          <a:bodyPr anchor="b"/>
          <a:lstStyle>
            <a:lvl1pPr>
              <a:defRPr lang="fr-FR" sz="2400" b="0" kern="1200" dirty="0" smtClean="0">
                <a:solidFill>
                  <a:srgbClr val="EB5B4C"/>
                </a:solidFill>
                <a:latin typeface="Candara" panose="020E0502030303020204" pitchFamily="34" charset="0"/>
                <a:ea typeface="+mj-ea"/>
                <a:cs typeface="+mj-cs"/>
              </a:defRPr>
            </a:lvl1pPr>
          </a:lstStyle>
          <a:p>
            <a:r>
              <a:rPr lang="fr-FR" dirty="0"/>
              <a:t>Modifiez le style surtitre</a:t>
            </a:r>
          </a:p>
        </p:txBody>
      </p:sp>
      <p:sp>
        <p:nvSpPr>
          <p:cNvPr id="10" name="Espace réservé du texte 9"/>
          <p:cNvSpPr>
            <a:spLocks noGrp="1"/>
          </p:cNvSpPr>
          <p:nvPr>
            <p:ph type="body" sz="quarter" idx="14" hasCustomPrompt="1"/>
          </p:nvPr>
        </p:nvSpPr>
        <p:spPr>
          <a:xfrm>
            <a:off x="2033588" y="592667"/>
            <a:ext cx="9752012" cy="762000"/>
          </a:xfrm>
          <a:prstGeom prst="rect">
            <a:avLst/>
          </a:prstGeom>
        </p:spPr>
        <p:txBody>
          <a:bodyPr/>
          <a:lstStyle>
            <a:lvl1pPr marL="0" indent="0">
              <a:buFontTx/>
              <a:buNone/>
              <a:defRPr sz="4800" b="1">
                <a:solidFill>
                  <a:srgbClr val="1FA599"/>
                </a:solidFill>
                <a:latin typeface="Candara" panose="020E0502030303020204" pitchFamily="34" charset="0"/>
              </a:defRPr>
            </a:lvl1pPr>
          </a:lstStyle>
          <a:p>
            <a:pPr lvl="0"/>
            <a:r>
              <a:rPr lang="fr-FR" dirty="0"/>
              <a:t>Modifiez le style du titre</a:t>
            </a:r>
          </a:p>
        </p:txBody>
      </p:sp>
      <p:sp>
        <p:nvSpPr>
          <p:cNvPr id="12" name="Espace réservé du texte 11"/>
          <p:cNvSpPr>
            <a:spLocks noGrp="1"/>
          </p:cNvSpPr>
          <p:nvPr>
            <p:ph type="body" sz="quarter" idx="15" hasCustomPrompt="1"/>
          </p:nvPr>
        </p:nvSpPr>
        <p:spPr>
          <a:xfrm>
            <a:off x="2033587" y="1363266"/>
            <a:ext cx="9752012" cy="457200"/>
          </a:xfrm>
          <a:prstGeom prst="rect">
            <a:avLst/>
          </a:prstGeom>
        </p:spPr>
        <p:txBody>
          <a:bodyPr/>
          <a:lstStyle>
            <a:lvl1pPr>
              <a:defRPr sz="3200">
                <a:latin typeface="Candara" panose="020E0502030303020204" pitchFamily="34" charset="0"/>
              </a:defRPr>
            </a:lvl1pPr>
          </a:lstStyle>
          <a:p>
            <a:pPr lvl="0"/>
            <a:r>
              <a:rPr lang="fr-FR" dirty="0"/>
              <a:t>Modifiez le style du sous-titre</a:t>
            </a:r>
          </a:p>
        </p:txBody>
      </p:sp>
      <p:sp>
        <p:nvSpPr>
          <p:cNvPr id="14" name="Espace réservé du texte 13"/>
          <p:cNvSpPr>
            <a:spLocks noGrp="1"/>
          </p:cNvSpPr>
          <p:nvPr>
            <p:ph type="body" sz="quarter" idx="16" hasCustomPrompt="1"/>
          </p:nvPr>
        </p:nvSpPr>
        <p:spPr>
          <a:xfrm>
            <a:off x="2033587" y="6468533"/>
            <a:ext cx="3554412" cy="220663"/>
          </a:xfrm>
          <a:prstGeom prst="rect">
            <a:avLst/>
          </a:prstGeom>
        </p:spPr>
        <p:txBody>
          <a:bodyPr/>
          <a:lstStyle>
            <a:lvl1pPr marL="0" indent="0">
              <a:buFontTx/>
              <a:buNone/>
              <a:defRPr sz="1100" i="1">
                <a:latin typeface="Candara" panose="020E0502030303020204" pitchFamily="34" charset="0"/>
              </a:defRPr>
            </a:lvl1pPr>
          </a:lstStyle>
          <a:p>
            <a:pPr lvl="0"/>
            <a:r>
              <a:rPr lang="fr-FR" dirty="0"/>
              <a:t>Modifier la source</a:t>
            </a:r>
          </a:p>
        </p:txBody>
      </p:sp>
      <p:sp>
        <p:nvSpPr>
          <p:cNvPr id="16" name="Espace réservé du graphique 15"/>
          <p:cNvSpPr>
            <a:spLocks noGrp="1"/>
          </p:cNvSpPr>
          <p:nvPr>
            <p:ph type="chart" sz="quarter" idx="17"/>
          </p:nvPr>
        </p:nvSpPr>
        <p:spPr>
          <a:xfrm>
            <a:off x="2033588" y="1998398"/>
            <a:ext cx="9752012" cy="3759465"/>
          </a:xfrm>
          <a:prstGeom prst="rect">
            <a:avLst/>
          </a:prstGeom>
        </p:spPr>
        <p:txBody>
          <a:bodyPr/>
          <a:lstStyle/>
          <a:p>
            <a:endParaRPr lang="fr-FR" dirty="0"/>
          </a:p>
        </p:txBody>
      </p:sp>
      <p:sp>
        <p:nvSpPr>
          <p:cNvPr id="9" name="Rectangle 8"/>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30039332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091267" y="754591"/>
            <a:ext cx="8272394" cy="1226609"/>
          </a:xfrm>
          <a:prstGeom prst="rect">
            <a:avLst/>
          </a:prstGeom>
        </p:spPr>
        <p:txBody>
          <a:bodyPr/>
          <a:lstStyle>
            <a:lvl1pPr>
              <a:defRPr sz="4800" b="1">
                <a:solidFill>
                  <a:srgbClr val="1FA599"/>
                </a:solidFill>
                <a:latin typeface="Candara" panose="020E0502030303020204" pitchFamily="34"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91267" y="2320567"/>
            <a:ext cx="4536274"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a:t>Modifiez les styles du texte</a:t>
            </a:r>
          </a:p>
          <a:p>
            <a:pPr lvl="1"/>
            <a:r>
              <a:rPr lang="fr-FR" dirty="0"/>
              <a:t>Deuxième niveau</a:t>
            </a:r>
          </a:p>
        </p:txBody>
      </p:sp>
      <p:sp>
        <p:nvSpPr>
          <p:cNvPr id="9" name="Rectangle 8">
            <a:extLst>
              <a:ext uri="{FF2B5EF4-FFF2-40B4-BE49-F238E27FC236}">
                <a16:creationId xmlns:a16="http://schemas.microsoft.com/office/drawing/2014/main" id="{5E08F529-DC67-0440-9860-8182A515C279}"/>
              </a:ext>
            </a:extLst>
          </p:cNvPr>
          <p:cNvSpPr/>
          <p:nvPr userDrawn="1"/>
        </p:nvSpPr>
        <p:spPr>
          <a:xfrm>
            <a:off x="7275613" y="2320567"/>
            <a:ext cx="3088048" cy="2758732"/>
          </a:xfrm>
          <a:prstGeom prst="rect">
            <a:avLst/>
          </a:prstGeom>
          <a:solidFill>
            <a:srgbClr val="EB5B4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90738" y="237600"/>
            <a:ext cx="8272462" cy="35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2400" b="0" kern="1200" dirty="0">
                <a:solidFill>
                  <a:srgbClr val="EB5B4C"/>
                </a:solidFill>
                <a:latin typeface="Candara" panose="020E0502030303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anose="020B0604020202020204" pitchFamily="34" charset="0"/>
              <a:buNone/>
              <a:tabLst/>
              <a:defRPr/>
            </a:pPr>
            <a:r>
              <a:rPr lang="fr-FR" dirty="0"/>
              <a:t>Modifiez le style surtitre</a:t>
            </a:r>
          </a:p>
        </p:txBody>
      </p:sp>
    </p:spTree>
    <p:extLst>
      <p:ext uri="{BB962C8B-B14F-4D97-AF65-F5344CB8AC3E}">
        <p14:creationId xmlns:p14="http://schemas.microsoft.com/office/powerpoint/2010/main" val="302826454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1FA599"/>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EB5B4C"/>
                </a:solidFill>
                <a:latin typeface="Candara" panose="020E0502030303020204" pitchFamily="34" charset="0"/>
              </a:defRPr>
            </a:lvl1pPr>
            <a:lvl2pPr marL="685800" indent="-228600">
              <a:buClr>
                <a:srgbClr val="054A89"/>
              </a:buClr>
              <a:buSzPct val="100000"/>
              <a:buFontTx/>
              <a:buBlip>
                <a:blip r:embed="rId3"/>
              </a:buBlip>
              <a:defRPr sz="1800" b="0" i="0">
                <a:solidFill>
                  <a:srgbClr val="1FA599"/>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18338714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9267397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e de puces">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360" y="177252"/>
            <a:ext cx="914608" cy="1206775"/>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87488" y="177252"/>
            <a:ext cx="914608" cy="1206775"/>
          </a:xfrm>
          <a:prstGeom prst="rect">
            <a:avLst/>
          </a:prstGeom>
        </p:spPr>
      </p:pic>
      <p:pic>
        <p:nvPicPr>
          <p:cNvPr id="9" name="Imag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978755" y="174484"/>
            <a:ext cx="914608" cy="1206775"/>
          </a:xfrm>
          <a:prstGeom prst="rect">
            <a:avLst/>
          </a:prstGeom>
        </p:spPr>
      </p:pic>
      <p:pic>
        <p:nvPicPr>
          <p:cNvPr id="10" name="Imag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11624" y="177252"/>
            <a:ext cx="914608" cy="1206775"/>
          </a:xfrm>
          <a:prstGeom prst="rect">
            <a:avLst/>
          </a:prstGeom>
        </p:spPr>
      </p:pic>
      <p:pic>
        <p:nvPicPr>
          <p:cNvPr id="11" name="Imag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70054" y="174484"/>
            <a:ext cx="914608" cy="1206775"/>
          </a:xfrm>
          <a:prstGeom prst="rect">
            <a:avLst/>
          </a:prstGeom>
        </p:spPr>
      </p:pic>
      <p:pic>
        <p:nvPicPr>
          <p:cNvPr id="12" name="Image 1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321772" y="116632"/>
            <a:ext cx="914608" cy="1206775"/>
          </a:xfrm>
          <a:prstGeom prst="rect">
            <a:avLst/>
          </a:prstGeom>
        </p:spPr>
      </p:pic>
      <p:pic>
        <p:nvPicPr>
          <p:cNvPr id="13" name="Image 1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46439" y="1916832"/>
            <a:ext cx="1092449" cy="1130558"/>
          </a:xfrm>
          <a:prstGeom prst="rect">
            <a:avLst/>
          </a:prstGeom>
        </p:spPr>
      </p:pic>
      <p:pic>
        <p:nvPicPr>
          <p:cNvPr id="14" name="Image 1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487488" y="1951660"/>
            <a:ext cx="1092449" cy="1130558"/>
          </a:xfrm>
          <a:prstGeom prst="rect">
            <a:avLst/>
          </a:prstGeom>
        </p:spPr>
      </p:pic>
      <p:pic>
        <p:nvPicPr>
          <p:cNvPr id="15" name="Image 1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89834" y="1988840"/>
            <a:ext cx="1092449" cy="1130558"/>
          </a:xfrm>
          <a:prstGeom prst="rect">
            <a:avLst/>
          </a:prstGeom>
        </p:spPr>
      </p:pic>
      <p:pic>
        <p:nvPicPr>
          <p:cNvPr id="16" name="Image 15"/>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711624" y="1901585"/>
            <a:ext cx="1092449" cy="1130558"/>
          </a:xfrm>
          <a:prstGeom prst="rect">
            <a:avLst/>
          </a:prstGeom>
        </p:spPr>
      </p:pic>
      <p:pic>
        <p:nvPicPr>
          <p:cNvPr id="17" name="Image 1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116871" y="1988840"/>
            <a:ext cx="1092449" cy="1130558"/>
          </a:xfrm>
          <a:prstGeom prst="rect">
            <a:avLst/>
          </a:prstGeom>
        </p:spPr>
      </p:pic>
      <p:pic>
        <p:nvPicPr>
          <p:cNvPr id="18" name="Imag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934578" y="1966001"/>
            <a:ext cx="1092449" cy="1130558"/>
          </a:xfrm>
          <a:prstGeom prst="rect">
            <a:avLst/>
          </a:prstGeom>
        </p:spPr>
      </p:pic>
      <p:pic>
        <p:nvPicPr>
          <p:cNvPr id="19" name="Image 1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62009" y="1928569"/>
            <a:ext cx="1092449" cy="1130558"/>
          </a:xfrm>
          <a:prstGeom prst="rect">
            <a:avLst/>
          </a:prstGeom>
        </p:spPr>
      </p:pic>
      <p:pic>
        <p:nvPicPr>
          <p:cNvPr id="20" name="Image 1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389440" y="1958352"/>
            <a:ext cx="1092449" cy="1130558"/>
          </a:xfrm>
          <a:prstGeom prst="rect">
            <a:avLst/>
          </a:prstGeom>
        </p:spPr>
      </p:pic>
      <p:pic>
        <p:nvPicPr>
          <p:cNvPr id="21" name="Image 20"/>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52861" y="116631"/>
            <a:ext cx="914608" cy="1206775"/>
          </a:xfrm>
          <a:prstGeom prst="rect">
            <a:avLst/>
          </a:prstGeom>
        </p:spPr>
      </p:pic>
      <p:pic>
        <p:nvPicPr>
          <p:cNvPr id="22" name="Image 21"/>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050559" y="148046"/>
            <a:ext cx="914608" cy="1206775"/>
          </a:xfrm>
          <a:prstGeom prst="rect">
            <a:avLst/>
          </a:prstGeom>
        </p:spPr>
      </p:pic>
      <p:pic>
        <p:nvPicPr>
          <p:cNvPr id="23" name="Image 22"/>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448257" y="174484"/>
            <a:ext cx="914608" cy="1206775"/>
          </a:xfrm>
          <a:prstGeom prst="rect">
            <a:avLst/>
          </a:prstGeom>
        </p:spPr>
      </p:pic>
      <p:pic>
        <p:nvPicPr>
          <p:cNvPr id="24" name="Image 2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448257" y="1988840"/>
            <a:ext cx="1092449" cy="1130558"/>
          </a:xfrm>
          <a:prstGeom prst="rect">
            <a:avLst/>
          </a:prstGeom>
        </p:spPr>
      </p:pic>
    </p:spTree>
    <p:extLst>
      <p:ext uri="{BB962C8B-B14F-4D97-AF65-F5344CB8AC3E}">
        <p14:creationId xmlns:p14="http://schemas.microsoft.com/office/powerpoint/2010/main" val="197858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Titre 22">
            <a:extLst>
              <a:ext uri="{FF2B5EF4-FFF2-40B4-BE49-F238E27FC236}">
                <a16:creationId xmlns:a16="http://schemas.microsoft.com/office/drawing/2014/main" id="{67EAE32F-2287-8D40-93CF-41CDD99B334A}"/>
              </a:ext>
            </a:extLst>
          </p:cNvPr>
          <p:cNvSpPr>
            <a:spLocks noGrp="1"/>
          </p:cNvSpPr>
          <p:nvPr>
            <p:ph type="title" hasCustomPrompt="1"/>
          </p:nvPr>
        </p:nvSpPr>
        <p:spPr>
          <a:xfrm>
            <a:off x="2063782" y="795867"/>
            <a:ext cx="9720850" cy="607277"/>
          </a:xfrm>
          <a:prstGeom prst="rect">
            <a:avLst/>
          </a:prstGeom>
        </p:spPr>
        <p:txBody>
          <a:bodyPr/>
          <a:lstStyle>
            <a:lvl1pPr>
              <a:defRPr sz="4800" b="1">
                <a:solidFill>
                  <a:srgbClr val="9D1918"/>
                </a:solidFill>
                <a:latin typeface="Candara" panose="020E0502030303020204" pitchFamily="34" charset="0"/>
              </a:defRPr>
            </a:lvl1pPr>
          </a:lstStyle>
          <a:p>
            <a:r>
              <a:rPr lang="fr-FR" dirty="0"/>
              <a:t>VOS CONTACTS</a:t>
            </a:r>
          </a:p>
        </p:txBody>
      </p:sp>
      <p:sp>
        <p:nvSpPr>
          <p:cNvPr id="11" name="Espace réservé du contenu 2">
            <a:extLst>
              <a:ext uri="{FF2B5EF4-FFF2-40B4-BE49-F238E27FC236}">
                <a16:creationId xmlns:a16="http://schemas.microsoft.com/office/drawing/2014/main" id="{B09A144A-E6FF-F546-A4F2-24CDF8A7A14C}"/>
              </a:ext>
            </a:extLst>
          </p:cNvPr>
          <p:cNvSpPr>
            <a:spLocks noGrp="1"/>
          </p:cNvSpPr>
          <p:nvPr>
            <p:ph idx="1" hasCustomPrompt="1"/>
          </p:nvPr>
        </p:nvSpPr>
        <p:spPr>
          <a:xfrm>
            <a:off x="4521975" y="2169429"/>
            <a:ext cx="7262657" cy="2758732"/>
          </a:xfrm>
          <a:prstGeom prst="rect">
            <a:avLst/>
          </a:prstGeom>
        </p:spPr>
        <p:txBody>
          <a:bodyPr>
            <a:normAutofit/>
          </a:bodyPr>
          <a:lstStyle>
            <a:lvl1pPr marL="285750" indent="-285750">
              <a:buClr>
                <a:srgbClr val="008D44"/>
              </a:buClr>
              <a:buSzPct val="100000"/>
              <a:buFontTx/>
              <a:buBlip>
                <a:blip r:embed="rId2"/>
              </a:buBlip>
              <a:defRPr sz="2400">
                <a:solidFill>
                  <a:srgbClr val="00904A"/>
                </a:solidFill>
                <a:latin typeface="Candara" panose="020E0502030303020204" pitchFamily="34" charset="0"/>
              </a:defRPr>
            </a:lvl1pPr>
            <a:lvl2pPr marL="685800" indent="-228600">
              <a:buClr>
                <a:srgbClr val="054A89"/>
              </a:buClr>
              <a:buSzPct val="100000"/>
              <a:buFontTx/>
              <a:buBlip>
                <a:blip r:embed="rId3"/>
              </a:buBlip>
              <a:defRPr sz="1800" b="0" i="0">
                <a:solidFill>
                  <a:srgbClr val="9D1918"/>
                </a:solidFill>
                <a:latin typeface="Candara" panose="020E0502030303020204" pitchFamily="34" charset="0"/>
              </a:defRPr>
            </a:lvl2pPr>
          </a:lstStyle>
          <a:p>
            <a:pPr lvl="0"/>
            <a:r>
              <a:rPr lang="fr-FR" dirty="0"/>
              <a:t>Modifiez les styles du texte du masque</a:t>
            </a:r>
          </a:p>
          <a:p>
            <a:pPr lvl="1"/>
            <a:r>
              <a:rPr lang="fr-FR" dirty="0"/>
              <a:t>Deuxième niveau</a:t>
            </a:r>
          </a:p>
        </p:txBody>
      </p:sp>
      <p:sp>
        <p:nvSpPr>
          <p:cNvPr id="12" name="Ellipse 11">
            <a:extLst>
              <a:ext uri="{FF2B5EF4-FFF2-40B4-BE49-F238E27FC236}">
                <a16:creationId xmlns:a16="http://schemas.microsoft.com/office/drawing/2014/main" id="{B35B5E9C-92BA-CE4A-9A35-DCB9A8FF68FB}"/>
              </a:ext>
            </a:extLst>
          </p:cNvPr>
          <p:cNvSpPr/>
          <p:nvPr userDrawn="1"/>
        </p:nvSpPr>
        <p:spPr>
          <a:xfrm>
            <a:off x="2493908" y="2049634"/>
            <a:ext cx="1636924" cy="163692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232859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Tree>
    <p:extLst>
      <p:ext uri="{BB962C8B-B14F-4D97-AF65-F5344CB8AC3E}">
        <p14:creationId xmlns:p14="http://schemas.microsoft.com/office/powerpoint/2010/main" val="486329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tercalaire bleu cie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FCB007-5677-2B45-B35A-FCD3750C367D}"/>
              </a:ext>
            </a:extLst>
          </p:cNvPr>
          <p:cNvSpPr/>
          <p:nvPr userDrawn="1"/>
        </p:nvSpPr>
        <p:spPr>
          <a:xfrm>
            <a:off x="199215" y="162068"/>
            <a:ext cx="11817194" cy="6490846"/>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4" name="Image 3">
            <a:extLst>
              <a:ext uri="{FF2B5EF4-FFF2-40B4-BE49-F238E27FC236}">
                <a16:creationId xmlns:a16="http://schemas.microsoft.com/office/drawing/2014/main" id="{C097A334-00FD-504B-93EC-B6E9C95405C5}"/>
              </a:ext>
            </a:extLst>
          </p:cNvPr>
          <p:cNvPicPr>
            <a:picLocks noChangeAspect="1"/>
          </p:cNvPicPr>
          <p:nvPr userDrawn="1"/>
        </p:nvPicPr>
        <p:blipFill>
          <a:blip r:embed="rId2">
            <a:alphaModFix amt="23000"/>
          </a:blip>
          <a:stretch>
            <a:fillRect/>
          </a:stretch>
        </p:blipFill>
        <p:spPr>
          <a:xfrm>
            <a:off x="2505262" y="2870031"/>
            <a:ext cx="7181476" cy="3807971"/>
          </a:xfrm>
          <a:prstGeom prst="rect">
            <a:avLst/>
          </a:prstGeom>
        </p:spPr>
      </p:pic>
      <p:pic>
        <p:nvPicPr>
          <p:cNvPr id="5" name="Image 4">
            <a:extLst>
              <a:ext uri="{FF2B5EF4-FFF2-40B4-BE49-F238E27FC236}">
                <a16:creationId xmlns:a16="http://schemas.microsoft.com/office/drawing/2014/main" id="{AC164645-C9A8-6B4C-A870-F9CD132110E2}"/>
              </a:ext>
            </a:extLst>
          </p:cNvPr>
          <p:cNvPicPr>
            <a:picLocks noChangeAspect="1"/>
          </p:cNvPicPr>
          <p:nvPr userDrawn="1"/>
        </p:nvPicPr>
        <p:blipFill>
          <a:blip r:embed="rId3"/>
          <a:stretch>
            <a:fillRect/>
          </a:stretch>
        </p:blipFill>
        <p:spPr>
          <a:xfrm>
            <a:off x="10319951" y="496957"/>
            <a:ext cx="1775255" cy="4084328"/>
          </a:xfrm>
          <a:prstGeom prst="rect">
            <a:avLst/>
          </a:prstGeom>
        </p:spPr>
      </p:pic>
      <p:sp>
        <p:nvSpPr>
          <p:cNvPr id="6" name="Sous-titre 2" descr="DATE&#10;">
            <a:extLst>
              <a:ext uri="{FF2B5EF4-FFF2-40B4-BE49-F238E27FC236}">
                <a16:creationId xmlns:a16="http://schemas.microsoft.com/office/drawing/2014/main" id="{76D91CC4-6362-F649-8EF2-7AD8A87D50A3}"/>
              </a:ext>
            </a:extLst>
          </p:cNvPr>
          <p:cNvSpPr>
            <a:spLocks noGrp="1"/>
          </p:cNvSpPr>
          <p:nvPr>
            <p:ph type="subTitle" idx="1" hasCustomPrompt="1"/>
          </p:nvPr>
        </p:nvSpPr>
        <p:spPr>
          <a:xfrm>
            <a:off x="1305697" y="3407491"/>
            <a:ext cx="9014254" cy="500405"/>
          </a:xfrm>
          <a:prstGeom prst="rect">
            <a:avLst/>
          </a:prstGeom>
        </p:spPr>
        <p:txBody>
          <a:bodyPr>
            <a:noAutofit/>
          </a:bodyPr>
          <a:lstStyle>
            <a:lvl1pPr marL="0" indent="0" algn="l">
              <a:buNone/>
              <a:defRPr sz="3600" b="0" i="0">
                <a:solidFill>
                  <a:schemeClr val="bg1"/>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7" name="Rectangle 6">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sp>
        <p:nvSpPr>
          <p:cNvPr id="8" name="Titre 1">
            <a:extLst>
              <a:ext uri="{FF2B5EF4-FFF2-40B4-BE49-F238E27FC236}">
                <a16:creationId xmlns:a16="http://schemas.microsoft.com/office/drawing/2014/main" id="{DB678A0E-8A30-414D-BF26-910F73173F5B}"/>
              </a:ext>
            </a:extLst>
          </p:cNvPr>
          <p:cNvSpPr>
            <a:spLocks noGrp="1"/>
          </p:cNvSpPr>
          <p:nvPr>
            <p:ph type="ctrTitle"/>
          </p:nvPr>
        </p:nvSpPr>
        <p:spPr>
          <a:xfrm>
            <a:off x="1305697" y="1958666"/>
            <a:ext cx="9277636" cy="1155438"/>
          </a:xfrm>
          <a:prstGeom prst="rect">
            <a:avLst/>
          </a:prstGeom>
        </p:spPr>
        <p:txBody>
          <a:bodyPr anchor="b"/>
          <a:lstStyle>
            <a:lvl1pPr algn="l">
              <a:defRPr sz="6000" b="1" i="0">
                <a:solidFill>
                  <a:schemeClr val="bg1"/>
                </a:solidFill>
                <a:latin typeface="Candara" panose="020E0502030303020204" pitchFamily="34" charset="0"/>
              </a:defRPr>
            </a:lvl1pPr>
          </a:lstStyle>
          <a:p>
            <a:r>
              <a:rPr lang="fr-FR" dirty="0"/>
              <a:t>Modifiez le style du titre</a:t>
            </a:r>
          </a:p>
        </p:txBody>
      </p:sp>
    </p:spTree>
    <p:extLst>
      <p:ext uri="{BB962C8B-B14F-4D97-AF65-F5344CB8AC3E}">
        <p14:creationId xmlns:p14="http://schemas.microsoft.com/office/powerpoint/2010/main" val="427029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409447F8-A408-2443-85AC-9AD6177A5BA5}"/>
              </a:ext>
            </a:extLst>
          </p:cNvPr>
          <p:cNvPicPr>
            <a:picLocks noChangeAspect="1"/>
          </p:cNvPicPr>
          <p:nvPr userDrawn="1"/>
        </p:nvPicPr>
        <p:blipFill>
          <a:blip r:embed="rId2"/>
          <a:stretch>
            <a:fillRect/>
          </a:stretch>
        </p:blipFill>
        <p:spPr>
          <a:xfrm>
            <a:off x="703131" y="-1338373"/>
            <a:ext cx="1360651" cy="3130449"/>
          </a:xfrm>
          <a:prstGeom prst="rect">
            <a:avLst/>
          </a:prstGeom>
        </p:spPr>
      </p:pic>
      <p:sp>
        <p:nvSpPr>
          <p:cNvPr id="8" name="Titre 22">
            <a:extLst>
              <a:ext uri="{FF2B5EF4-FFF2-40B4-BE49-F238E27FC236}">
                <a16:creationId xmlns:a16="http://schemas.microsoft.com/office/drawing/2014/main" id="{67EAE32F-2287-8D40-93CF-41CDD99B334A}"/>
              </a:ext>
            </a:extLst>
          </p:cNvPr>
          <p:cNvSpPr>
            <a:spLocks noGrp="1"/>
          </p:cNvSpPr>
          <p:nvPr>
            <p:ph type="title"/>
          </p:nvPr>
        </p:nvSpPr>
        <p:spPr>
          <a:xfrm>
            <a:off x="2063782" y="819330"/>
            <a:ext cx="8640730" cy="738088"/>
          </a:xfrm>
          <a:prstGeom prst="rect">
            <a:avLst/>
          </a:prstGeom>
        </p:spPr>
        <p:txBody>
          <a:bodyPr/>
          <a:lstStyle>
            <a:lvl1pPr>
              <a:defRPr sz="4800" b="1">
                <a:solidFill>
                  <a:srgbClr val="9D1918"/>
                </a:solidFill>
                <a:latin typeface="Candara" panose="020E0502030303020204" pitchFamily="34" charset="0"/>
                <a:cs typeface="Arial" panose="020B0604020202020204" pitchFamily="34" charset="0"/>
              </a:defRPr>
            </a:lvl1pPr>
          </a:lstStyle>
          <a:p>
            <a:r>
              <a:rPr lang="fr-FR" dirty="0"/>
              <a:t>Modifiez le style du titre</a:t>
            </a:r>
          </a:p>
        </p:txBody>
      </p:sp>
      <p:sp>
        <p:nvSpPr>
          <p:cNvPr id="9" name="Espace réservé du contenu 2">
            <a:extLst>
              <a:ext uri="{FF2B5EF4-FFF2-40B4-BE49-F238E27FC236}">
                <a16:creationId xmlns:a16="http://schemas.microsoft.com/office/drawing/2014/main" id="{3B1CB9C0-FCC5-F147-A64D-C72A1857153A}"/>
              </a:ext>
            </a:extLst>
          </p:cNvPr>
          <p:cNvSpPr>
            <a:spLocks noGrp="1"/>
          </p:cNvSpPr>
          <p:nvPr>
            <p:ph idx="1" hasCustomPrompt="1"/>
          </p:nvPr>
        </p:nvSpPr>
        <p:spPr>
          <a:xfrm>
            <a:off x="2063782" y="1792076"/>
            <a:ext cx="8640730" cy="4013188"/>
          </a:xfrm>
          <a:prstGeom prst="rect">
            <a:avLst/>
          </a:prstGeom>
        </p:spPr>
        <p:txBody>
          <a:bodyPr>
            <a:normAutofit/>
          </a:bodyPr>
          <a:lstStyle>
            <a:lvl1pPr marL="285750" indent="-285750">
              <a:buClr>
                <a:srgbClr val="008D44"/>
              </a:buClr>
              <a:buSzPct val="100000"/>
              <a:buFontTx/>
              <a:buBlip>
                <a:blip r:embed="rId3"/>
              </a:buBlip>
              <a:defRPr sz="3200" b="1">
                <a:solidFill>
                  <a:srgbClr val="27B6D9"/>
                </a:solidFill>
                <a:latin typeface="Candara" panose="020E0502030303020204" pitchFamily="34" charset="0"/>
              </a:defRPr>
            </a:lvl1pPr>
            <a:lvl2pPr marL="685800" indent="-228600">
              <a:buClr>
                <a:srgbClr val="054A89"/>
              </a:buClr>
              <a:buSzPct val="100000"/>
              <a:buFontTx/>
              <a:buBlip>
                <a:blip r:embed="rId4"/>
              </a:buBlip>
              <a:defRPr sz="2800" b="0" i="0">
                <a:solidFill>
                  <a:srgbClr val="9D1918"/>
                </a:solidFill>
                <a:latin typeface="Candara" panose="020E0502030303020204" pitchFamily="34" charset="0"/>
              </a:defRPr>
            </a:lvl2pPr>
            <a:lvl3pPr marL="1143000" indent="-228600">
              <a:buFont typeface="Wingdings" panose="05000000000000000000" pitchFamily="2" charset="2"/>
              <a:buChar char="Ø"/>
              <a:defRPr sz="2400">
                <a:solidFill>
                  <a:srgbClr val="1FA599"/>
                </a:solidFill>
                <a:latin typeface="Candara" panose="020E0502030303020204" pitchFamily="34" charset="0"/>
              </a:defRPr>
            </a:lvl3pPr>
            <a:lvl4pPr marL="1600200" indent="-228600">
              <a:buFont typeface="Courier New" panose="02070309020205020404" pitchFamily="49" charset="0"/>
              <a:buChar char="o"/>
              <a:defRPr b="1">
                <a:solidFill>
                  <a:srgbClr val="004996"/>
                </a:solidFill>
                <a:latin typeface="Candara" panose="020E0502030303020204" pitchFamily="34" charset="0"/>
              </a:defRPr>
            </a:lvl4pPr>
            <a:lvl5pPr>
              <a:defRPr sz="1800" baseline="0">
                <a:latin typeface="Candara" panose="020E0502030303020204" pitchFamily="34" charset="0"/>
              </a:defRPr>
            </a:lvl5pPr>
          </a:lstStyle>
          <a:p>
            <a:pPr lvl="0"/>
            <a:r>
              <a:rPr lang="fr-FR" dirty="0"/>
              <a:t>Modifiez les styles du texte</a:t>
            </a:r>
          </a:p>
          <a:p>
            <a:pPr lvl="1"/>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11" name="Rectangle 10"/>
          <p:cNvSpPr/>
          <p:nvPr userDrawn="1"/>
        </p:nvSpPr>
        <p:spPr>
          <a:xfrm>
            <a:off x="623090" y="6275401"/>
            <a:ext cx="514885" cy="369332"/>
          </a:xfrm>
          <a:prstGeom prst="rect">
            <a:avLst/>
          </a:prstGeom>
        </p:spPr>
        <p:txBody>
          <a:bodyPr wrap="square">
            <a:spAutoFit/>
          </a:bodyPr>
          <a:lstStyle/>
          <a:p>
            <a:fld id="{CB800B4D-C88A-4C1A-801A-8C0CD5AC1A8D}" type="slidenum">
              <a:rPr lang="fr-FR" b="1" smtClean="0">
                <a:solidFill>
                  <a:schemeClr val="bg1"/>
                </a:solidFill>
                <a:latin typeface="Candara" panose="020E0502030303020204" pitchFamily="34" charset="0"/>
              </a:rPr>
              <a:pPr/>
              <a:t>‹N°›</a:t>
            </a:fld>
            <a:endParaRPr lang="fr-FR" dirty="0"/>
          </a:p>
        </p:txBody>
      </p:sp>
      <p:sp>
        <p:nvSpPr>
          <p:cNvPr id="5" name="Espace réservé du texte 4"/>
          <p:cNvSpPr>
            <a:spLocks noGrp="1"/>
          </p:cNvSpPr>
          <p:nvPr>
            <p:ph type="body" sz="quarter" idx="10" hasCustomPrompt="1"/>
          </p:nvPr>
        </p:nvSpPr>
        <p:spPr>
          <a:xfrm>
            <a:off x="2062800" y="237600"/>
            <a:ext cx="8640000" cy="356400"/>
          </a:xfrm>
          <a:prstGeom prst="rect">
            <a:avLst/>
          </a:prstGeom>
        </p:spPr>
        <p:txBody>
          <a:bodyPr/>
          <a:lstStyle>
            <a:lvl1pPr marL="0" indent="0" algn="l" defTabSz="914400" rtl="0" eaLnBrk="1" latinLnBrk="0" hangingPunct="1">
              <a:lnSpc>
                <a:spcPct val="90000"/>
              </a:lnSpc>
              <a:spcBef>
                <a:spcPct val="0"/>
              </a:spcBef>
              <a:buNone/>
              <a:defRPr lang="fr-FR" sz="2400" b="0" kern="1200" dirty="0">
                <a:solidFill>
                  <a:srgbClr val="27B6D9"/>
                </a:solidFill>
                <a:latin typeface="Candara" panose="020E0502030303020204" pitchFamily="34" charset="0"/>
                <a:ea typeface="+mj-ea"/>
                <a:cs typeface="+mj-cs"/>
              </a:defRPr>
            </a:lvl1pPr>
          </a:lstStyle>
          <a:p>
            <a:pPr lvl="0"/>
            <a:r>
              <a:rPr lang="fr-FR" dirty="0"/>
              <a:t>Modifiez le style surtitre</a:t>
            </a:r>
          </a:p>
        </p:txBody>
      </p:sp>
    </p:spTree>
    <p:extLst>
      <p:ext uri="{BB962C8B-B14F-4D97-AF65-F5344CB8AC3E}">
        <p14:creationId xmlns:p14="http://schemas.microsoft.com/office/powerpoint/2010/main" val="27900573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theme" Target="../theme/theme10.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5" Type="http://schemas.openxmlformats.org/officeDocument/2006/relationships/slideLayout" Target="../slideLayouts/slideLayout54.xml"/><Relationship Id="rId10" Type="http://schemas.openxmlformats.org/officeDocument/2006/relationships/image" Target="../media/image3.emf"/><Relationship Id="rId4" Type="http://schemas.openxmlformats.org/officeDocument/2006/relationships/slideLayout" Target="../slideLayouts/slideLayout53.xml"/><Relationship Id="rId9" Type="http://schemas.openxmlformats.org/officeDocument/2006/relationships/image" Target="../media/image2.emf"/></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56.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3.emf"/><Relationship Id="rId4" Type="http://schemas.openxmlformats.org/officeDocument/2006/relationships/slideLayout" Target="../slideLayouts/slideLayout5.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emf"/><Relationship Id="rId4" Type="http://schemas.openxmlformats.org/officeDocument/2006/relationships/slideLayout" Target="../slideLayouts/slideLayout11.xml"/><Relationship Id="rId9"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3.emf"/><Relationship Id="rId4" Type="http://schemas.openxmlformats.org/officeDocument/2006/relationships/slideLayout" Target="../slideLayouts/slideLayout17.xml"/><Relationship Id="rId9"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3.emf"/><Relationship Id="rId4" Type="http://schemas.openxmlformats.org/officeDocument/2006/relationships/slideLayout" Target="../slideLayouts/slideLayout23.xml"/><Relationship Id="rId9"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image" Target="../media/image3.emf"/><Relationship Id="rId4" Type="http://schemas.openxmlformats.org/officeDocument/2006/relationships/slideLayout" Target="../slideLayouts/slideLayout29.xml"/><Relationship Id="rId9" Type="http://schemas.openxmlformats.org/officeDocument/2006/relationships/image" Target="../media/image2.emf"/></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4.xml"/><Relationship Id="rId7" Type="http://schemas.openxmlformats.org/officeDocument/2006/relationships/theme" Target="../theme/theme7.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3.emf"/><Relationship Id="rId4" Type="http://schemas.openxmlformats.org/officeDocument/2006/relationships/slideLayout" Target="../slideLayouts/slideLayout35.xml"/><Relationship Id="rId9"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0.xml"/><Relationship Id="rId7" Type="http://schemas.openxmlformats.org/officeDocument/2006/relationships/theme" Target="../theme/theme8.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10" Type="http://schemas.openxmlformats.org/officeDocument/2006/relationships/image" Target="../media/image3.emf"/><Relationship Id="rId4" Type="http://schemas.openxmlformats.org/officeDocument/2006/relationships/slideLayout" Target="../slideLayouts/slideLayout41.xml"/><Relationship Id="rId9"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6.xml"/><Relationship Id="rId7" Type="http://schemas.openxmlformats.org/officeDocument/2006/relationships/theme" Target="../theme/theme9.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10" Type="http://schemas.openxmlformats.org/officeDocument/2006/relationships/image" Target="../media/image3.emf"/><Relationship Id="rId4" Type="http://schemas.openxmlformats.org/officeDocument/2006/relationships/slideLayout" Target="../slideLayouts/slideLayout47.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FCB007-5677-2B45-B35A-FCD3750C367D}"/>
              </a:ext>
            </a:extLst>
          </p:cNvPr>
          <p:cNvSpPr/>
          <p:nvPr userDrawn="1"/>
        </p:nvSpPr>
        <p:spPr>
          <a:xfrm>
            <a:off x="243036" y="186130"/>
            <a:ext cx="11817194" cy="5040000"/>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9" name="Image 8">
            <a:extLst>
              <a:ext uri="{FF2B5EF4-FFF2-40B4-BE49-F238E27FC236}">
                <a16:creationId xmlns:a16="http://schemas.microsoft.com/office/drawing/2014/main" id="{C097A334-00FD-504B-93EC-B6E9C95405C5}"/>
              </a:ext>
            </a:extLst>
          </p:cNvPr>
          <p:cNvPicPr>
            <a:picLocks noChangeAspect="1"/>
          </p:cNvPicPr>
          <p:nvPr userDrawn="1"/>
        </p:nvPicPr>
        <p:blipFill>
          <a:blip r:embed="rId3">
            <a:alphaModFix amt="23000"/>
          </a:blip>
          <a:stretch>
            <a:fillRect/>
          </a:stretch>
        </p:blipFill>
        <p:spPr>
          <a:xfrm>
            <a:off x="2017028" y="1401164"/>
            <a:ext cx="7181476" cy="3807971"/>
          </a:xfrm>
          <a:prstGeom prst="rect">
            <a:avLst/>
          </a:prstGeom>
        </p:spPr>
      </p:pic>
      <p:pic>
        <p:nvPicPr>
          <p:cNvPr id="10" name="Image 9">
            <a:extLst>
              <a:ext uri="{FF2B5EF4-FFF2-40B4-BE49-F238E27FC236}">
                <a16:creationId xmlns:a16="http://schemas.microsoft.com/office/drawing/2014/main" id="{AC164645-C9A8-6B4C-A870-F9CD132110E2}"/>
              </a:ext>
            </a:extLst>
          </p:cNvPr>
          <p:cNvPicPr>
            <a:picLocks noChangeAspect="1"/>
          </p:cNvPicPr>
          <p:nvPr userDrawn="1"/>
        </p:nvPicPr>
        <p:blipFill>
          <a:blip r:embed="rId4"/>
          <a:stretch>
            <a:fillRect/>
          </a:stretch>
        </p:blipFill>
        <p:spPr>
          <a:xfrm>
            <a:off x="10319951" y="496957"/>
            <a:ext cx="1775255" cy="4084328"/>
          </a:xfrm>
          <a:prstGeom prst="rect">
            <a:avLst/>
          </a:prstGeom>
        </p:spPr>
      </p:pic>
      <p:sp>
        <p:nvSpPr>
          <p:cNvPr id="12" name="Rectangle 11">
            <a:extLst>
              <a:ext uri="{FF2B5EF4-FFF2-40B4-BE49-F238E27FC236}">
                <a16:creationId xmlns:a16="http://schemas.microsoft.com/office/drawing/2014/main" id="{696E0981-7E34-9D40-88D2-48089762788E}"/>
              </a:ext>
            </a:extLst>
          </p:cNvPr>
          <p:cNvSpPr/>
          <p:nvPr userDrawn="1"/>
        </p:nvSpPr>
        <p:spPr>
          <a:xfrm>
            <a:off x="10128229" y="2201845"/>
            <a:ext cx="313485" cy="847981"/>
          </a:xfrm>
          <a:prstGeom prst="rect">
            <a:avLst/>
          </a:prstGeom>
          <a:solidFill>
            <a:srgbClr val="054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latin typeface="Nunito" pitchFamily="2" charset="77"/>
            </a:endParaRPr>
          </a:p>
        </p:txBody>
      </p:sp>
      <p:pic>
        <p:nvPicPr>
          <p:cNvPr id="13" name="Image 12">
            <a:extLst>
              <a:ext uri="{FF2B5EF4-FFF2-40B4-BE49-F238E27FC236}">
                <a16:creationId xmlns:a16="http://schemas.microsoft.com/office/drawing/2014/main" id="{7A51FE78-943A-054C-891E-FF71E0E8B1A3}"/>
              </a:ext>
            </a:extLst>
          </p:cNvPr>
          <p:cNvPicPr>
            <a:picLocks noChangeAspect="1"/>
          </p:cNvPicPr>
          <p:nvPr userDrawn="1"/>
        </p:nvPicPr>
        <p:blipFill>
          <a:blip r:embed="rId5"/>
          <a:stretch>
            <a:fillRect/>
          </a:stretch>
        </p:blipFill>
        <p:spPr>
          <a:xfrm>
            <a:off x="5335186" y="5498004"/>
            <a:ext cx="1312442" cy="1069702"/>
          </a:xfrm>
          <a:prstGeom prst="rect">
            <a:avLst/>
          </a:prstGeom>
        </p:spPr>
      </p:pic>
    </p:spTree>
    <p:extLst>
      <p:ext uri="{BB962C8B-B14F-4D97-AF65-F5344CB8AC3E}">
        <p14:creationId xmlns:p14="http://schemas.microsoft.com/office/powerpoint/2010/main" val="2583931881"/>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EB5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51595312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4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815416"/>
      </p:ext>
    </p:extLst>
  </p:cSld>
  <p:clrMap bg1="lt1" tx1="dk1" bg2="lt2" tx2="dk2" accent1="accent1" accent2="accent2" accent3="accent3" accent4="accent4" accent5="accent5" accent6="accent6" hlink="hlink" folHlink="folHlink"/>
  <p:sldLayoutIdLst>
    <p:sldLayoutId id="214748374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32446194"/>
      </p:ext>
    </p:extLst>
  </p:cSld>
  <p:clrMap bg1="lt1" tx1="dk1" bg2="lt2" tx2="dk2" accent1="accent1" accent2="accent2" accent3="accent3" accent4="accent4" accent5="accent5" accent6="accent6" hlink="hlink" folHlink="folHlink"/>
  <p:sldLayoutIdLst>
    <p:sldLayoutId id="2147483682" r:id="rId1"/>
    <p:sldLayoutId id="2147483650" r:id="rId2"/>
    <p:sldLayoutId id="2147483651" r:id="rId3"/>
    <p:sldLayoutId id="2147483652" r:id="rId4"/>
    <p:sldLayoutId id="2147483653"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27B6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36716560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9D1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9" name="Image 8">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10" name="Image 9">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1" name="Image 10">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756533294"/>
      </p:ext>
    </p:extLst>
  </p:cSld>
  <p:clrMap bg1="lt1" tx1="dk1" bg2="lt2" tx2="dk2" accent1="accent1" accent2="accent2" accent3="accent3" accent4="accent4" accent5="accent5" accent6="accent6" hlink="hlink" folHlink="folHlink"/>
  <p:sldLayoutIdLst>
    <p:sldLayoutId id="2147483694" r:id="rId1"/>
    <p:sldLayoutId id="2147483692" r:id="rId2"/>
    <p:sldLayoutId id="2147483693" r:id="rId3"/>
    <p:sldLayoutId id="2147483695" r:id="rId4"/>
    <p:sldLayoutId id="2147483696" r:id="rId5"/>
    <p:sldLayoutId id="2147483697"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004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171192470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F6C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781033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1" r:id="rId5"/>
    <p:sldLayoutId id="2147483710"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1FA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50408322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3F1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305097929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4B4E8-0E65-9F42-A0C6-56393C9FFE1C}"/>
              </a:ext>
            </a:extLst>
          </p:cNvPr>
          <p:cNvSpPr/>
          <p:nvPr userDrawn="1"/>
        </p:nvSpPr>
        <p:spPr>
          <a:xfrm>
            <a:off x="199216" y="179073"/>
            <a:ext cx="1360652" cy="6452075"/>
          </a:xfrm>
          <a:prstGeom prst="rect">
            <a:avLst/>
          </a:prstGeom>
          <a:solidFill>
            <a:srgbClr val="81B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i="0" dirty="0">
              <a:solidFill>
                <a:srgbClr val="008000"/>
              </a:solidFill>
              <a:latin typeface="Nunito" pitchFamily="2" charset="77"/>
            </a:endParaRPr>
          </a:p>
        </p:txBody>
      </p:sp>
      <p:pic>
        <p:nvPicPr>
          <p:cNvPr id="8" name="Image 7">
            <a:extLst>
              <a:ext uri="{FF2B5EF4-FFF2-40B4-BE49-F238E27FC236}">
                <a16:creationId xmlns:a16="http://schemas.microsoft.com/office/drawing/2014/main" id="{5B1C56B9-7212-7442-8E68-D56DB829D48E}"/>
              </a:ext>
            </a:extLst>
          </p:cNvPr>
          <p:cNvPicPr>
            <a:picLocks noChangeAspect="1"/>
          </p:cNvPicPr>
          <p:nvPr userDrawn="1"/>
        </p:nvPicPr>
        <p:blipFill rotWithShape="1">
          <a:blip r:embed="rId8">
            <a:alphaModFix amt="11000"/>
          </a:blip>
          <a:srcRect r="65519"/>
          <a:stretch/>
        </p:blipFill>
        <p:spPr>
          <a:xfrm>
            <a:off x="205013" y="4543178"/>
            <a:ext cx="1354855" cy="2083519"/>
          </a:xfrm>
          <a:prstGeom prst="rect">
            <a:avLst/>
          </a:prstGeom>
        </p:spPr>
      </p:pic>
      <p:pic>
        <p:nvPicPr>
          <p:cNvPr id="9" name="Image 8">
            <a:extLst>
              <a:ext uri="{FF2B5EF4-FFF2-40B4-BE49-F238E27FC236}">
                <a16:creationId xmlns:a16="http://schemas.microsoft.com/office/drawing/2014/main" id="{409447F8-A408-2443-85AC-9AD6177A5BA5}"/>
              </a:ext>
            </a:extLst>
          </p:cNvPr>
          <p:cNvPicPr>
            <a:picLocks noChangeAspect="1"/>
          </p:cNvPicPr>
          <p:nvPr userDrawn="1"/>
        </p:nvPicPr>
        <p:blipFill>
          <a:blip r:embed="rId9"/>
          <a:stretch>
            <a:fillRect/>
          </a:stretch>
        </p:blipFill>
        <p:spPr>
          <a:xfrm>
            <a:off x="703131" y="-1338373"/>
            <a:ext cx="1360651" cy="3130449"/>
          </a:xfrm>
          <a:prstGeom prst="rect">
            <a:avLst/>
          </a:prstGeom>
        </p:spPr>
      </p:pic>
      <p:pic>
        <p:nvPicPr>
          <p:cNvPr id="10" name="Image 9">
            <a:extLst>
              <a:ext uri="{FF2B5EF4-FFF2-40B4-BE49-F238E27FC236}">
                <a16:creationId xmlns:a16="http://schemas.microsoft.com/office/drawing/2014/main" id="{78ABB727-F515-0247-8669-BCF9B325A01C}"/>
              </a:ext>
            </a:extLst>
          </p:cNvPr>
          <p:cNvPicPr>
            <a:picLocks noChangeAspect="1"/>
          </p:cNvPicPr>
          <p:nvPr userDrawn="1"/>
        </p:nvPicPr>
        <p:blipFill>
          <a:blip r:embed="rId10"/>
          <a:stretch>
            <a:fillRect/>
          </a:stretch>
        </p:blipFill>
        <p:spPr>
          <a:xfrm>
            <a:off x="11110495" y="5909461"/>
            <a:ext cx="879994" cy="717236"/>
          </a:xfrm>
          <a:prstGeom prst="rect">
            <a:avLst/>
          </a:prstGeom>
        </p:spPr>
      </p:pic>
    </p:spTree>
    <p:extLst>
      <p:ext uri="{BB962C8B-B14F-4D97-AF65-F5344CB8AC3E}">
        <p14:creationId xmlns:p14="http://schemas.microsoft.com/office/powerpoint/2010/main" val="21954438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399215" y="2219376"/>
            <a:ext cx="9144000" cy="929070"/>
          </a:xfrm>
        </p:spPr>
        <p:txBody>
          <a:bodyPr/>
          <a:lstStyle/>
          <a:p>
            <a:r>
              <a:rPr lang="fr-FR" dirty="0"/>
              <a:t>SOYONS AMBITIEUX !</a:t>
            </a:r>
          </a:p>
        </p:txBody>
      </p:sp>
      <p:sp>
        <p:nvSpPr>
          <p:cNvPr id="3" name="Espace réservé du texte 2"/>
          <p:cNvSpPr>
            <a:spLocks noGrp="1"/>
          </p:cNvSpPr>
          <p:nvPr>
            <p:ph type="body" sz="quarter" idx="11"/>
          </p:nvPr>
        </p:nvSpPr>
        <p:spPr>
          <a:xfrm>
            <a:off x="1399215" y="3658113"/>
            <a:ext cx="9144000" cy="627063"/>
          </a:xfrm>
        </p:spPr>
        <p:txBody>
          <a:bodyPr/>
          <a:lstStyle/>
          <a:p>
            <a:r>
              <a:rPr lang="fr-FR" dirty="0"/>
              <a:t>Conférence de presse – 13 septembre 2022</a:t>
            </a:r>
          </a:p>
        </p:txBody>
      </p:sp>
    </p:spTree>
    <p:extLst>
      <p:ext uri="{BB962C8B-B14F-4D97-AF65-F5344CB8AC3E}">
        <p14:creationId xmlns:p14="http://schemas.microsoft.com/office/powerpoint/2010/main" val="1253102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Tassement transitoire des matériaux</a:t>
            </a:r>
          </a:p>
        </p:txBody>
      </p:sp>
      <p:sp>
        <p:nvSpPr>
          <p:cNvPr id="4" name="Espace réservé du texte 3"/>
          <p:cNvSpPr>
            <a:spLocks noGrp="1"/>
          </p:cNvSpPr>
          <p:nvPr>
            <p:ph type="body" sz="quarter" idx="15"/>
          </p:nvPr>
        </p:nvSpPr>
        <p:spPr/>
        <p:txBody>
          <a:bodyPr/>
          <a:lstStyle/>
          <a:p>
            <a:pPr marL="0" indent="0">
              <a:buNone/>
            </a:pPr>
            <a:r>
              <a:rPr lang="fr-FR" dirty="0"/>
              <a:t>Indices de prix de production de quelques matériaux</a:t>
            </a:r>
          </a:p>
        </p:txBody>
      </p:sp>
      <p:sp>
        <p:nvSpPr>
          <p:cNvPr id="5" name="Espace réservé du texte 4"/>
          <p:cNvSpPr>
            <a:spLocks noGrp="1"/>
          </p:cNvSpPr>
          <p:nvPr>
            <p:ph type="body" sz="quarter" idx="16"/>
          </p:nvPr>
        </p:nvSpPr>
        <p:spPr/>
        <p:txBody>
          <a:bodyPr/>
          <a:lstStyle/>
          <a:p>
            <a:r>
              <a:rPr lang="fr-FR" dirty="0"/>
              <a:t>Source : calculs FFB d’après Insee</a:t>
            </a:r>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822173965"/>
              </p:ext>
            </p:extLst>
          </p:nvPr>
        </p:nvGraphicFramePr>
        <p:xfrm>
          <a:off x="2033588" y="1998662"/>
          <a:ext cx="9752012" cy="43259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475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L’énergie s’envole de nouveau</a:t>
            </a:r>
          </a:p>
        </p:txBody>
      </p:sp>
      <p:sp>
        <p:nvSpPr>
          <p:cNvPr id="4" name="Espace réservé du texte 3"/>
          <p:cNvSpPr>
            <a:spLocks noGrp="1"/>
          </p:cNvSpPr>
          <p:nvPr>
            <p:ph type="body" sz="quarter" idx="15"/>
          </p:nvPr>
        </p:nvSpPr>
        <p:spPr/>
        <p:txBody>
          <a:bodyPr/>
          <a:lstStyle/>
          <a:p>
            <a:pPr marL="0" indent="0">
              <a:buNone/>
            </a:pPr>
            <a:r>
              <a:rPr lang="fr-FR" dirty="0"/>
              <a:t>Prix spot des énergies et des émissions de CO2 en Europe </a:t>
            </a:r>
            <a:r>
              <a:rPr lang="fr-FR" sz="2400" dirty="0"/>
              <a:t>(en €, moyenne journalière depuis février 2022)</a:t>
            </a:r>
          </a:p>
        </p:txBody>
      </p:sp>
      <p:sp>
        <p:nvSpPr>
          <p:cNvPr id="5" name="Espace réservé du texte 4"/>
          <p:cNvSpPr>
            <a:spLocks noGrp="1"/>
          </p:cNvSpPr>
          <p:nvPr>
            <p:ph type="body" sz="quarter" idx="16"/>
          </p:nvPr>
        </p:nvSpPr>
        <p:spPr>
          <a:xfrm>
            <a:off x="2033586" y="6468534"/>
            <a:ext cx="5053013" cy="215296"/>
          </a:xfrm>
        </p:spPr>
        <p:txBody>
          <a:bodyPr/>
          <a:lstStyle/>
          <a:p>
            <a:r>
              <a:rPr lang="fr-FR" dirty="0"/>
              <a:t>Source : Insee et Rexecode, d’après </a:t>
            </a:r>
            <a:r>
              <a:rPr lang="fr-FR" dirty="0" err="1"/>
              <a:t>PowerNext</a:t>
            </a:r>
            <a:r>
              <a:rPr lang="fr-FR" dirty="0"/>
              <a:t>, </a:t>
            </a:r>
            <a:r>
              <a:rPr lang="fr-FR" dirty="0" err="1"/>
              <a:t>Refinitiv</a:t>
            </a:r>
            <a:r>
              <a:rPr lang="fr-FR" dirty="0"/>
              <a:t>, </a:t>
            </a:r>
            <a:r>
              <a:rPr lang="fr-FR" dirty="0" err="1"/>
              <a:t>European</a:t>
            </a:r>
            <a:r>
              <a:rPr lang="fr-FR" dirty="0"/>
              <a:t> </a:t>
            </a:r>
            <a:r>
              <a:rPr lang="fr-FR" dirty="0" err="1"/>
              <a:t>Energy</a:t>
            </a:r>
            <a:r>
              <a:rPr lang="fr-FR" dirty="0"/>
              <a:t> Exchange</a:t>
            </a:r>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210980132"/>
              </p:ext>
            </p:extLst>
          </p:nvPr>
        </p:nvGraphicFramePr>
        <p:xfrm>
          <a:off x="2033588" y="2236573"/>
          <a:ext cx="9752012"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0410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3782" y="695760"/>
            <a:ext cx="8640730" cy="738088"/>
          </a:xfrm>
        </p:spPr>
        <p:txBody>
          <a:bodyPr/>
          <a:lstStyle/>
          <a:p>
            <a:r>
              <a:rPr lang="fr-FR" dirty="0"/>
              <a:t>Les Assises du BTP</a:t>
            </a:r>
          </a:p>
        </p:txBody>
      </p:sp>
      <p:sp>
        <p:nvSpPr>
          <p:cNvPr id="3" name="Espace réservé du contenu 2"/>
          <p:cNvSpPr>
            <a:spLocks noGrp="1"/>
          </p:cNvSpPr>
          <p:nvPr>
            <p:ph idx="1"/>
          </p:nvPr>
        </p:nvSpPr>
        <p:spPr>
          <a:xfrm>
            <a:off x="2063782" y="1409134"/>
            <a:ext cx="9403288" cy="5300581"/>
          </a:xfrm>
        </p:spPr>
        <p:txBody>
          <a:bodyPr>
            <a:normAutofit fontScale="92500" lnSpcReduction="10000"/>
          </a:bodyPr>
          <a:lstStyle/>
          <a:p>
            <a:r>
              <a:rPr lang="fr-FR" b="0" dirty="0"/>
              <a:t>Demandes FFB (non exhaustif) :</a:t>
            </a:r>
          </a:p>
          <a:p>
            <a:pPr lvl="1"/>
            <a:r>
              <a:rPr lang="fr-FR" dirty="0"/>
              <a:t> GT1 - « Équilibre économique des opérations » : observatoire des matériaux ; limitation de la sous-traitance en cascade ; sur les marchés publics, simplification des conditions d’obtention d’avenants pour  hausse des matériaux et relèvement du taux d’avance minimal ; …</a:t>
            </a:r>
          </a:p>
          <a:p>
            <a:pPr lvl="1"/>
            <a:r>
              <a:rPr lang="fr-FR" dirty="0"/>
              <a:t> GT2 - « Simplification » : dématérialisation de l'instruction des permis de construire ; harmonisation des dossiers CEE et MPR ; pérennisation du plafond à 100 000 € pour traiter de gré à gré en marché public ; …</a:t>
            </a:r>
          </a:p>
          <a:p>
            <a:pPr lvl="1"/>
            <a:r>
              <a:rPr lang="fr-FR" dirty="0"/>
              <a:t>GT3 – « Transition écologique » : indexation des aides (MPR) ; relèvement des obligations d'économie d'énergie pour la cinquième période des CEE ; mise en œuvre de l’éco-contribution REP 9 mois après publication des tarifs…</a:t>
            </a:r>
          </a:p>
          <a:p>
            <a:r>
              <a:rPr lang="fr-FR" b="0" dirty="0"/>
              <a:t>Un souhait fort : Conseil national de la construction. </a:t>
            </a:r>
          </a:p>
        </p:txBody>
      </p:sp>
      <p:sp>
        <p:nvSpPr>
          <p:cNvPr id="4" name="Espace réservé du texte 3"/>
          <p:cNvSpPr>
            <a:spLocks noGrp="1"/>
          </p:cNvSpPr>
          <p:nvPr>
            <p:ph type="body" sz="quarter" idx="10"/>
          </p:nvPr>
        </p:nvSpPr>
        <p:spPr/>
        <p:txBody>
          <a:bodyPr/>
          <a:lstStyle/>
          <a:p>
            <a:r>
              <a:rPr lang="fr-FR" dirty="0"/>
              <a:t>Demandes FFB</a:t>
            </a:r>
          </a:p>
        </p:txBody>
      </p:sp>
    </p:spTree>
    <p:extLst>
      <p:ext uri="{BB962C8B-B14F-4D97-AF65-F5344CB8AC3E}">
        <p14:creationId xmlns:p14="http://schemas.microsoft.com/office/powerpoint/2010/main" val="428243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3782" y="695760"/>
            <a:ext cx="9403288" cy="738088"/>
          </a:xfrm>
        </p:spPr>
        <p:txBody>
          <a:bodyPr/>
          <a:lstStyle/>
          <a:p>
            <a:r>
              <a:rPr lang="fr-FR" dirty="0"/>
              <a:t>Quelle stratégie pour le bâtiment ?</a:t>
            </a:r>
          </a:p>
        </p:txBody>
      </p:sp>
      <p:sp>
        <p:nvSpPr>
          <p:cNvPr id="3" name="Espace réservé du contenu 2"/>
          <p:cNvSpPr>
            <a:spLocks noGrp="1"/>
          </p:cNvSpPr>
          <p:nvPr>
            <p:ph idx="1"/>
          </p:nvPr>
        </p:nvSpPr>
        <p:spPr>
          <a:xfrm>
            <a:off x="2063782" y="1668162"/>
            <a:ext cx="9403288" cy="5041553"/>
          </a:xfrm>
        </p:spPr>
        <p:txBody>
          <a:bodyPr>
            <a:normAutofit/>
          </a:bodyPr>
          <a:lstStyle/>
          <a:p>
            <a:r>
              <a:rPr lang="fr-FR" b="0" dirty="0"/>
              <a:t>Depuis Grenelle de l’environnement, le bâtiment au cœur de la transition écologique.</a:t>
            </a:r>
          </a:p>
          <a:p>
            <a:r>
              <a:rPr lang="fr-FR" b="0" dirty="0"/>
              <a:t>Un gros effort sur la construction neuve avec RT2012, puis RE2020.</a:t>
            </a:r>
          </a:p>
          <a:p>
            <a:r>
              <a:rPr lang="fr-FR" b="0" dirty="0"/>
              <a:t>Rénovation du parc peine à suivre, faute de financement car travaux chers (&gt;45 000 € pour rénovation globale) et aides trop volatiles (cf. CEE).</a:t>
            </a:r>
          </a:p>
          <a:p>
            <a:r>
              <a:rPr lang="fr-FR" b="0" dirty="0"/>
              <a:t>Il faut définir une stratégie durable et financée :</a:t>
            </a:r>
          </a:p>
          <a:p>
            <a:pPr lvl="1"/>
            <a:r>
              <a:rPr lang="fr-FR" dirty="0"/>
              <a:t>qui tienne compte des besoins localisés ;</a:t>
            </a:r>
          </a:p>
          <a:p>
            <a:pPr lvl="1"/>
            <a:r>
              <a:rPr lang="fr-FR" dirty="0"/>
              <a:t>sans tabou sur la démolition.</a:t>
            </a:r>
            <a:endParaRPr lang="fr-FR" b="0" dirty="0"/>
          </a:p>
        </p:txBody>
      </p:sp>
      <p:sp>
        <p:nvSpPr>
          <p:cNvPr id="4" name="Espace réservé du texte 3"/>
          <p:cNvSpPr>
            <a:spLocks noGrp="1"/>
          </p:cNvSpPr>
          <p:nvPr>
            <p:ph type="body" sz="quarter" idx="10"/>
          </p:nvPr>
        </p:nvSpPr>
        <p:spPr/>
        <p:txBody>
          <a:bodyPr/>
          <a:lstStyle/>
          <a:p>
            <a:r>
              <a:rPr lang="fr-FR" dirty="0"/>
              <a:t>Demandes FFB</a:t>
            </a:r>
          </a:p>
        </p:txBody>
      </p:sp>
    </p:spTree>
    <p:extLst>
      <p:ext uri="{BB962C8B-B14F-4D97-AF65-F5344CB8AC3E}">
        <p14:creationId xmlns:p14="http://schemas.microsoft.com/office/powerpoint/2010/main" val="290075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FE3EEE-3F14-4841-972F-80FF2F3E88A5}"/>
              </a:ext>
            </a:extLst>
          </p:cNvPr>
          <p:cNvSpPr>
            <a:spLocks noGrp="1"/>
          </p:cNvSpPr>
          <p:nvPr>
            <p:ph type="title"/>
          </p:nvPr>
        </p:nvSpPr>
        <p:spPr/>
        <p:txBody>
          <a:bodyPr/>
          <a:lstStyle/>
          <a:p>
            <a:r>
              <a:rPr lang="fr-FR" dirty="0"/>
              <a:t>À vos agendas !</a:t>
            </a:r>
          </a:p>
        </p:txBody>
      </p:sp>
      <p:sp>
        <p:nvSpPr>
          <p:cNvPr id="3" name="Espace réservé du contenu 2">
            <a:extLst>
              <a:ext uri="{FF2B5EF4-FFF2-40B4-BE49-F238E27FC236}">
                <a16:creationId xmlns:a16="http://schemas.microsoft.com/office/drawing/2014/main" id="{DB4B897F-5B1E-49EA-B26B-068EC08B68A8}"/>
              </a:ext>
            </a:extLst>
          </p:cNvPr>
          <p:cNvSpPr>
            <a:spLocks noGrp="1"/>
          </p:cNvSpPr>
          <p:nvPr>
            <p:ph idx="1"/>
          </p:nvPr>
        </p:nvSpPr>
        <p:spPr>
          <a:xfrm>
            <a:off x="2063782" y="1792075"/>
            <a:ext cx="9131440" cy="5065925"/>
          </a:xfrm>
        </p:spPr>
        <p:txBody>
          <a:bodyPr>
            <a:normAutofit/>
          </a:bodyPr>
          <a:lstStyle/>
          <a:p>
            <a:r>
              <a:rPr lang="fr-FR" dirty="0"/>
              <a:t>Mondial du bâtiment (3 au 6 octobre)</a:t>
            </a:r>
          </a:p>
          <a:p>
            <a:r>
              <a:rPr lang="fr-FR" dirty="0"/>
              <a:t>2</a:t>
            </a:r>
            <a:r>
              <a:rPr lang="fr-FR" baseline="30000" dirty="0"/>
              <a:t>ème</a:t>
            </a:r>
            <a:r>
              <a:rPr lang="fr-FR" dirty="0"/>
              <a:t> vague « Le bâtiment, des métiers qui vous construisent » (1</a:t>
            </a:r>
            <a:r>
              <a:rPr lang="fr-FR" baseline="30000" dirty="0"/>
              <a:t>er</a:t>
            </a:r>
            <a:r>
              <a:rPr lang="fr-FR" dirty="0"/>
              <a:t> au 16 octobre)</a:t>
            </a:r>
          </a:p>
          <a:p>
            <a:r>
              <a:rPr lang="fr-FR" dirty="0"/>
              <a:t>Semaine des métiers du bâtiment et des travaux publics (10 au 14 octobre)</a:t>
            </a:r>
          </a:p>
          <a:p>
            <a:r>
              <a:rPr lang="fr-FR" dirty="0"/>
              <a:t>Les Coulisses du bâtiment (13 et 14 octobre)</a:t>
            </a:r>
          </a:p>
          <a:p>
            <a:r>
              <a:rPr lang="fr-FR" dirty="0"/>
              <a:t>Les </a:t>
            </a:r>
            <a:r>
              <a:rPr lang="fr-FR" dirty="0" err="1"/>
              <a:t>WorldSkills</a:t>
            </a:r>
            <a:r>
              <a:rPr lang="fr-FR" dirty="0"/>
              <a:t> à Bordeaux (19 au 22 octobre)</a:t>
            </a:r>
          </a:p>
          <a:p>
            <a:r>
              <a:rPr lang="fr-FR" dirty="0"/>
              <a:t>Le salon du Patrimoine (27 au 30 octobre)</a:t>
            </a:r>
          </a:p>
          <a:p>
            <a:r>
              <a:rPr lang="fr-FR" dirty="0"/>
              <a:t>Les 24 heures du bâtiment (18 novembre)</a:t>
            </a:r>
          </a:p>
        </p:txBody>
      </p:sp>
      <p:sp>
        <p:nvSpPr>
          <p:cNvPr id="4" name="Espace réservé du texte 3">
            <a:extLst>
              <a:ext uri="{FF2B5EF4-FFF2-40B4-BE49-F238E27FC236}">
                <a16:creationId xmlns:a16="http://schemas.microsoft.com/office/drawing/2014/main" id="{9392E89E-8490-4593-8637-F61C91F5C633}"/>
              </a:ext>
            </a:extLst>
          </p:cNvPr>
          <p:cNvSpPr>
            <a:spLocks noGrp="1"/>
          </p:cNvSpPr>
          <p:nvPr>
            <p:ph type="body" sz="quarter" idx="10"/>
          </p:nvPr>
        </p:nvSpPr>
        <p:spPr/>
        <p:txBody>
          <a:bodyPr/>
          <a:lstStyle/>
          <a:p>
            <a:r>
              <a:rPr lang="fr-FR" dirty="0"/>
              <a:t>D’ici la fin 2022</a:t>
            </a:r>
          </a:p>
        </p:txBody>
      </p:sp>
    </p:spTree>
    <p:extLst>
      <p:ext uri="{BB962C8B-B14F-4D97-AF65-F5344CB8AC3E}">
        <p14:creationId xmlns:p14="http://schemas.microsoft.com/office/powerpoint/2010/main" val="597915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endParaRPr lang="fr-FR"/>
          </a:p>
        </p:txBody>
      </p:sp>
      <p:sp>
        <p:nvSpPr>
          <p:cNvPr id="3" name="Espace réservé du texte 2"/>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11955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ctrTitle"/>
          </p:nvPr>
        </p:nvSpPr>
        <p:spPr/>
        <p:txBody>
          <a:bodyPr/>
          <a:lstStyle/>
          <a:p>
            <a:r>
              <a:rPr lang="fr-FR" dirty="0"/>
              <a:t>Conjoncture</a:t>
            </a:r>
          </a:p>
        </p:txBody>
      </p:sp>
    </p:spTree>
    <p:extLst>
      <p:ext uri="{BB962C8B-B14F-4D97-AF65-F5344CB8AC3E}">
        <p14:creationId xmlns:p14="http://schemas.microsoft.com/office/powerpoint/2010/main" val="321945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Prévisions 2022 révisées</a:t>
            </a:r>
          </a:p>
        </p:txBody>
      </p:sp>
      <p:sp>
        <p:nvSpPr>
          <p:cNvPr id="4" name="Espace réservé du texte 3"/>
          <p:cNvSpPr>
            <a:spLocks noGrp="1"/>
          </p:cNvSpPr>
          <p:nvPr>
            <p:ph type="body" sz="quarter" idx="15"/>
          </p:nvPr>
        </p:nvSpPr>
        <p:spPr/>
        <p:txBody>
          <a:bodyPr/>
          <a:lstStyle/>
          <a:p>
            <a:pPr marL="0" indent="0">
              <a:buNone/>
            </a:pPr>
            <a:r>
              <a:rPr lang="fr-FR" dirty="0"/>
              <a:t>Évolutions annuelles</a:t>
            </a:r>
            <a:endParaRPr lang="fr-FR" sz="2400" dirty="0"/>
          </a:p>
        </p:txBody>
      </p:sp>
      <p:sp>
        <p:nvSpPr>
          <p:cNvPr id="5" name="Espace réservé du texte 4"/>
          <p:cNvSpPr>
            <a:spLocks noGrp="1"/>
          </p:cNvSpPr>
          <p:nvPr>
            <p:ph type="body" sz="quarter" idx="16"/>
          </p:nvPr>
        </p:nvSpPr>
        <p:spPr/>
        <p:txBody>
          <a:bodyPr/>
          <a:lstStyle/>
          <a:p>
            <a:r>
              <a:rPr lang="fr-FR" dirty="0"/>
              <a:t>Source : FFB</a:t>
            </a:r>
          </a:p>
        </p:txBody>
      </p:sp>
      <p:graphicFrame>
        <p:nvGraphicFramePr>
          <p:cNvPr id="8" name="Espace réservé du tableau 6"/>
          <p:cNvGraphicFramePr>
            <a:graphicFrameLocks noGrp="1"/>
          </p:cNvGraphicFramePr>
          <p:nvPr>
            <p:ph type="chart" sz="quarter" idx="17"/>
            <p:extLst>
              <p:ext uri="{D42A27DB-BD31-4B8C-83A1-F6EECF244321}">
                <p14:modId xmlns:p14="http://schemas.microsoft.com/office/powerpoint/2010/main" val="1227660207"/>
              </p:ext>
            </p:extLst>
          </p:nvPr>
        </p:nvGraphicFramePr>
        <p:xfrm>
          <a:off x="2033588" y="1998664"/>
          <a:ext cx="9752401" cy="3909737"/>
        </p:xfrm>
        <a:graphic>
          <a:graphicData uri="http://schemas.openxmlformats.org/drawingml/2006/table">
            <a:tbl>
              <a:tblPr firstRow="1" bandRow="1">
                <a:tableStyleId>{5C22544A-7EE6-4342-B048-85BDC9FD1C3A}</a:tableStyleId>
              </a:tblPr>
              <a:tblGrid>
                <a:gridCol w="3580105">
                  <a:extLst>
                    <a:ext uri="{9D8B030D-6E8A-4147-A177-3AD203B41FA5}">
                      <a16:colId xmlns:a16="http://schemas.microsoft.com/office/drawing/2014/main" val="20000"/>
                    </a:ext>
                  </a:extLst>
                </a:gridCol>
                <a:gridCol w="3111207">
                  <a:extLst>
                    <a:ext uri="{9D8B030D-6E8A-4147-A177-3AD203B41FA5}">
                      <a16:colId xmlns:a16="http://schemas.microsoft.com/office/drawing/2014/main" val="20001"/>
                    </a:ext>
                  </a:extLst>
                </a:gridCol>
                <a:gridCol w="3061089">
                  <a:extLst>
                    <a:ext uri="{9D8B030D-6E8A-4147-A177-3AD203B41FA5}">
                      <a16:colId xmlns:a16="http://schemas.microsoft.com/office/drawing/2014/main" val="20003"/>
                    </a:ext>
                  </a:extLst>
                </a:gridCol>
              </a:tblGrid>
              <a:tr h="800777">
                <a:tc>
                  <a:txBody>
                    <a:bodyPr/>
                    <a:lstStyle/>
                    <a:p>
                      <a:pPr algn="ctr"/>
                      <a:r>
                        <a:rPr lang="fr-FR" sz="2800" b="0" i="1" dirty="0">
                          <a:solidFill>
                            <a:schemeClr val="bg1"/>
                          </a:solidFill>
                          <a:latin typeface="Candara" panose="020E0502030303020204" pitchFamily="34" charset="0"/>
                        </a:rPr>
                        <a:t>(En volume)</a:t>
                      </a:r>
                    </a:p>
                  </a:txBody>
                  <a:tcPr anchor="ctr">
                    <a:solidFill>
                      <a:schemeClr val="accent5">
                        <a:lumMod val="75000"/>
                      </a:schemeClr>
                    </a:solidFill>
                  </a:tcPr>
                </a:tc>
                <a:tc>
                  <a:txBody>
                    <a:bodyPr/>
                    <a:lstStyle/>
                    <a:p>
                      <a:pPr algn="ctr"/>
                      <a:r>
                        <a:rPr lang="fr-FR" sz="2800" b="0" i="1" dirty="0">
                          <a:solidFill>
                            <a:schemeClr val="bg1"/>
                          </a:solidFill>
                          <a:latin typeface="Candara" panose="020E0502030303020204" pitchFamily="34" charset="0"/>
                        </a:rPr>
                        <a:t>Publié en déc. 2021</a:t>
                      </a:r>
                    </a:p>
                  </a:txBody>
                  <a:tcPr anchor="ct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1" dirty="0">
                          <a:solidFill>
                            <a:schemeClr val="bg1"/>
                          </a:solidFill>
                          <a:latin typeface="Candara" panose="020E0502030303020204" pitchFamily="34" charset="0"/>
                        </a:rPr>
                        <a:t>Révisé en</a:t>
                      </a:r>
                      <a:r>
                        <a:rPr lang="fr-FR" sz="2800" b="0" i="1" baseline="0" dirty="0">
                          <a:solidFill>
                            <a:schemeClr val="bg1"/>
                          </a:solidFill>
                          <a:latin typeface="Candara" panose="020E0502030303020204" pitchFamily="34" charset="0"/>
                        </a:rPr>
                        <a:t> sept. 2022</a:t>
                      </a:r>
                      <a:endParaRPr lang="fr-FR" sz="2800" b="0" i="1" dirty="0">
                        <a:solidFill>
                          <a:schemeClr val="bg1"/>
                        </a:solidFill>
                        <a:latin typeface="Candara" panose="020E0502030303020204" pitchFamily="34" charset="0"/>
                      </a:endParaRPr>
                    </a:p>
                  </a:txBody>
                  <a:tcPr anchor="ctr">
                    <a:solidFill>
                      <a:schemeClr val="accent5">
                        <a:lumMod val="75000"/>
                      </a:schemeClr>
                    </a:solidFill>
                  </a:tcPr>
                </a:tc>
                <a:extLst>
                  <a:ext uri="{0D108BD9-81ED-4DB2-BD59-A6C34878D82A}">
                    <a16:rowId xmlns:a16="http://schemas.microsoft.com/office/drawing/2014/main" val="10000"/>
                  </a:ext>
                </a:extLst>
              </a:tr>
              <a:tr h="495451">
                <a:tc>
                  <a:txBody>
                    <a:bodyPr/>
                    <a:lstStyle/>
                    <a:p>
                      <a:pPr algn="l"/>
                      <a:r>
                        <a:rPr lang="fr-FR" sz="2800" dirty="0">
                          <a:solidFill>
                            <a:schemeClr val="accent5">
                              <a:lumMod val="75000"/>
                            </a:schemeClr>
                          </a:solidFill>
                          <a:latin typeface="Candara" panose="020E0502030303020204" pitchFamily="34" charset="0"/>
                        </a:rPr>
                        <a:t>Neuf</a:t>
                      </a:r>
                    </a:p>
                  </a:txBody>
                  <a:tcPr anchor="ctr">
                    <a:solidFill>
                      <a:schemeClr val="accent5">
                        <a:lumMod val="40000"/>
                        <a:lumOff val="60000"/>
                      </a:schemeClr>
                    </a:solidFill>
                  </a:tcPr>
                </a:tc>
                <a:tc>
                  <a:txBody>
                    <a:bodyPr/>
                    <a:lstStyle/>
                    <a:p>
                      <a:pPr algn="ctr"/>
                      <a:r>
                        <a:rPr lang="fr-FR" sz="2800" i="1" dirty="0">
                          <a:solidFill>
                            <a:schemeClr val="accent5">
                              <a:lumMod val="75000"/>
                            </a:schemeClr>
                          </a:solidFill>
                          <a:latin typeface="Candara" panose="020E0502030303020204" pitchFamily="34" charset="0"/>
                        </a:rPr>
                        <a:t>+6,2 %</a:t>
                      </a:r>
                    </a:p>
                  </a:txBody>
                  <a:tcPr anchor="ctr">
                    <a:solidFill>
                      <a:schemeClr val="accent5">
                        <a:lumMod val="40000"/>
                        <a:lumOff val="60000"/>
                      </a:schemeClr>
                    </a:solidFill>
                  </a:tcPr>
                </a:tc>
                <a:tc>
                  <a:txBody>
                    <a:bodyPr/>
                    <a:lstStyle/>
                    <a:p>
                      <a:pPr algn="ctr"/>
                      <a:r>
                        <a:rPr lang="fr-FR" sz="2800" i="1" dirty="0">
                          <a:solidFill>
                            <a:schemeClr val="accent5">
                              <a:lumMod val="75000"/>
                            </a:schemeClr>
                          </a:solidFill>
                          <a:latin typeface="Candara" panose="020E0502030303020204" pitchFamily="34" charset="0"/>
                        </a:rPr>
                        <a:t>+6,3 %</a:t>
                      </a:r>
                    </a:p>
                  </a:txBody>
                  <a:tcPr anchor="ctr">
                    <a:solidFill>
                      <a:schemeClr val="accent5">
                        <a:lumMod val="40000"/>
                        <a:lumOff val="60000"/>
                      </a:schemeClr>
                    </a:solidFill>
                  </a:tcPr>
                </a:tc>
                <a:extLst>
                  <a:ext uri="{0D108BD9-81ED-4DB2-BD59-A6C34878D82A}">
                    <a16:rowId xmlns:a16="http://schemas.microsoft.com/office/drawing/2014/main" val="10001"/>
                  </a:ext>
                </a:extLst>
              </a:tr>
              <a:tr h="495451">
                <a:tc>
                  <a:txBody>
                    <a:bodyPr/>
                    <a:lstStyle/>
                    <a:p>
                      <a:pPr algn="r"/>
                      <a:r>
                        <a:rPr lang="fr-FR" sz="2800" dirty="0">
                          <a:solidFill>
                            <a:schemeClr val="accent5">
                              <a:lumMod val="75000"/>
                            </a:schemeClr>
                          </a:solidFill>
                          <a:latin typeface="Candara" panose="020E0502030303020204" pitchFamily="34" charset="0"/>
                        </a:rPr>
                        <a:t> dont logement</a:t>
                      </a:r>
                    </a:p>
                  </a:txBody>
                  <a:tcPr anchor="ctr">
                    <a:solidFill>
                      <a:schemeClr val="accent5">
                        <a:lumMod val="20000"/>
                        <a:lumOff val="80000"/>
                      </a:schemeClr>
                    </a:solidFill>
                  </a:tcPr>
                </a:tc>
                <a:tc>
                  <a:txBody>
                    <a:bodyPr/>
                    <a:lstStyle/>
                    <a:p>
                      <a:pPr algn="r"/>
                      <a:r>
                        <a:rPr lang="fr-FR" sz="2800" i="1" dirty="0">
                          <a:solidFill>
                            <a:schemeClr val="accent5">
                              <a:lumMod val="75000"/>
                            </a:schemeClr>
                          </a:solidFill>
                          <a:latin typeface="Candara" panose="020E0502030303020204" pitchFamily="34" charset="0"/>
                        </a:rPr>
                        <a:t>+7,3 %</a:t>
                      </a:r>
                    </a:p>
                  </a:txBody>
                  <a:tcPr anchor="ctr">
                    <a:solidFill>
                      <a:schemeClr val="accent5">
                        <a:lumMod val="20000"/>
                        <a:lumOff val="80000"/>
                      </a:schemeClr>
                    </a:solidFill>
                  </a:tcPr>
                </a:tc>
                <a:tc>
                  <a:txBody>
                    <a:bodyPr/>
                    <a:lstStyle/>
                    <a:p>
                      <a:pPr algn="r"/>
                      <a:r>
                        <a:rPr lang="fr-FR" sz="2800" i="1" dirty="0">
                          <a:solidFill>
                            <a:schemeClr val="accent5">
                              <a:lumMod val="75000"/>
                            </a:schemeClr>
                          </a:solidFill>
                          <a:latin typeface="Candara" panose="020E0502030303020204" pitchFamily="34" charset="0"/>
                        </a:rPr>
                        <a:t>+4,8 %</a:t>
                      </a:r>
                    </a:p>
                  </a:txBody>
                  <a:tcPr anchor="ctr">
                    <a:solidFill>
                      <a:schemeClr val="accent5">
                        <a:lumMod val="20000"/>
                        <a:lumOff val="80000"/>
                      </a:schemeClr>
                    </a:solidFill>
                  </a:tcPr>
                </a:tc>
                <a:extLst>
                  <a:ext uri="{0D108BD9-81ED-4DB2-BD59-A6C34878D82A}">
                    <a16:rowId xmlns:a16="http://schemas.microsoft.com/office/drawing/2014/main" val="10002"/>
                  </a:ext>
                </a:extLst>
              </a:tr>
              <a:tr h="495451">
                <a:tc>
                  <a:txBody>
                    <a:bodyPr/>
                    <a:lstStyle/>
                    <a:p>
                      <a:pPr algn="r"/>
                      <a:r>
                        <a:rPr lang="fr-FR" sz="2800" dirty="0">
                          <a:solidFill>
                            <a:schemeClr val="accent5">
                              <a:lumMod val="75000"/>
                            </a:schemeClr>
                          </a:solidFill>
                          <a:latin typeface="Candara" panose="020E0502030303020204" pitchFamily="34" charset="0"/>
                        </a:rPr>
                        <a:t> dont non résidentiel</a:t>
                      </a:r>
                    </a:p>
                  </a:txBody>
                  <a:tcPr anchor="ctr">
                    <a:solidFill>
                      <a:schemeClr val="accent5">
                        <a:lumMod val="40000"/>
                        <a:lumOff val="60000"/>
                      </a:schemeClr>
                    </a:solidFill>
                  </a:tcPr>
                </a:tc>
                <a:tc>
                  <a:txBody>
                    <a:bodyPr/>
                    <a:lstStyle/>
                    <a:p>
                      <a:pPr algn="r"/>
                      <a:r>
                        <a:rPr lang="fr-FR" sz="2800" i="1" dirty="0">
                          <a:solidFill>
                            <a:schemeClr val="accent5">
                              <a:lumMod val="75000"/>
                            </a:schemeClr>
                          </a:solidFill>
                          <a:latin typeface="Candara" panose="020E0502030303020204" pitchFamily="34" charset="0"/>
                        </a:rPr>
                        <a:t>+4,7 %</a:t>
                      </a:r>
                    </a:p>
                  </a:txBody>
                  <a:tcPr anchor="ctr">
                    <a:solidFill>
                      <a:schemeClr val="accent5">
                        <a:lumMod val="40000"/>
                        <a:lumOff val="60000"/>
                      </a:schemeClr>
                    </a:solidFill>
                  </a:tcPr>
                </a:tc>
                <a:tc>
                  <a:txBody>
                    <a:bodyPr/>
                    <a:lstStyle/>
                    <a:p>
                      <a:pPr algn="r"/>
                      <a:r>
                        <a:rPr lang="fr-FR" sz="2800" i="1" dirty="0">
                          <a:solidFill>
                            <a:schemeClr val="accent5">
                              <a:lumMod val="75000"/>
                            </a:schemeClr>
                          </a:solidFill>
                          <a:latin typeface="Candara" panose="020E0502030303020204" pitchFamily="34" charset="0"/>
                        </a:rPr>
                        <a:t>+8,5 %</a:t>
                      </a:r>
                    </a:p>
                  </a:txBody>
                  <a:tcPr anchor="ctr">
                    <a:solidFill>
                      <a:schemeClr val="accent5">
                        <a:lumMod val="40000"/>
                        <a:lumOff val="60000"/>
                      </a:schemeClr>
                    </a:solidFill>
                  </a:tcPr>
                </a:tc>
                <a:extLst>
                  <a:ext uri="{0D108BD9-81ED-4DB2-BD59-A6C34878D82A}">
                    <a16:rowId xmlns:a16="http://schemas.microsoft.com/office/drawing/2014/main" val="10003"/>
                  </a:ext>
                </a:extLst>
              </a:tr>
              <a:tr h="495451">
                <a:tc>
                  <a:txBody>
                    <a:bodyPr/>
                    <a:lstStyle/>
                    <a:p>
                      <a:pPr algn="l"/>
                      <a:r>
                        <a:rPr lang="fr-FR" sz="2800" dirty="0">
                          <a:solidFill>
                            <a:schemeClr val="accent5">
                              <a:lumMod val="75000"/>
                            </a:schemeClr>
                          </a:solidFill>
                          <a:latin typeface="Candara" panose="020E0502030303020204" pitchFamily="34" charset="0"/>
                        </a:rPr>
                        <a:t>Amélioration-entretien</a:t>
                      </a:r>
                    </a:p>
                  </a:txBody>
                  <a:tcPr marL="46800" marR="46800"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1" dirty="0">
                          <a:solidFill>
                            <a:schemeClr val="accent5">
                              <a:lumMod val="75000"/>
                            </a:schemeClr>
                          </a:solidFill>
                          <a:latin typeface="Candara" panose="020E0502030303020204" pitchFamily="34" charset="0"/>
                        </a:rPr>
                        <a:t>+2,7 %</a:t>
                      </a: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lang="fr-FR" sz="2800" i="1" dirty="0">
                          <a:solidFill>
                            <a:schemeClr val="accent5">
                              <a:lumMod val="75000"/>
                            </a:schemeClr>
                          </a:solidFill>
                          <a:latin typeface="Candara" panose="020E0502030303020204" pitchFamily="34" charset="0"/>
                        </a:rPr>
                        <a:t>+1,7 %</a:t>
                      </a:r>
                    </a:p>
                  </a:txBody>
                  <a:tcPr anchor="ctr">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495451">
                <a:tc>
                  <a:txBody>
                    <a:bodyPr/>
                    <a:lstStyle/>
                    <a:p>
                      <a:pPr algn="l"/>
                      <a:r>
                        <a:rPr lang="fr-FR" sz="2800" b="1" dirty="0">
                          <a:solidFill>
                            <a:schemeClr val="bg1"/>
                          </a:solidFill>
                          <a:effectLst/>
                          <a:latin typeface="Candara" panose="020E0502030303020204" pitchFamily="34" charset="0"/>
                        </a:rPr>
                        <a:t>Activité bâtiment</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fr-FR" sz="2800" b="1" i="1" dirty="0">
                          <a:solidFill>
                            <a:schemeClr val="bg1"/>
                          </a:solidFill>
                          <a:effectLst/>
                          <a:latin typeface="Candara" panose="020E0502030303020204" pitchFamily="34" charset="0"/>
                        </a:rPr>
                        <a:t>+4,3 %</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a:r>
                        <a:rPr lang="fr-FR" sz="2800" b="1" i="1" dirty="0">
                          <a:solidFill>
                            <a:schemeClr val="bg1"/>
                          </a:solidFill>
                          <a:effectLst/>
                          <a:latin typeface="Candara" panose="020E0502030303020204" pitchFamily="34" charset="0"/>
                        </a:rPr>
                        <a:t>+3,8 %</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5"/>
                  </a:ext>
                </a:extLst>
              </a:tr>
              <a:tr h="495451">
                <a:tc>
                  <a:txBody>
                    <a:bodyPr/>
                    <a:lstStyle/>
                    <a:p>
                      <a:pPr algn="l"/>
                      <a:r>
                        <a:rPr lang="fr-FR" sz="2800" b="1" dirty="0">
                          <a:solidFill>
                            <a:schemeClr val="bg1"/>
                          </a:solidFill>
                          <a:effectLst/>
                          <a:latin typeface="Candara" panose="020E0502030303020204" pitchFamily="34" charset="0"/>
                        </a:rPr>
                        <a:t>Emploi</a:t>
                      </a:r>
                      <a:r>
                        <a:rPr lang="fr-FR" sz="2800" b="1" baseline="0" dirty="0">
                          <a:solidFill>
                            <a:schemeClr val="bg1"/>
                          </a:solidFill>
                          <a:effectLst/>
                          <a:latin typeface="Candara" panose="020E0502030303020204" pitchFamily="34" charset="0"/>
                        </a:rPr>
                        <a:t> bâtiment</a:t>
                      </a:r>
                      <a:endParaRPr lang="fr-FR" sz="2800" b="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chemeClr val="accent5">
                        <a:lumMod val="75000"/>
                      </a:schemeClr>
                    </a:solidFill>
                  </a:tcPr>
                </a:tc>
                <a:tc>
                  <a:txBody>
                    <a:bodyPr/>
                    <a:lstStyle/>
                    <a:p>
                      <a:pPr algn="ctr"/>
                      <a:r>
                        <a:rPr lang="fr-FR" sz="2800" b="1" i="1" dirty="0">
                          <a:solidFill>
                            <a:schemeClr val="bg1"/>
                          </a:solidFill>
                          <a:effectLst/>
                          <a:latin typeface="Candara" panose="020E0502030303020204" pitchFamily="34" charset="0"/>
                        </a:rPr>
                        <a:t>+25</a:t>
                      </a:r>
                      <a:r>
                        <a:rPr lang="fr-FR" sz="2800" b="1" i="1" baseline="0" dirty="0">
                          <a:solidFill>
                            <a:schemeClr val="bg1"/>
                          </a:solidFill>
                          <a:effectLst/>
                          <a:latin typeface="Candara" panose="020E0502030303020204" pitchFamily="34" charset="0"/>
                        </a:rPr>
                        <a:t> 000</a:t>
                      </a:r>
                      <a:endParaRPr lang="fr-FR" sz="2800" b="1" i="1" dirty="0">
                        <a:solidFill>
                          <a:schemeClr val="bg1"/>
                        </a:solidFill>
                        <a:effectLst/>
                        <a:latin typeface="Candara" panose="020E0502030303020204" pitchFamily="34" charset="0"/>
                      </a:endParaRPr>
                    </a:p>
                  </a:txBody>
                  <a:tcPr anchor="ctr">
                    <a:lnT w="28575" cap="flat" cmpd="sng" algn="ctr">
                      <a:solidFill>
                        <a:schemeClr val="bg1"/>
                      </a:solidFill>
                      <a:prstDash val="solid"/>
                      <a:round/>
                      <a:headEnd type="none" w="med" len="med"/>
                      <a:tailEnd type="none" w="med" len="med"/>
                    </a:lnT>
                    <a:solidFill>
                      <a:schemeClr val="accent5">
                        <a:lumMod val="75000"/>
                      </a:schemeClr>
                    </a:solidFill>
                  </a:tcPr>
                </a:tc>
                <a:tc>
                  <a:txBody>
                    <a:bodyPr/>
                    <a:lstStyle/>
                    <a:p>
                      <a:pPr algn="ctr"/>
                      <a:r>
                        <a:rPr lang="fr-FR" sz="2800" b="1" i="1" dirty="0">
                          <a:solidFill>
                            <a:schemeClr val="bg1"/>
                          </a:solidFill>
                          <a:effectLst/>
                          <a:latin typeface="Candara" panose="020E0502030303020204" pitchFamily="34" charset="0"/>
                        </a:rPr>
                        <a:t>+15 000</a:t>
                      </a:r>
                    </a:p>
                  </a:txBody>
                  <a:tcPr anchor="ctr">
                    <a:lnT w="28575" cap="flat" cmpd="sng" algn="ctr">
                      <a:solidFill>
                        <a:schemeClr val="bg1"/>
                      </a:solidFill>
                      <a:prstDash val="solid"/>
                      <a:round/>
                      <a:headEnd type="none" w="med" len="med"/>
                      <a:tailEnd type="none" w="med" len="med"/>
                    </a:lnT>
                    <a:solidFill>
                      <a:schemeClr val="accent5">
                        <a:lumMod val="75000"/>
                      </a:schemeClr>
                    </a:solidFill>
                  </a:tcPr>
                </a:tc>
                <a:extLst>
                  <a:ext uri="{0D108BD9-81ED-4DB2-BD59-A6C34878D82A}">
                    <a16:rowId xmlns:a16="http://schemas.microsoft.com/office/drawing/2014/main" val="1794295957"/>
                  </a:ext>
                </a:extLst>
              </a:tr>
            </a:tbl>
          </a:graphicData>
        </a:graphic>
      </p:graphicFrame>
    </p:spTree>
    <p:extLst>
      <p:ext uri="{BB962C8B-B14F-4D97-AF65-F5344CB8AC3E}">
        <p14:creationId xmlns:p14="http://schemas.microsoft.com/office/powerpoint/2010/main" val="362458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Le logement neuf se fragilise</a:t>
            </a:r>
          </a:p>
        </p:txBody>
      </p:sp>
      <p:sp>
        <p:nvSpPr>
          <p:cNvPr id="4" name="Espace réservé du texte 3"/>
          <p:cNvSpPr>
            <a:spLocks noGrp="1"/>
          </p:cNvSpPr>
          <p:nvPr>
            <p:ph type="body" sz="quarter" idx="15"/>
          </p:nvPr>
        </p:nvSpPr>
        <p:spPr/>
        <p:txBody>
          <a:bodyPr/>
          <a:lstStyle/>
          <a:p>
            <a:pPr marL="0" indent="0">
              <a:buNone/>
            </a:pPr>
            <a:r>
              <a:rPr lang="fr-FR" dirty="0"/>
              <a:t>La construction résiste</a:t>
            </a:r>
            <a:endParaRPr lang="fr-FR" sz="2400" dirty="0"/>
          </a:p>
          <a:p>
            <a:pPr marL="0" indent="0">
              <a:buNone/>
            </a:pPr>
            <a:endParaRPr lang="fr-FR" dirty="0"/>
          </a:p>
        </p:txBody>
      </p:sp>
      <p:sp>
        <p:nvSpPr>
          <p:cNvPr id="5" name="Espace réservé du texte 4"/>
          <p:cNvSpPr>
            <a:spLocks noGrp="1"/>
          </p:cNvSpPr>
          <p:nvPr>
            <p:ph type="body" sz="quarter" idx="16"/>
          </p:nvPr>
        </p:nvSpPr>
        <p:spPr>
          <a:xfrm>
            <a:off x="2033586" y="6468533"/>
            <a:ext cx="5489432" cy="243994"/>
          </a:xfrm>
        </p:spPr>
        <p:txBody>
          <a:bodyPr/>
          <a:lstStyle/>
          <a:p>
            <a:r>
              <a:rPr lang="fr-FR" dirty="0"/>
              <a:t>Source : FFB à partir de MTECT/</a:t>
            </a:r>
            <a:r>
              <a:rPr lang="en-US" dirty="0"/>
              <a:t>CGDD/SDES</a:t>
            </a:r>
            <a:r>
              <a:rPr lang="fr-FR" dirty="0"/>
              <a:t>, Sit@del2 (données en date réelle estimée)</a:t>
            </a:r>
          </a:p>
          <a:p>
            <a:endParaRPr lang="fr-FR" dirty="0"/>
          </a:p>
        </p:txBody>
      </p:sp>
      <p:graphicFrame>
        <p:nvGraphicFramePr>
          <p:cNvPr id="8" name="Espace réservé du tableau 6"/>
          <p:cNvGraphicFramePr>
            <a:graphicFrameLocks noGrp="1"/>
          </p:cNvGraphicFramePr>
          <p:nvPr>
            <p:ph type="chart" sz="quarter" idx="17"/>
            <p:extLst>
              <p:ext uri="{D42A27DB-BD31-4B8C-83A1-F6EECF244321}">
                <p14:modId xmlns:p14="http://schemas.microsoft.com/office/powerpoint/2010/main" val="1056080214"/>
              </p:ext>
            </p:extLst>
          </p:nvPr>
        </p:nvGraphicFramePr>
        <p:xfrm>
          <a:off x="2033588" y="1998663"/>
          <a:ext cx="9752399" cy="3759463"/>
        </p:xfrm>
        <a:graphic>
          <a:graphicData uri="http://schemas.openxmlformats.org/drawingml/2006/table">
            <a:tbl>
              <a:tblPr firstRow="1" bandRow="1"/>
              <a:tblGrid>
                <a:gridCol w="4202079">
                  <a:extLst>
                    <a:ext uri="{9D8B030D-6E8A-4147-A177-3AD203B41FA5}">
                      <a16:colId xmlns:a16="http://schemas.microsoft.com/office/drawing/2014/main" val="20000"/>
                    </a:ext>
                  </a:extLst>
                </a:gridCol>
                <a:gridCol w="2775160">
                  <a:extLst>
                    <a:ext uri="{9D8B030D-6E8A-4147-A177-3AD203B41FA5}">
                      <a16:colId xmlns:a16="http://schemas.microsoft.com/office/drawing/2014/main" val="20001"/>
                    </a:ext>
                  </a:extLst>
                </a:gridCol>
                <a:gridCol w="2775160">
                  <a:extLst>
                    <a:ext uri="{9D8B030D-6E8A-4147-A177-3AD203B41FA5}">
                      <a16:colId xmlns:a16="http://schemas.microsoft.com/office/drawing/2014/main" val="20002"/>
                    </a:ext>
                  </a:extLst>
                </a:gridCol>
              </a:tblGrid>
              <a:tr h="176224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fr-FR" sz="2800" b="0" i="0" dirty="0">
                          <a:solidFill>
                            <a:schemeClr val="bg1"/>
                          </a:solidFill>
                          <a:latin typeface="Candara" panose="020E0502030303020204" pitchFamily="34" charset="0"/>
                        </a:rPr>
                        <a:t>Janvier à juillet</a:t>
                      </a:r>
                      <a:r>
                        <a:rPr lang="fr-FR" sz="2800" b="0" i="0" baseline="0" dirty="0">
                          <a:solidFill>
                            <a:schemeClr val="bg1"/>
                          </a:solidFill>
                          <a:latin typeface="Candara" panose="020E0502030303020204" pitchFamily="34" charset="0"/>
                        </a:rPr>
                        <a:t> 2022 / janvier à juillet 2021</a:t>
                      </a:r>
                      <a:endParaRPr lang="fr-FR" sz="2800" b="0" i="0" dirty="0">
                        <a:solidFill>
                          <a:schemeClr val="bg1"/>
                        </a:solidFill>
                        <a:latin typeface="Candara" panose="020E050203030302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a:solidFill>
                            <a:schemeClr val="bg1"/>
                          </a:solidFill>
                          <a:latin typeface="Candara" panose="020E0502030303020204" pitchFamily="34" charset="0"/>
                        </a:rPr>
                        <a:t>Mises en chantier</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a:solidFill>
                            <a:schemeClr val="bg1"/>
                          </a:solidFill>
                          <a:latin typeface="Candara" panose="020E0502030303020204" pitchFamily="34" charset="0"/>
                        </a:rPr>
                        <a:t>Autorisations</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0"/>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a:solidFill>
                            <a:schemeClr val="accent5">
                              <a:lumMod val="75000"/>
                            </a:schemeClr>
                          </a:solidFill>
                          <a:latin typeface="Candara" panose="020E0502030303020204" pitchFamily="34" charset="0"/>
                        </a:rPr>
                        <a:t>Individuel</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chemeClr val="accent5">
                              <a:lumMod val="75000"/>
                            </a:schemeClr>
                          </a:solidFill>
                          <a:latin typeface="Candara" panose="020E0502030303020204" pitchFamily="34" charset="0"/>
                        </a:rPr>
                        <a:t>+6,6 %</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chemeClr val="accent5">
                              <a:lumMod val="75000"/>
                            </a:schemeClr>
                          </a:solidFill>
                          <a:latin typeface="Candara" panose="020E0502030303020204" pitchFamily="34" charset="0"/>
                        </a:rPr>
                        <a:t>+4,4 %</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a:solidFill>
                            <a:schemeClr val="accent5">
                              <a:lumMod val="75000"/>
                            </a:schemeClr>
                          </a:solidFill>
                          <a:latin typeface="Candara" panose="020E0502030303020204" pitchFamily="34" charset="0"/>
                        </a:rPr>
                        <a:t>Collectif</a:t>
                      </a: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chemeClr val="accent5">
                              <a:lumMod val="75000"/>
                            </a:schemeClr>
                          </a:solidFill>
                          <a:latin typeface="Candara" panose="020E0502030303020204" pitchFamily="34" charset="0"/>
                        </a:rPr>
                        <a:t>-10,9 %</a:t>
                      </a: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chemeClr val="accent5">
                              <a:lumMod val="75000"/>
                            </a:schemeClr>
                          </a:solidFill>
                          <a:latin typeface="Candara" panose="020E0502030303020204" pitchFamily="34" charset="0"/>
                        </a:rPr>
                        <a:t>+22,2 %</a:t>
                      </a:r>
                    </a:p>
                  </a:txBody>
                  <a:tcPr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6657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b="1" dirty="0">
                          <a:solidFill>
                            <a:schemeClr val="bg1"/>
                          </a:solidFill>
                          <a:latin typeface="Candara" panose="020E0502030303020204" pitchFamily="34" charset="0"/>
                        </a:rPr>
                        <a:t>Ensemble</a:t>
                      </a: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b="1" dirty="0">
                          <a:solidFill>
                            <a:schemeClr val="bg1"/>
                          </a:solidFill>
                          <a:latin typeface="Candara" panose="020E0502030303020204" pitchFamily="34" charset="0"/>
                        </a:rPr>
                        <a:t>-3,2 %</a:t>
                      </a: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b="1" dirty="0">
                          <a:solidFill>
                            <a:schemeClr val="bg1"/>
                          </a:solidFill>
                          <a:latin typeface="Candara" panose="020E0502030303020204" pitchFamily="34" charset="0"/>
                        </a:rPr>
                        <a:t>+13,9 %</a:t>
                      </a: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3"/>
                  </a:ext>
                </a:extLst>
              </a:tr>
            </a:tbl>
          </a:graphicData>
        </a:graphic>
      </p:graphicFrame>
      <p:sp>
        <p:nvSpPr>
          <p:cNvPr id="7" name="Rectangle à coins arrondis 6"/>
          <p:cNvSpPr/>
          <p:nvPr/>
        </p:nvSpPr>
        <p:spPr bwMode="auto">
          <a:xfrm>
            <a:off x="6233885" y="4419600"/>
            <a:ext cx="2775857" cy="1338526"/>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49302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Le logement neuf se fragilise</a:t>
            </a:r>
          </a:p>
        </p:txBody>
      </p:sp>
      <p:sp>
        <p:nvSpPr>
          <p:cNvPr id="4" name="Espace réservé du texte 3"/>
          <p:cNvSpPr>
            <a:spLocks noGrp="1"/>
          </p:cNvSpPr>
          <p:nvPr>
            <p:ph type="body" sz="quarter" idx="15"/>
          </p:nvPr>
        </p:nvSpPr>
        <p:spPr/>
        <p:txBody>
          <a:bodyPr/>
          <a:lstStyle/>
          <a:p>
            <a:pPr marL="0" indent="0">
              <a:buNone/>
            </a:pPr>
            <a:r>
              <a:rPr lang="fr-FR" dirty="0"/>
              <a:t>Les ventes s’écroulent</a:t>
            </a:r>
          </a:p>
        </p:txBody>
      </p:sp>
      <p:sp>
        <p:nvSpPr>
          <p:cNvPr id="5" name="Espace réservé du texte 4"/>
          <p:cNvSpPr>
            <a:spLocks noGrp="1"/>
          </p:cNvSpPr>
          <p:nvPr>
            <p:ph type="body" sz="quarter" idx="16"/>
          </p:nvPr>
        </p:nvSpPr>
        <p:spPr>
          <a:xfrm>
            <a:off x="2033586" y="6468533"/>
            <a:ext cx="4767264" cy="256117"/>
          </a:xfrm>
        </p:spPr>
        <p:txBody>
          <a:bodyPr/>
          <a:lstStyle/>
          <a:p>
            <a:r>
              <a:rPr lang="fr-FR" dirty="0"/>
              <a:t>Source : CGI Bâtiment/Caron Marketing, Markemétron ; MTECT/</a:t>
            </a:r>
            <a:r>
              <a:rPr lang="en-US" dirty="0"/>
              <a:t>CGDD/SDES</a:t>
            </a:r>
            <a:r>
              <a:rPr lang="fr-FR" dirty="0"/>
              <a:t>, ECLN</a:t>
            </a:r>
          </a:p>
        </p:txBody>
      </p:sp>
      <p:graphicFrame>
        <p:nvGraphicFramePr>
          <p:cNvPr id="8" name="Espace réservé du tableau 6"/>
          <p:cNvGraphicFramePr>
            <a:graphicFrameLocks noGrp="1"/>
          </p:cNvGraphicFramePr>
          <p:nvPr>
            <p:ph type="chart" sz="quarter" idx="17"/>
            <p:extLst>
              <p:ext uri="{D42A27DB-BD31-4B8C-83A1-F6EECF244321}">
                <p14:modId xmlns:p14="http://schemas.microsoft.com/office/powerpoint/2010/main" val="1793444932"/>
              </p:ext>
            </p:extLst>
          </p:nvPr>
        </p:nvGraphicFramePr>
        <p:xfrm>
          <a:off x="2033586" y="1972701"/>
          <a:ext cx="9752398" cy="3758399"/>
        </p:xfrm>
        <a:graphic>
          <a:graphicData uri="http://schemas.openxmlformats.org/drawingml/2006/table">
            <a:tbl>
              <a:tblPr firstRow="1" bandRow="1"/>
              <a:tblGrid>
                <a:gridCol w="5964902">
                  <a:extLst>
                    <a:ext uri="{9D8B030D-6E8A-4147-A177-3AD203B41FA5}">
                      <a16:colId xmlns:a16="http://schemas.microsoft.com/office/drawing/2014/main" val="20000"/>
                    </a:ext>
                  </a:extLst>
                </a:gridCol>
                <a:gridCol w="3787496">
                  <a:extLst>
                    <a:ext uri="{9D8B030D-6E8A-4147-A177-3AD203B41FA5}">
                      <a16:colId xmlns:a16="http://schemas.microsoft.com/office/drawing/2014/main" val="20001"/>
                    </a:ext>
                  </a:extLst>
                </a:gridCol>
              </a:tblGrid>
              <a:tr h="157394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fr-FR" sz="2800" b="0" i="0" dirty="0">
                          <a:solidFill>
                            <a:schemeClr val="bg1"/>
                          </a:solidFill>
                          <a:latin typeface="Candara" panose="020E0502030303020204" pitchFamily="34" charset="0"/>
                        </a:rPr>
                        <a:t>Janvier à juin 2022 / janvier à juin 2021</a:t>
                      </a:r>
                    </a:p>
                  </a:txBody>
                  <a:tcPr anchor="ctr">
                    <a:lnL w="12700" cmpd="sng">
                      <a:solidFill>
                        <a:sysClr val="window" lastClr="FFFFFF"/>
                      </a:solidFill>
                    </a:lnL>
                    <a:lnR w="28575" cap="flat" cmpd="sng" algn="ctr">
                      <a:solidFill>
                        <a:schemeClr val="bg1"/>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996"/>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fr-FR" sz="2800" b="0" dirty="0">
                          <a:solidFill>
                            <a:schemeClr val="bg1"/>
                          </a:solidFill>
                          <a:latin typeface="Candara" panose="020E0502030303020204" pitchFamily="34" charset="0"/>
                        </a:rPr>
                        <a:t>Ventes</a:t>
                      </a:r>
                    </a:p>
                  </a:txBody>
                  <a:tcPr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4996"/>
                    </a:solidFill>
                  </a:tcPr>
                </a:tc>
                <a:extLst>
                  <a:ext uri="{0D108BD9-81ED-4DB2-BD59-A6C34878D82A}">
                    <a16:rowId xmlns:a16="http://schemas.microsoft.com/office/drawing/2014/main" val="10000"/>
                  </a:ext>
                </a:extLst>
              </a:tr>
              <a:tr h="54611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a:solidFill>
                            <a:srgbClr val="004996"/>
                          </a:solidFill>
                          <a:latin typeface="Candara" panose="020E0502030303020204" pitchFamily="34" charset="0"/>
                        </a:rPr>
                        <a:t>Individuel diffus</a:t>
                      </a:r>
                      <a:endParaRPr lang="fr-FR" sz="2400" dirty="0">
                        <a:solidFill>
                          <a:srgbClr val="004996"/>
                        </a:solidFill>
                        <a:latin typeface="Candara" panose="020E0502030303020204" pitchFamily="34" charset="0"/>
                      </a:endParaRPr>
                    </a:p>
                  </a:txBody>
                  <a:tcPr anchor="ctr">
                    <a:lnL w="12700" cmpd="sng">
                      <a:solidFill>
                        <a:sysClr val="window" lastClr="FFFFFF"/>
                      </a:solidFill>
                    </a:lnL>
                    <a:lnR w="28575" cap="flat" cmpd="sng" algn="ctr">
                      <a:solidFill>
                        <a:schemeClr val="bg1"/>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5">
                        <a:lumMod val="40000"/>
                        <a:lumOff val="6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rgbClr val="004996"/>
                          </a:solidFill>
                          <a:latin typeface="Candara" panose="020E0502030303020204" pitchFamily="34" charset="0"/>
                        </a:rPr>
                        <a:t>-26,7 %</a:t>
                      </a:r>
                    </a:p>
                  </a:txBody>
                  <a:tcPr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54611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fr-FR" sz="2800" dirty="0">
                          <a:solidFill>
                            <a:srgbClr val="004996"/>
                          </a:solidFill>
                          <a:latin typeface="Candara" panose="020E0502030303020204" pitchFamily="34" charset="0"/>
                        </a:rPr>
                        <a:t>Promotion immobilière</a:t>
                      </a:r>
                      <a:endParaRPr lang="fr-FR" sz="2400" dirty="0">
                        <a:solidFill>
                          <a:srgbClr val="004996"/>
                        </a:solidFill>
                        <a:latin typeface="Candara" panose="020E0502030303020204" pitchFamily="34" charset="0"/>
                      </a:endParaRPr>
                    </a:p>
                  </a:txBody>
                  <a:tcPr anchor="ctr">
                    <a:lnL w="12700" cmpd="sng">
                      <a:solidFill>
                        <a:sysClr val="window" lastClr="FFFFFF"/>
                      </a:solidFill>
                    </a:lnL>
                    <a:lnR w="28575" cap="flat" cmpd="sng" algn="ctr">
                      <a:solidFill>
                        <a:schemeClr val="bg1"/>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fr-FR" sz="2800" dirty="0">
                          <a:solidFill>
                            <a:srgbClr val="004996"/>
                          </a:solidFill>
                          <a:latin typeface="Candara" panose="020E0502030303020204" pitchFamily="34" charset="0"/>
                        </a:rPr>
                        <a:t>-14,6 %</a:t>
                      </a:r>
                    </a:p>
                  </a:txBody>
                  <a:tcPr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546114">
                <a:tc>
                  <a:txBody>
                    <a:bodyPr/>
                    <a:lstStyle/>
                    <a:p>
                      <a:pPr algn="l"/>
                      <a:r>
                        <a:rPr lang="fr-FR" sz="2400" dirty="0">
                          <a:solidFill>
                            <a:srgbClr val="004996"/>
                          </a:solidFill>
                          <a:latin typeface="Candara" panose="020E0502030303020204" pitchFamily="34" charset="0"/>
                        </a:rPr>
                        <a:t>… dont au</a:t>
                      </a:r>
                      <a:r>
                        <a:rPr lang="fr-FR" sz="2400" baseline="0" dirty="0">
                          <a:solidFill>
                            <a:srgbClr val="004996"/>
                          </a:solidFill>
                          <a:latin typeface="Candara" panose="020E0502030303020204" pitchFamily="34" charset="0"/>
                        </a:rPr>
                        <a:t> détail</a:t>
                      </a:r>
                      <a:endParaRPr lang="fr-FR" sz="2400" dirty="0">
                        <a:solidFill>
                          <a:srgbClr val="004996"/>
                        </a:solidFill>
                        <a:latin typeface="Candara" panose="020E0502030303020204" pitchFamily="34" charset="0"/>
                      </a:endParaRPr>
                    </a:p>
                  </a:txBody>
                  <a:tcPr anchor="ctr">
                    <a:lnL w="12700" cmpd="sng">
                      <a:solidFill>
                        <a:sysClr val="window" lastClr="FFFFFF"/>
                      </a:solidFill>
                    </a:lnL>
                    <a:lnR w="28575" cap="flat" cmpd="sng" algn="ctr">
                      <a:solidFill>
                        <a:schemeClr val="bg1"/>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fr-FR" sz="2800" dirty="0">
                          <a:solidFill>
                            <a:srgbClr val="004996"/>
                          </a:solidFill>
                          <a:latin typeface="Candara" panose="020E0502030303020204" pitchFamily="34" charset="0"/>
                        </a:rPr>
                        <a:t>-9,5 %</a:t>
                      </a:r>
                    </a:p>
                  </a:txBody>
                  <a:tcPr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20364269"/>
                  </a:ext>
                </a:extLst>
              </a:tr>
              <a:tr h="546114">
                <a:tc>
                  <a:txBody>
                    <a:bodyPr/>
                    <a:lstStyle/>
                    <a:p>
                      <a:pPr algn="l"/>
                      <a:r>
                        <a:rPr lang="fr-FR" sz="2400" dirty="0">
                          <a:solidFill>
                            <a:srgbClr val="004996"/>
                          </a:solidFill>
                          <a:latin typeface="Candara" panose="020E0502030303020204" pitchFamily="34" charset="0"/>
                        </a:rPr>
                        <a:t>… dont en bloc</a:t>
                      </a:r>
                    </a:p>
                  </a:txBody>
                  <a:tcPr anchor="ctr">
                    <a:lnL w="12700" cmpd="sng">
                      <a:solidFill>
                        <a:sysClr val="window" lastClr="FFFFFF"/>
                      </a:solidFill>
                    </a:lnL>
                    <a:lnR w="28575" cap="flat" cmpd="sng" algn="ctr">
                      <a:solidFill>
                        <a:schemeClr val="bg1"/>
                      </a:solidFill>
                      <a:prstDash val="solid"/>
                      <a:round/>
                      <a:headEnd type="none" w="med" len="med"/>
                      <a:tailEnd type="none" w="med" len="med"/>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fr-FR" sz="2800" dirty="0">
                          <a:solidFill>
                            <a:srgbClr val="004996"/>
                          </a:solidFill>
                          <a:latin typeface="Candara" panose="020E0502030303020204" pitchFamily="34" charset="0"/>
                        </a:rPr>
                        <a:t>-33,1 %</a:t>
                      </a:r>
                    </a:p>
                  </a:txBody>
                  <a:tcPr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704776561"/>
                  </a:ext>
                </a:extLst>
              </a:tr>
            </a:tbl>
          </a:graphicData>
        </a:graphic>
      </p:graphicFrame>
      <p:sp>
        <p:nvSpPr>
          <p:cNvPr id="7" name="Rectangle à coins arrondis 6"/>
          <p:cNvSpPr/>
          <p:nvPr/>
        </p:nvSpPr>
        <p:spPr bwMode="auto">
          <a:xfrm>
            <a:off x="8022771" y="3525649"/>
            <a:ext cx="3762827" cy="2205451"/>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72408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Le non résidentiel neuf se redresse</a:t>
            </a:r>
          </a:p>
          <a:p>
            <a:endParaRPr lang="fr-FR" dirty="0"/>
          </a:p>
          <a:p>
            <a:endParaRPr lang="fr-FR" dirty="0"/>
          </a:p>
          <a:p>
            <a:endParaRPr lang="fr-FR" dirty="0"/>
          </a:p>
        </p:txBody>
      </p:sp>
      <p:sp>
        <p:nvSpPr>
          <p:cNvPr id="4" name="Espace réservé du texte 3"/>
          <p:cNvSpPr>
            <a:spLocks noGrp="1"/>
          </p:cNvSpPr>
          <p:nvPr>
            <p:ph type="body" sz="quarter" idx="15"/>
          </p:nvPr>
        </p:nvSpPr>
        <p:spPr/>
        <p:txBody>
          <a:bodyPr/>
          <a:lstStyle/>
          <a:p>
            <a:pPr marL="0" indent="0">
              <a:buNone/>
            </a:pPr>
            <a:r>
              <a:rPr lang="fr-FR" dirty="0"/>
              <a:t>Surfaces autorisées et commencées </a:t>
            </a:r>
            <a:r>
              <a:rPr lang="fr-FR" sz="2400" dirty="0"/>
              <a:t>(en DPC)</a:t>
            </a:r>
          </a:p>
          <a:p>
            <a:pPr marL="0" indent="0">
              <a:buNone/>
            </a:pPr>
            <a:endParaRPr lang="fr-FR" dirty="0"/>
          </a:p>
        </p:txBody>
      </p:sp>
      <p:sp>
        <p:nvSpPr>
          <p:cNvPr id="5" name="Espace réservé du texte 4"/>
          <p:cNvSpPr>
            <a:spLocks noGrp="1"/>
          </p:cNvSpPr>
          <p:nvPr>
            <p:ph type="body" sz="quarter" idx="16"/>
          </p:nvPr>
        </p:nvSpPr>
        <p:spPr/>
        <p:txBody>
          <a:bodyPr/>
          <a:lstStyle/>
          <a:p>
            <a:r>
              <a:rPr lang="fr-FR" dirty="0"/>
              <a:t>Source : MTECT/</a:t>
            </a:r>
            <a:r>
              <a:rPr lang="en-US" dirty="0"/>
              <a:t>CGDD/SDES</a:t>
            </a:r>
            <a:r>
              <a:rPr lang="fr-FR" dirty="0"/>
              <a:t>, Sit@del2</a:t>
            </a:r>
          </a:p>
          <a:p>
            <a:endParaRPr lang="fr-FR" dirty="0"/>
          </a:p>
        </p:txBody>
      </p:sp>
      <p:graphicFrame>
        <p:nvGraphicFramePr>
          <p:cNvPr id="8" name="Espace réservé du graphique 7"/>
          <p:cNvGraphicFramePr>
            <a:graphicFrameLocks noGrp="1"/>
          </p:cNvGraphicFramePr>
          <p:nvPr>
            <p:ph type="chart" sz="quarter" idx="17"/>
            <p:extLst>
              <p:ext uri="{D42A27DB-BD31-4B8C-83A1-F6EECF244321}">
                <p14:modId xmlns:p14="http://schemas.microsoft.com/office/powerpoint/2010/main" val="2621684136"/>
              </p:ext>
            </p:extLst>
          </p:nvPr>
        </p:nvGraphicFramePr>
        <p:xfrm>
          <a:off x="2033588" y="1998663"/>
          <a:ext cx="9752012" cy="432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5284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La rénovation proche de +2 %</a:t>
            </a:r>
          </a:p>
        </p:txBody>
      </p:sp>
      <p:sp>
        <p:nvSpPr>
          <p:cNvPr id="4" name="Espace réservé du texte 3"/>
          <p:cNvSpPr>
            <a:spLocks noGrp="1"/>
          </p:cNvSpPr>
          <p:nvPr>
            <p:ph type="body" sz="quarter" idx="15"/>
          </p:nvPr>
        </p:nvSpPr>
        <p:spPr/>
        <p:txBody>
          <a:bodyPr/>
          <a:lstStyle/>
          <a:p>
            <a:pPr marL="0" indent="0">
              <a:buNone/>
            </a:pPr>
            <a:r>
              <a:rPr lang="fr-FR" dirty="0"/>
              <a:t>Activité </a:t>
            </a:r>
            <a:r>
              <a:rPr lang="fr-FR" sz="2400" dirty="0"/>
              <a:t>(en volume)</a:t>
            </a:r>
          </a:p>
        </p:txBody>
      </p:sp>
      <p:sp>
        <p:nvSpPr>
          <p:cNvPr id="8" name="Espace réservé du texte 4"/>
          <p:cNvSpPr>
            <a:spLocks noGrp="1"/>
          </p:cNvSpPr>
          <p:nvPr>
            <p:ph type="body" sz="quarter" idx="16"/>
          </p:nvPr>
        </p:nvSpPr>
        <p:spPr>
          <a:xfrm>
            <a:off x="2033586" y="6468533"/>
            <a:ext cx="5860733" cy="216747"/>
          </a:xfrm>
        </p:spPr>
        <p:txBody>
          <a:bodyPr/>
          <a:lstStyle/>
          <a:p>
            <a:r>
              <a:rPr lang="fr-FR" dirty="0"/>
              <a:t>Source : FFB à partir du Réseau des Cerc</a:t>
            </a:r>
          </a:p>
        </p:txBody>
      </p:sp>
      <p:graphicFrame>
        <p:nvGraphicFramePr>
          <p:cNvPr id="7" name="Espace réservé du graphique 6"/>
          <p:cNvGraphicFramePr>
            <a:graphicFrameLocks noGrp="1"/>
          </p:cNvGraphicFramePr>
          <p:nvPr>
            <p:ph type="chart" sz="quarter" idx="17"/>
            <p:extLst>
              <p:ext uri="{D42A27DB-BD31-4B8C-83A1-F6EECF244321}">
                <p14:modId xmlns:p14="http://schemas.microsoft.com/office/powerpoint/2010/main" val="715466831"/>
              </p:ext>
            </p:extLst>
          </p:nvPr>
        </p:nvGraphicFramePr>
        <p:xfrm>
          <a:off x="2033588" y="1998662"/>
          <a:ext cx="9752012" cy="43368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836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L’emploi salarié plafonne</a:t>
            </a:r>
          </a:p>
        </p:txBody>
      </p:sp>
      <p:sp>
        <p:nvSpPr>
          <p:cNvPr id="4" name="Espace réservé du texte 3"/>
          <p:cNvSpPr>
            <a:spLocks noGrp="1"/>
          </p:cNvSpPr>
          <p:nvPr>
            <p:ph type="body" sz="quarter" idx="15"/>
          </p:nvPr>
        </p:nvSpPr>
        <p:spPr/>
        <p:txBody>
          <a:bodyPr/>
          <a:lstStyle/>
          <a:p>
            <a:pPr marL="0" indent="0">
              <a:buNone/>
            </a:pPr>
            <a:r>
              <a:rPr lang="fr-FR" dirty="0"/>
              <a:t>Tendances de long terme</a:t>
            </a:r>
          </a:p>
        </p:txBody>
      </p:sp>
      <p:sp>
        <p:nvSpPr>
          <p:cNvPr id="5" name="Espace réservé du texte 4"/>
          <p:cNvSpPr>
            <a:spLocks noGrp="1"/>
          </p:cNvSpPr>
          <p:nvPr>
            <p:ph type="body" sz="quarter" idx="16"/>
          </p:nvPr>
        </p:nvSpPr>
        <p:spPr/>
        <p:txBody>
          <a:bodyPr/>
          <a:lstStyle/>
          <a:p>
            <a:r>
              <a:rPr lang="fr-FR" dirty="0"/>
              <a:t>Source : FFB d’après Ministère du travail, </a:t>
            </a:r>
            <a:r>
              <a:rPr lang="fr-FR" dirty="0" err="1"/>
              <a:t>Dares</a:t>
            </a:r>
            <a:r>
              <a:rPr lang="fr-FR" dirty="0"/>
              <a:t> ; Insee</a:t>
            </a:r>
          </a:p>
        </p:txBody>
      </p:sp>
      <p:graphicFrame>
        <p:nvGraphicFramePr>
          <p:cNvPr id="9" name="Espace réservé du graphique 8"/>
          <p:cNvGraphicFramePr>
            <a:graphicFrameLocks noGrp="1"/>
          </p:cNvGraphicFramePr>
          <p:nvPr>
            <p:ph type="chart" sz="quarter" idx="17"/>
            <p:extLst>
              <p:ext uri="{D42A27DB-BD31-4B8C-83A1-F6EECF244321}">
                <p14:modId xmlns:p14="http://schemas.microsoft.com/office/powerpoint/2010/main" val="2280898216"/>
              </p:ext>
            </p:extLst>
          </p:nvPr>
        </p:nvGraphicFramePr>
        <p:xfrm>
          <a:off x="2033588" y="1998663"/>
          <a:ext cx="9752012" cy="43190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5119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Conjoncture</a:t>
            </a:r>
          </a:p>
        </p:txBody>
      </p:sp>
      <p:sp>
        <p:nvSpPr>
          <p:cNvPr id="3" name="Espace réservé du texte 2"/>
          <p:cNvSpPr>
            <a:spLocks noGrp="1"/>
          </p:cNvSpPr>
          <p:nvPr>
            <p:ph type="body" sz="quarter" idx="14"/>
          </p:nvPr>
        </p:nvSpPr>
        <p:spPr/>
        <p:txBody>
          <a:bodyPr/>
          <a:lstStyle/>
          <a:p>
            <a:r>
              <a:rPr lang="fr-FR" dirty="0"/>
              <a:t>Des recrutements rendus difficiles</a:t>
            </a:r>
          </a:p>
        </p:txBody>
      </p:sp>
      <p:sp>
        <p:nvSpPr>
          <p:cNvPr id="4" name="Espace réservé du texte 3"/>
          <p:cNvSpPr>
            <a:spLocks noGrp="1"/>
          </p:cNvSpPr>
          <p:nvPr>
            <p:ph type="body" sz="quarter" idx="15"/>
          </p:nvPr>
        </p:nvSpPr>
        <p:spPr/>
        <p:txBody>
          <a:bodyPr/>
          <a:lstStyle/>
          <a:p>
            <a:pPr marL="0" indent="0">
              <a:buNone/>
            </a:pPr>
            <a:r>
              <a:rPr lang="fr-FR" dirty="0"/>
              <a:t>Difficultés de recrutement dans le bâtiment</a:t>
            </a:r>
          </a:p>
        </p:txBody>
      </p:sp>
      <p:sp>
        <p:nvSpPr>
          <p:cNvPr id="5" name="Espace réservé du texte 4"/>
          <p:cNvSpPr>
            <a:spLocks noGrp="1"/>
          </p:cNvSpPr>
          <p:nvPr>
            <p:ph type="body" sz="quarter" idx="16"/>
          </p:nvPr>
        </p:nvSpPr>
        <p:spPr/>
        <p:txBody>
          <a:bodyPr/>
          <a:lstStyle/>
          <a:p>
            <a:r>
              <a:rPr lang="fr-FR" dirty="0"/>
              <a:t>Source : Insee</a:t>
            </a:r>
          </a:p>
        </p:txBody>
      </p:sp>
      <p:graphicFrame>
        <p:nvGraphicFramePr>
          <p:cNvPr id="8" name="Espace réservé du graphique 7"/>
          <p:cNvGraphicFramePr>
            <a:graphicFrameLocks noGrp="1"/>
          </p:cNvGraphicFramePr>
          <p:nvPr>
            <p:ph type="chart" sz="quarter" idx="17"/>
          </p:nvPr>
        </p:nvGraphicFramePr>
        <p:xfrm>
          <a:off x="2033588" y="1998663"/>
          <a:ext cx="9752012" cy="431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4009322"/>
      </p:ext>
    </p:extLst>
  </p:cSld>
  <p:clrMapOvr>
    <a:masterClrMapping/>
  </p:clrMapOvr>
</p:sld>
</file>

<file path=ppt/theme/theme1.xml><?xml version="1.0" encoding="utf-8"?>
<a:theme xmlns:a="http://schemas.openxmlformats.org/drawingml/2006/main" name="Couverture pré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Modèle 10 corai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Animations diver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dèle 2 vert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dèle 3 Bleu ci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dèle 4 Bordea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dèle 5 bleu FF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Modèle 6 ja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Modèle 7 Emerau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Modèle 8 Pru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Modèle 9 Vert clai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0EB64245E8C943AB90D04A548EC969" ma:contentTypeVersion="7" ma:contentTypeDescription="Crée un document." ma:contentTypeScope="" ma:versionID="e91ee18d774fd400e1d0b162c913250f">
  <xsd:schema xmlns:xsd="http://www.w3.org/2001/XMLSchema" xmlns:xs="http://www.w3.org/2001/XMLSchema" xmlns:p="http://schemas.microsoft.com/office/2006/metadata/properties" xmlns:ns2="40598c5b-eb8b-44b6-acb4-096b356a2fab" xmlns:ns3="b90ad063-18ad-4023-a8d9-ba1a0d0e66b8" targetNamespace="http://schemas.microsoft.com/office/2006/metadata/properties" ma:root="true" ma:fieldsID="f44a5fe5fe8c2453098d8436fd77f5d4" ns2:_="" ns3:_="">
    <xsd:import namespace="40598c5b-eb8b-44b6-acb4-096b356a2fab"/>
    <xsd:import namespace="b90ad063-18ad-4023-a8d9-ba1a0d0e66b8"/>
    <xsd:element name="properties">
      <xsd:complexType>
        <xsd:sequence>
          <xsd:element name="documentManagement">
            <xsd:complexType>
              <xsd:all>
                <xsd:element ref="ns2:Type_x0020_de_x0020_document" minOccurs="0"/>
                <xsd:element ref="ns2:e03f3dd452ed4d79aff0ab23e5d8c1b6" minOccurs="0"/>
                <xsd:element ref="ns3:TaxCatchAl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598c5b-eb8b-44b6-acb4-096b356a2fab" elementFormDefault="qualified">
    <xsd:import namespace="http://schemas.microsoft.com/office/2006/documentManagement/types"/>
    <xsd:import namespace="http://schemas.microsoft.com/office/infopath/2007/PartnerControls"/>
    <xsd:element name="Type_x0020_de_x0020_document" ma:index="8" nillable="true" ma:displayName="Type de document" ma:format="Dropdown" ma:internalName="Type_x0020_de_x0020_document">
      <xsd:simpleType>
        <xsd:restriction base="dms:Choice">
          <xsd:enumeration value="Word"/>
          <xsd:enumeration value="Powerpoint"/>
          <xsd:enumeration value="Excel"/>
          <xsd:enumeration value="PDF"/>
          <xsd:enumeration value="Autre"/>
        </xsd:restriction>
      </xsd:simpleType>
    </xsd:element>
    <xsd:element name="e03f3dd452ed4d79aff0ab23e5d8c1b6" ma:index="10" ma:taxonomy="true" ma:internalName="e03f3dd452ed4d79aff0ab23e5d8c1b6" ma:taxonomyFieldName="Th_x00e8_mes_x0020_du_x0020_document" ma:displayName="Thèmes du document" ma:readOnly="false" ma:default="1;#SEE|81099eea-3737-4fde-9257-bfa293ae1818" ma:fieldId="{e03f3dd4-52ed-4d79-aff0-ab23e5d8c1b6}" ma:taxonomyMulti="true" ma:sspId="16fb23be-d400-4d26-b240-6ede1ba76c2a" ma:termSetId="c1980e8c-4c88-4cf8-9104-98d37fd01eb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0ad063-18ad-4023-a8d9-ba1a0d0e66b8"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09cd5039-f872-497a-b846-607916489662}" ma:internalName="TaxCatchAll" ma:showField="CatchAllData" ma:web="b90ad063-18ad-4023-a8d9-ba1a0d0e66b8">
      <xsd:complexType>
        <xsd:complexContent>
          <xsd:extension base="dms:MultiChoiceLookup">
            <xsd:sequence>
              <xsd:element name="Value" type="dms:Lookup" maxOccurs="unbounded" minOccurs="0" nillable="true"/>
            </xsd:sequence>
          </xsd:extension>
        </xsd:complexContent>
      </xsd:complexType>
    </xsd:element>
    <xsd:element name="SharedWithUsers" ma:index="12"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90ad063-18ad-4023-a8d9-ba1a0d0e66b8">
      <Value>27</Value>
    </TaxCatchAll>
    <Type_x0020_de_x0020_document xmlns="40598c5b-eb8b-44b6-acb4-096b356a2fab" xsi:nil="true"/>
    <e03f3dd452ed4d79aff0ab23e5d8c1b6 xmlns="40598c5b-eb8b-44b6-acb4-096b356a2fab">
      <Terms xmlns="http://schemas.microsoft.com/office/infopath/2007/PartnerControls">
        <TermInfo xmlns="http://schemas.microsoft.com/office/infopath/2007/PartnerControls">
          <TermName xmlns="http://schemas.microsoft.com/office/infopath/2007/PartnerControls">Documents provisoires</TermName>
          <TermId xmlns="http://schemas.microsoft.com/office/infopath/2007/PartnerControls">30b414c5-c73a-4a2f-bfe1-8284126dc5b0</TermId>
        </TermInfo>
      </Terms>
    </e03f3dd452ed4d79aff0ab23e5d8c1b6>
    <SharedWithUsers xmlns="b90ad063-18ad-4023-a8d9-ba1a0d0e66b8">
      <UserInfo>
        <DisplayName>CHAPEAUX Loïc ( FFB DAEFI )</DisplayName>
        <AccountId>18</AccountId>
        <AccountType/>
      </UserInfo>
    </SharedWithUsers>
  </documentManagement>
</p:properties>
</file>

<file path=customXml/itemProps1.xml><?xml version="1.0" encoding="utf-8"?>
<ds:datastoreItem xmlns:ds="http://schemas.openxmlformats.org/officeDocument/2006/customXml" ds:itemID="{C022010C-CAC7-4277-A55D-E20927F88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598c5b-eb8b-44b6-acb4-096b356a2fab"/>
    <ds:schemaRef ds:uri="b90ad063-18ad-4023-a8d9-ba1a0d0e6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976ABB-86C8-4FE8-A169-B1B74442C685}">
  <ds:schemaRefs>
    <ds:schemaRef ds:uri="http://schemas.microsoft.com/sharepoint/v3/contenttype/forms"/>
  </ds:schemaRefs>
</ds:datastoreItem>
</file>

<file path=customXml/itemProps3.xml><?xml version="1.0" encoding="utf-8"?>
<ds:datastoreItem xmlns:ds="http://schemas.openxmlformats.org/officeDocument/2006/customXml" ds:itemID="{FA80316E-019C-4EE2-A58F-9E81FA2E5669}">
  <ds:schemaRefs>
    <ds:schemaRef ds:uri="http://schemas.microsoft.com/office/2006/documentManagement/types"/>
    <ds:schemaRef ds:uri="40598c5b-eb8b-44b6-acb4-096b356a2fab"/>
    <ds:schemaRef ds:uri="http://schemas.microsoft.com/office/2006/metadata/properties"/>
    <ds:schemaRef ds:uri="b90ad063-18ad-4023-a8d9-ba1a0d0e66b8"/>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13294</TotalTime>
  <Words>1832</Words>
  <Application>Microsoft Office PowerPoint</Application>
  <PresentationFormat>Grand écran</PresentationFormat>
  <Paragraphs>181</Paragraphs>
  <Slides>15</Slides>
  <Notes>15</Notes>
  <HiddenSlides>0</HiddenSlides>
  <MMClips>0</MMClips>
  <ScaleCrop>false</ScaleCrop>
  <HeadingPairs>
    <vt:vector size="6" baseType="variant">
      <vt:variant>
        <vt:lpstr>Polices utilisées</vt:lpstr>
      </vt:variant>
      <vt:variant>
        <vt:i4>7</vt:i4>
      </vt:variant>
      <vt:variant>
        <vt:lpstr>Thème</vt:lpstr>
      </vt:variant>
      <vt:variant>
        <vt:i4>11</vt:i4>
      </vt:variant>
      <vt:variant>
        <vt:lpstr>Titres des diapositives</vt:lpstr>
      </vt:variant>
      <vt:variant>
        <vt:i4>15</vt:i4>
      </vt:variant>
    </vt:vector>
  </HeadingPairs>
  <TitlesOfParts>
    <vt:vector size="33" baseType="lpstr">
      <vt:lpstr>Arial</vt:lpstr>
      <vt:lpstr>Calibri</vt:lpstr>
      <vt:lpstr>Candara</vt:lpstr>
      <vt:lpstr>Courier New</vt:lpstr>
      <vt:lpstr>Nunito</vt:lpstr>
      <vt:lpstr>Symbol</vt:lpstr>
      <vt:lpstr>Wingdings</vt:lpstr>
      <vt:lpstr>Couverture présentation</vt:lpstr>
      <vt:lpstr>Modèle 2 vert FFB</vt:lpstr>
      <vt:lpstr>Modèle 3 Bleu ciel</vt:lpstr>
      <vt:lpstr>Modèle 4 Bordeau</vt:lpstr>
      <vt:lpstr>Modèle 5 bleu FFB</vt:lpstr>
      <vt:lpstr>Modèle 6 jaune</vt:lpstr>
      <vt:lpstr>Modèle 7 Emeraude</vt:lpstr>
      <vt:lpstr>Modèle 8 Prune</vt:lpstr>
      <vt:lpstr>Modèle 9 Vert clair</vt:lpstr>
      <vt:lpstr>Modèle 10 corail</vt:lpstr>
      <vt:lpstr>Animations divers</vt:lpstr>
      <vt:lpstr>Présentation PowerPoint</vt:lpstr>
      <vt:lpstr>Conjoncture</vt:lpstr>
      <vt:lpstr>Conjoncture</vt:lpstr>
      <vt:lpstr>Conjoncture</vt:lpstr>
      <vt:lpstr>Conjoncture</vt:lpstr>
      <vt:lpstr>Conjoncture</vt:lpstr>
      <vt:lpstr>Conjoncture</vt:lpstr>
      <vt:lpstr>Conjoncture</vt:lpstr>
      <vt:lpstr>Conjoncture</vt:lpstr>
      <vt:lpstr>Conjoncture</vt:lpstr>
      <vt:lpstr>Conjoncture</vt:lpstr>
      <vt:lpstr>Les Assises du BTP</vt:lpstr>
      <vt:lpstr>Quelle stratégie pour le bâtiment ?</vt:lpstr>
      <vt:lpstr>À vos agendas !</vt:lpstr>
      <vt:lpstr>Présentation PowerPoint</vt:lpstr>
    </vt:vector>
  </TitlesOfParts>
  <Company>Fédération Française du Bâtiment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Eric QUINTON</dc:creator>
  <cp:keywords>2022</cp:keywords>
  <cp:lastModifiedBy>CUCHEVAL Anaïk ( FFB Editions Presse et communication )</cp:lastModifiedBy>
  <cp:revision>3376</cp:revision>
  <cp:lastPrinted>2019-10-22T14:05:21Z</cp:lastPrinted>
  <dcterms:created xsi:type="dcterms:W3CDTF">2019-03-07T11:23:13Z</dcterms:created>
  <dcterms:modified xsi:type="dcterms:W3CDTF">2022-09-13T06:07:49Z</dcterms:modified>
  <cp:category>Conférences presse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0x010100FC0EB64245E8C943AB90D04A548EC969</vt:lpwstr>
  </property>
  <property fmtid="{D5CDD505-2E9C-101B-9397-08002B2CF9AE}" pid="3" name="Thèmes du document">
    <vt:lpwstr>27;#Documents provisoires|30b414c5-c73a-4a2f-bfe1-8284126dc5b0</vt:lpwstr>
  </property>
</Properties>
</file>