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87"/>
    <a:srgbClr val="BE883D"/>
    <a:srgbClr val="F5BE53"/>
    <a:srgbClr val="FAB333"/>
    <a:srgbClr val="FFD966"/>
    <a:srgbClr val="5AA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3794A-8AF7-4597-BBD8-448ECCDB391A}" v="30" dt="2022-03-17T16:42:04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9F556F-0731-4AE8-83A2-FE57B6B9B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CCAD61-1D10-42FD-84C3-B15CB4EE1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DF89D5-DF0C-475A-935D-B794CEE0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73BE95-BD10-4D78-867A-7F94BFF0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ACE552-EC4C-4AA9-A380-DF862E2E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98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EF0EF-9152-475A-859D-28AFB241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98DA26-F9BE-42A3-A79F-1254E417B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BF7A41-6B8B-45AE-8D23-8A0DBDA7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739543-D244-410B-A262-96E313A3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4EBF25-7887-443C-A35C-AA8E76C0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34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9C032E-9E4F-4C53-8876-4D45313DF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A5973C-020C-4254-9F7E-7DDDD3A7D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E2D2D3-215C-4EC8-A8E7-612AA21C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78F28F-B670-455D-B689-7B6F5FE2A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A2A223-818D-496A-89F4-7D3574CD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44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4395A-6AF6-4D93-8C94-C86D498A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7BA698-D277-4DF1-A4D8-BBBABFAF3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3C5A89-61CC-4231-8F64-472FDF04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BF4143-EA81-431B-9857-E96A35B9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B66504-1F1A-4021-A36F-52C50CC5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30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7A233-C523-41BE-913C-18EC55B5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749CB9-0EBB-43FA-8DB8-4DB21E4A0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CACF9-1713-46E1-B716-691043A1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C6679-853A-4E28-B2F5-B5FA3DEF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A3CB6C-9828-49AE-A952-B5110D4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4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D6C8D-56EE-4257-9371-DCD0EDDD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9F71A8-11A1-4885-91B8-11112DF99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2E331C-9394-41D7-909B-879A3FB42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B0F854-B179-4408-83AD-851F3594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25FB04-4F23-4DAF-8E2C-9B78932DD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B7E2D2-65CC-4F2C-9670-4616681F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8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0799F-F353-4DEE-9B60-64F122C1C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4590B-2FF7-4F35-8BBB-FAB1FD24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4B7B87-4D35-44F9-8354-5492C88BF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373A7D-0BE9-411C-8857-EEFBD9C03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6BB528-26B9-4DB6-9E4E-9F528AD65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63CD1C-CA8D-4D40-8133-F12A4B26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1750A3-52B8-4538-99D0-98F74501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D8D6B2-532E-455B-BF97-D09A49E8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6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84850-EF66-4C22-93DE-A110B4DA5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AF5A4B-FA8F-4B93-BC59-FFEA615D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8D0426-39E1-4A62-B87A-9C25AB4B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E4D02-3977-4B7E-9A7F-ABC92F3A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99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F9E403-74ED-488B-BBEE-5A678C9F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D4A8A6-7114-4208-B63F-0B0D370D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CAF3CC-862C-4078-A54F-9B7BD68A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72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EB7AD-01A5-4775-A4AE-0BE3F379F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040796-FADF-42B4-9852-A5870D30C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9E2094-8240-4967-A199-6D548737B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996464-14FD-4920-857E-FF910FDF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B8FA9F-3D80-4616-8C05-0A91E580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FDEA-813B-4710-AA86-97AFA035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53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4D5C5-8C69-4D81-9581-E1F9284E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2A4189-FA64-4780-A056-7B2C8CE50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A6E47C-9A4F-4244-BC26-914B945B7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1CC309-36D6-4C35-9093-79966BCF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048629-F81B-44CF-83E7-512DF505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7346D4-4340-4429-9114-0BCD1EEC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4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404CCC-7E0B-4E57-A485-1E36DF1DD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9D6D38-9104-49AC-B759-107AD7F12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B80FB5-6D3C-4105-84AC-30223AB1F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EB6A-7523-4C9E-9A96-47240A26D8A5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B30C5F-609F-4F25-825D-CAAF6A8A8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A19A1E-953D-43AE-B2AA-B2018EF8B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57E0-3084-4EE5-9A37-3960F1DD7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09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7DE255-8ACB-40C3-90CD-01D083B639B7}"/>
              </a:ext>
            </a:extLst>
          </p:cNvPr>
          <p:cNvSpPr/>
          <p:nvPr/>
        </p:nvSpPr>
        <p:spPr>
          <a:xfrm>
            <a:off x="139424" y="828378"/>
            <a:ext cx="5760000" cy="1780752"/>
          </a:xfrm>
          <a:prstGeom prst="rect">
            <a:avLst/>
          </a:prstGeom>
          <a:noFill/>
          <a:ln w="28575">
            <a:solidFill>
              <a:srgbClr val="00A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b="1" u="sng" dirty="0">
                <a:solidFill>
                  <a:srgbClr val="00A587"/>
                </a:solidFill>
                <a:latin typeface="Trebuchet MS" panose="020B0603020202020204" pitchFamily="34" charset="0"/>
              </a:rPr>
              <a:t>Contexte et problématiques :</a:t>
            </a:r>
          </a:p>
          <a:p>
            <a:endParaRPr lang="fr-FR" sz="1400" dirty="0">
              <a:solidFill>
                <a:srgbClr val="00A587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771E5-6A40-412A-8AA8-92359D354BF6}"/>
              </a:ext>
            </a:extLst>
          </p:cNvPr>
          <p:cNvSpPr/>
          <p:nvPr/>
        </p:nvSpPr>
        <p:spPr>
          <a:xfrm>
            <a:off x="5981699" y="828376"/>
            <a:ext cx="5895732" cy="1780752"/>
          </a:xfrm>
          <a:prstGeom prst="rect">
            <a:avLst/>
          </a:prstGeom>
          <a:noFill/>
          <a:ln w="28575">
            <a:solidFill>
              <a:srgbClr val="00A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b="1" u="sng" dirty="0">
                <a:solidFill>
                  <a:srgbClr val="00A587"/>
                </a:solidFill>
                <a:latin typeface="Trebuchet MS" panose="020B0603020202020204" pitchFamily="34" charset="0"/>
              </a:rPr>
              <a:t>Objectifs du projet et solutions envisagées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A9A2D5-B96C-4530-85D9-5403506375E9}"/>
              </a:ext>
            </a:extLst>
          </p:cNvPr>
          <p:cNvSpPr/>
          <p:nvPr/>
        </p:nvSpPr>
        <p:spPr>
          <a:xfrm>
            <a:off x="1" y="0"/>
            <a:ext cx="9686923" cy="647700"/>
          </a:xfrm>
          <a:prstGeom prst="rect">
            <a:avLst/>
          </a:prstGeom>
          <a:solidFill>
            <a:srgbClr val="00A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>
                <a:latin typeface="Trebuchet MS" panose="020B0603020202020204" pitchFamily="34" charset="0"/>
              </a:rPr>
              <a:t>  Graine de projet - </a:t>
            </a:r>
            <a:r>
              <a:rPr lang="fr-FR" sz="2400" dirty="0" smtClean="0">
                <a:latin typeface="Trebuchet MS" panose="020B0603020202020204" pitchFamily="34" charset="0"/>
              </a:rPr>
              <a:t>[Nom du Projet] </a:t>
            </a:r>
            <a:r>
              <a:rPr lang="fr-FR" sz="2400" dirty="0">
                <a:latin typeface="Trebuchet MS" panose="020B0603020202020204" pitchFamily="34" charset="0"/>
              </a:rPr>
              <a:t>– </a:t>
            </a:r>
            <a:r>
              <a:rPr lang="fr-FR" sz="2400" dirty="0" smtClean="0">
                <a:latin typeface="Trebuchet MS" panose="020B0603020202020204" pitchFamily="34" charset="0"/>
              </a:rPr>
              <a:t>[Date]</a:t>
            </a:r>
            <a:endParaRPr lang="fr-FR" sz="2400" dirty="0">
              <a:latin typeface="Trebuchet MS" panose="020B0603020202020204" pitchFamily="34" charset="0"/>
            </a:endParaRPr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27A93313-4CCE-4699-9C1D-5A08172886AD}"/>
              </a:ext>
            </a:extLst>
          </p:cNvPr>
          <p:cNvSpPr/>
          <p:nvPr/>
        </p:nvSpPr>
        <p:spPr>
          <a:xfrm>
            <a:off x="8562975" y="-266700"/>
            <a:ext cx="3200400" cy="9402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32998632-A119-420E-BE80-9796BBEA2544}"/>
              </a:ext>
            </a:extLst>
          </p:cNvPr>
          <p:cNvSpPr/>
          <p:nvPr/>
        </p:nvSpPr>
        <p:spPr>
          <a:xfrm>
            <a:off x="8782050" y="-266700"/>
            <a:ext cx="3200400" cy="940210"/>
          </a:xfrm>
          <a:prstGeom prst="triangle">
            <a:avLst/>
          </a:prstGeom>
          <a:solidFill>
            <a:srgbClr val="F5B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sp>
        <p:nvSpPr>
          <p:cNvPr id="11" name="Triangle isocèle 10">
            <a:extLst>
              <a:ext uri="{FF2B5EF4-FFF2-40B4-BE49-F238E27FC236}">
                <a16:creationId xmlns:a16="http://schemas.microsoft.com/office/drawing/2014/main" id="{6D67250F-6D3A-48F2-9FDB-5FCC12FB16FA}"/>
              </a:ext>
            </a:extLst>
          </p:cNvPr>
          <p:cNvSpPr/>
          <p:nvPr/>
        </p:nvSpPr>
        <p:spPr>
          <a:xfrm>
            <a:off x="9001125" y="-266700"/>
            <a:ext cx="3200400" cy="9402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sp>
        <p:nvSpPr>
          <p:cNvPr id="12" name="Triangle isocèle 11">
            <a:extLst>
              <a:ext uri="{FF2B5EF4-FFF2-40B4-BE49-F238E27FC236}">
                <a16:creationId xmlns:a16="http://schemas.microsoft.com/office/drawing/2014/main" id="{A01B2DF6-FE9B-4785-A8A0-9884777C3662}"/>
              </a:ext>
            </a:extLst>
          </p:cNvPr>
          <p:cNvSpPr/>
          <p:nvPr/>
        </p:nvSpPr>
        <p:spPr>
          <a:xfrm>
            <a:off x="9220200" y="-266700"/>
            <a:ext cx="3200400" cy="940210"/>
          </a:xfrm>
          <a:prstGeom prst="triangle">
            <a:avLst/>
          </a:prstGeom>
          <a:solidFill>
            <a:srgbClr val="BE8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sp>
        <p:nvSpPr>
          <p:cNvPr id="13" name="Triangle isocèle 12">
            <a:extLst>
              <a:ext uri="{FF2B5EF4-FFF2-40B4-BE49-F238E27FC236}">
                <a16:creationId xmlns:a16="http://schemas.microsoft.com/office/drawing/2014/main" id="{9D27FD5A-C4AF-410A-8638-68C689083AFE}"/>
              </a:ext>
            </a:extLst>
          </p:cNvPr>
          <p:cNvSpPr/>
          <p:nvPr/>
        </p:nvSpPr>
        <p:spPr>
          <a:xfrm>
            <a:off x="9477374" y="-266700"/>
            <a:ext cx="3200400" cy="9402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DDD7D10A-B651-450A-9373-540363A56A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693" y="34528"/>
            <a:ext cx="982664" cy="736998"/>
          </a:xfrm>
          <a:prstGeom prst="rect">
            <a:avLst/>
          </a:prstGeom>
        </p:spPr>
      </p:pic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DA7B1D66-CDA9-4A25-AA5A-07D6077DD077}"/>
              </a:ext>
            </a:extLst>
          </p:cNvPr>
          <p:cNvSpPr/>
          <p:nvPr/>
        </p:nvSpPr>
        <p:spPr>
          <a:xfrm>
            <a:off x="5664463" y="1718752"/>
            <a:ext cx="628115" cy="271274"/>
          </a:xfrm>
          <a:prstGeom prst="rightArrow">
            <a:avLst/>
          </a:prstGeom>
          <a:solidFill>
            <a:srgbClr val="00A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603020202020204" pitchFamily="34" charset="0"/>
            </a:endParaRP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34A8814F-73B9-4D86-B857-58A0EB5B88AE}"/>
              </a:ext>
            </a:extLst>
          </p:cNvPr>
          <p:cNvGrpSpPr/>
          <p:nvPr/>
        </p:nvGrpSpPr>
        <p:grpSpPr>
          <a:xfrm>
            <a:off x="6143624" y="3370360"/>
            <a:ext cx="5850733" cy="3329287"/>
            <a:chOff x="6143624" y="3456085"/>
            <a:chExt cx="5850733" cy="332928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8B429F3-C140-46DA-9F66-1D571EF174FE}"/>
                </a:ext>
              </a:extLst>
            </p:cNvPr>
            <p:cNvSpPr/>
            <p:nvPr/>
          </p:nvSpPr>
          <p:spPr>
            <a:xfrm>
              <a:off x="6212924" y="3801439"/>
              <a:ext cx="5781433" cy="1266826"/>
            </a:xfrm>
            <a:prstGeom prst="rect">
              <a:avLst/>
            </a:prstGeom>
            <a:noFill/>
            <a:ln w="28575">
              <a:solidFill>
                <a:srgbClr val="FAB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200" b="1" u="sng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Nous pouvons/savons faire :</a:t>
              </a:r>
            </a:p>
            <a:p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b="1" u="sng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endParaRPr lang="fr-FR" sz="1200" dirty="0">
                <a:solidFill>
                  <a:srgbClr val="FAB333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CC43A71-3837-4CC4-9E24-51038E19F377}"/>
                </a:ext>
              </a:extLst>
            </p:cNvPr>
            <p:cNvSpPr/>
            <p:nvPr/>
          </p:nvSpPr>
          <p:spPr>
            <a:xfrm>
              <a:off x="6212924" y="5231014"/>
              <a:ext cx="3264450" cy="1554358"/>
            </a:xfrm>
            <a:prstGeom prst="rect">
              <a:avLst/>
            </a:prstGeom>
            <a:noFill/>
            <a:ln w="28575">
              <a:solidFill>
                <a:srgbClr val="FAB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200" b="1" u="sng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Nous ne pouvons/savons pas faire :</a:t>
              </a:r>
              <a:endParaRPr lang="fr-FR" sz="1200" dirty="0">
                <a:solidFill>
                  <a:srgbClr val="FAB333"/>
                </a:solidFill>
                <a:latin typeface="Trebuchet MS" panose="020B06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sz="1200" dirty="0">
                <a:solidFill>
                  <a:srgbClr val="FAB333"/>
                </a:solidFill>
                <a:latin typeface="Trebuchet MS" panose="020B06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 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4D23AB9-BBDA-490F-90D9-3146E8494FA2}"/>
                </a:ext>
              </a:extLst>
            </p:cNvPr>
            <p:cNvSpPr/>
            <p:nvPr/>
          </p:nvSpPr>
          <p:spPr>
            <a:xfrm>
              <a:off x="9667874" y="5231014"/>
              <a:ext cx="2305050" cy="1554358"/>
            </a:xfrm>
            <a:prstGeom prst="rect">
              <a:avLst/>
            </a:prstGeom>
            <a:noFill/>
            <a:ln w="28575">
              <a:solidFill>
                <a:srgbClr val="FAB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200" b="1" u="sng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Partenaires identifiés</a:t>
              </a:r>
              <a:endParaRPr lang="fr-FR" sz="1200" dirty="0">
                <a:solidFill>
                  <a:srgbClr val="FAB333"/>
                </a:solidFill>
                <a:latin typeface="Trebuchet MS" panose="020B06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sz="1200" dirty="0">
                <a:solidFill>
                  <a:srgbClr val="FAB333"/>
                </a:solidFill>
                <a:latin typeface="Trebuchet MS" panose="020B06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E3ACC95-B5B7-430E-B799-A158FBB6D861}"/>
                </a:ext>
              </a:extLst>
            </p:cNvPr>
            <p:cNvSpPr txBox="1"/>
            <p:nvPr/>
          </p:nvSpPr>
          <p:spPr>
            <a:xfrm>
              <a:off x="6143624" y="3456085"/>
              <a:ext cx="3695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AB333"/>
                  </a:solidFill>
                  <a:latin typeface="Trebuchet MS" panose="020B0603020202020204" pitchFamily="34" charset="0"/>
                </a:rPr>
                <a:t>Pour répondre aux objectifs…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F98E9B0A-61A6-426A-BE46-D28AFBEB9D4F}"/>
              </a:ext>
            </a:extLst>
          </p:cNvPr>
          <p:cNvSpPr/>
          <p:nvPr/>
        </p:nvSpPr>
        <p:spPr>
          <a:xfrm>
            <a:off x="139421" y="3495169"/>
            <a:ext cx="5759999" cy="6477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u="sng" dirty="0">
                <a:solidFill>
                  <a:sysClr val="windowText" lastClr="000000"/>
                </a:solidFill>
              </a:rPr>
              <a:t>Evaluation du budget :</a:t>
            </a:r>
          </a:p>
          <a:p>
            <a:r>
              <a:rPr lang="fr-FR" sz="1200" u="sng" dirty="0">
                <a:solidFill>
                  <a:sysClr val="windowText" lastClr="000000"/>
                </a:solidFill>
              </a:rPr>
              <a:t>Besoin de financement :</a:t>
            </a:r>
          </a:p>
          <a:p>
            <a:r>
              <a:rPr lang="fr-FR" sz="1200" u="sng" dirty="0">
                <a:solidFill>
                  <a:sysClr val="windowText" lastClr="000000"/>
                </a:solidFill>
              </a:rPr>
              <a:t>Sources de financement identifiées: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0E57FD3-8B73-4DAF-B3EC-EADE1DEDE65B}"/>
              </a:ext>
            </a:extLst>
          </p:cNvPr>
          <p:cNvSpPr/>
          <p:nvPr/>
        </p:nvSpPr>
        <p:spPr>
          <a:xfrm>
            <a:off x="139423" y="2683943"/>
            <a:ext cx="11738007" cy="670560"/>
          </a:xfrm>
          <a:prstGeom prst="rect">
            <a:avLst/>
          </a:prstGeom>
          <a:noFill/>
          <a:ln w="28575">
            <a:solidFill>
              <a:srgbClr val="00A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dirty="0">
                <a:solidFill>
                  <a:srgbClr val="00A587"/>
                </a:solidFill>
              </a:rPr>
              <a:t>Comment le projet s’insère dans notre stratégie ?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30ECC268-64B8-E056-0AFA-C4E220D2F85B}"/>
              </a:ext>
            </a:extLst>
          </p:cNvPr>
          <p:cNvGrpSpPr/>
          <p:nvPr/>
        </p:nvGrpSpPr>
        <p:grpSpPr>
          <a:xfrm>
            <a:off x="221136" y="4299872"/>
            <a:ext cx="5801288" cy="2608406"/>
            <a:chOff x="411398" y="4310129"/>
            <a:chExt cx="5801288" cy="2608406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D5E978E1-41E6-49D9-8E9E-B98E9FF97D37}"/>
                </a:ext>
              </a:extLst>
            </p:cNvPr>
            <p:cNvGrpSpPr/>
            <p:nvPr/>
          </p:nvGrpSpPr>
          <p:grpSpPr>
            <a:xfrm>
              <a:off x="411398" y="4310129"/>
              <a:ext cx="5801288" cy="2608406"/>
              <a:chOff x="45242" y="3750845"/>
              <a:chExt cx="5801288" cy="2608406"/>
            </a:xfrm>
          </p:grpSpPr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5269F3DC-1962-4249-AE79-984ADADF4691}"/>
                  </a:ext>
                </a:extLst>
              </p:cNvPr>
              <p:cNvSpPr/>
              <p:nvPr/>
            </p:nvSpPr>
            <p:spPr>
              <a:xfrm>
                <a:off x="45242" y="3815978"/>
                <a:ext cx="198597" cy="19859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5B83FEC4-7D45-448A-97AD-97BA51AEE8D8}"/>
                  </a:ext>
                </a:extLst>
              </p:cNvPr>
              <p:cNvSpPr txBox="1"/>
              <p:nvPr/>
            </p:nvSpPr>
            <p:spPr>
              <a:xfrm>
                <a:off x="249631" y="3750845"/>
                <a:ext cx="5596899" cy="2608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00" dirty="0">
                    <a:latin typeface="Trebuchet MS" panose="020B0603020202020204" pitchFamily="34" charset="0"/>
                  </a:rPr>
                  <a:t>Notre innovation va créer de la valeur (sociale, environnementale, économique, connaissance)</a:t>
                </a: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        </a:t>
                </a:r>
                <a:r>
                  <a:rPr lang="fr-FR" sz="1000" dirty="0">
                    <a:latin typeface="Trebuchet MS" panose="020B0603020202020204" pitchFamily="34" charset="0"/>
                  </a:rPr>
                  <a:t>… et nous savons le démontrer avec des données qualitatives/quantitatives</a:t>
                </a:r>
              </a:p>
              <a:p>
                <a:endParaRPr lang="fr-FR" sz="1100" dirty="0">
                  <a:latin typeface="Trebuchet MS" panose="020B0603020202020204" pitchFamily="34" charset="0"/>
                </a:endParaRP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Les usagers vont adopter notre innovation et/ou elle peut largement être diffusée</a:t>
                </a: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            </a:t>
                </a:r>
                <a:r>
                  <a:rPr lang="fr-FR" sz="1000" dirty="0">
                    <a:latin typeface="Trebuchet MS" panose="020B0603020202020204" pitchFamily="34" charset="0"/>
                  </a:rPr>
                  <a:t>… et nous savons le démontrer avec des signaux faibles/forts</a:t>
                </a:r>
              </a:p>
              <a:p>
                <a:endParaRPr lang="fr-FR" sz="1100" dirty="0">
                  <a:latin typeface="Trebuchet MS" panose="020B0603020202020204" pitchFamily="34" charset="0"/>
                </a:endParaRP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Mon projet est innovant d’un point de vue technologique et scientifique</a:t>
                </a: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          </a:t>
                </a:r>
                <a:r>
                  <a:rPr lang="fr-FR" sz="1000" dirty="0">
                    <a:latin typeface="Trebuchet MS" panose="020B0603020202020204" pitchFamily="34" charset="0"/>
                  </a:rPr>
                  <a:t>… et nous savons le démontrer avec un état de l’art</a:t>
                </a:r>
              </a:p>
              <a:p>
                <a:endParaRPr lang="fr-FR" sz="1100" dirty="0">
                  <a:latin typeface="Trebuchet MS" panose="020B0603020202020204" pitchFamily="34" charset="0"/>
                </a:endParaRP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Mon projet est innovant sur le périmètre d’usage</a:t>
                </a:r>
              </a:p>
              <a:p>
                <a:r>
                  <a:rPr lang="fr-FR" sz="1100" dirty="0">
                    <a:latin typeface="Trebuchet MS" panose="020B0603020202020204" pitchFamily="34" charset="0"/>
                  </a:rPr>
                  <a:t>          </a:t>
                </a:r>
                <a:r>
                  <a:rPr lang="fr-FR" sz="1000" dirty="0">
                    <a:latin typeface="Trebuchet MS" panose="020B0603020202020204" pitchFamily="34" charset="0"/>
                  </a:rPr>
                  <a:t>… et nous savons le démontrer avec une recherche d’antériorité sur le périmètre</a:t>
                </a:r>
              </a:p>
              <a:p>
                <a:endParaRPr lang="fr-FR" sz="1000" dirty="0">
                  <a:latin typeface="Trebuchet MS" panose="020B0603020202020204" pitchFamily="34" charset="0"/>
                </a:endParaRPr>
              </a:p>
              <a:p>
                <a:r>
                  <a:rPr lang="fr-FR" sz="1050" dirty="0">
                    <a:latin typeface="Trebuchet MS" panose="020B0603020202020204" pitchFamily="34" charset="0"/>
                  </a:rPr>
                  <a:t>Une analyse des risques, une planification et un jalonnement go/no go ont été effectuées</a:t>
                </a:r>
              </a:p>
              <a:p>
                <a:endParaRPr lang="fr-FR" sz="11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83D94212-EABA-454A-8CC7-91950D726A3F}"/>
                  </a:ext>
                </a:extLst>
              </p:cNvPr>
              <p:cNvSpPr/>
              <p:nvPr/>
            </p:nvSpPr>
            <p:spPr>
              <a:xfrm>
                <a:off x="45243" y="4465613"/>
                <a:ext cx="198597" cy="19859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9F22E7BE-7F71-49B0-870C-939BE414F571}"/>
                  </a:ext>
                </a:extLst>
              </p:cNvPr>
              <p:cNvSpPr/>
              <p:nvPr/>
            </p:nvSpPr>
            <p:spPr>
              <a:xfrm>
                <a:off x="45480" y="4977489"/>
                <a:ext cx="198597" cy="19859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4C7E7456-C8B0-4E52-829B-C4C87EB69DE9}"/>
                  </a:ext>
                </a:extLst>
              </p:cNvPr>
              <p:cNvSpPr/>
              <p:nvPr/>
            </p:nvSpPr>
            <p:spPr>
              <a:xfrm>
                <a:off x="45242" y="5489365"/>
                <a:ext cx="198597" cy="19859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3EE6635C-7FE2-4DD7-8733-304A67CDD8F4}"/>
                  </a:ext>
                </a:extLst>
              </p:cNvPr>
              <p:cNvSpPr/>
              <p:nvPr/>
            </p:nvSpPr>
            <p:spPr>
              <a:xfrm>
                <a:off x="558322" y="5710512"/>
                <a:ext cx="127531" cy="1275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9B101A49-5F98-4D02-941E-66115288D921}"/>
                  </a:ext>
                </a:extLst>
              </p:cNvPr>
              <p:cNvSpPr/>
              <p:nvPr/>
            </p:nvSpPr>
            <p:spPr>
              <a:xfrm>
                <a:off x="558322" y="5197844"/>
                <a:ext cx="127531" cy="1275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54643A5F-C263-4B9A-B6E8-55D5233E9A1E}"/>
                  </a:ext>
                </a:extLst>
              </p:cNvPr>
              <p:cNvSpPr/>
              <p:nvPr/>
            </p:nvSpPr>
            <p:spPr>
              <a:xfrm>
                <a:off x="558321" y="4685176"/>
                <a:ext cx="127531" cy="1275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D80C6CBA-D95A-49C1-B361-0DF4DE984941}"/>
                  </a:ext>
                </a:extLst>
              </p:cNvPr>
              <p:cNvSpPr/>
              <p:nvPr/>
            </p:nvSpPr>
            <p:spPr>
              <a:xfrm>
                <a:off x="490116" y="4184533"/>
                <a:ext cx="127531" cy="1275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</p:grp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EFFB6C85-69F2-A19A-98BA-A11AAF34655D}"/>
                </a:ext>
              </a:extLst>
            </p:cNvPr>
            <p:cNvSpPr/>
            <p:nvPr/>
          </p:nvSpPr>
          <p:spPr>
            <a:xfrm>
              <a:off x="421239" y="6470594"/>
              <a:ext cx="198597" cy="19859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5094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CF5F03FD41C842887BF3C0B4109218" ma:contentTypeVersion="14" ma:contentTypeDescription="Crée un document." ma:contentTypeScope="" ma:versionID="4dd076311cbff828369cf93cc2a0761c">
  <xsd:schema xmlns:xsd="http://www.w3.org/2001/XMLSchema" xmlns:xs="http://www.w3.org/2001/XMLSchema" xmlns:p="http://schemas.microsoft.com/office/2006/metadata/properties" xmlns:ns3="78dde788-cc33-4d41-83e0-1eb67e693665" xmlns:ns4="aa3beec3-4e9f-4c1d-8cfd-d371261a4f4f" targetNamespace="http://schemas.microsoft.com/office/2006/metadata/properties" ma:root="true" ma:fieldsID="48388d7f816a8617646f9492e5709fd2" ns3:_="" ns4:_="">
    <xsd:import namespace="78dde788-cc33-4d41-83e0-1eb67e693665"/>
    <xsd:import namespace="aa3beec3-4e9f-4c1d-8cfd-d371261a4f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e788-cc33-4d41-83e0-1eb67e693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eec3-4e9f-4c1d-8cfd-d371261a4f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9C4822-E986-4FEE-A823-3D91326B6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de788-cc33-4d41-83e0-1eb67e693665"/>
    <ds:schemaRef ds:uri="aa3beec3-4e9f-4c1d-8cfd-d371261a4f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EA0944-7265-4F3E-9FD5-66AAF9254B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4E88C-059A-4194-8FFB-415760906FF4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aa3beec3-4e9f-4c1d-8cfd-d371261a4f4f"/>
    <ds:schemaRef ds:uri="78dde788-cc33-4d41-83e0-1eb67e6936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17349</TotalTime>
  <Words>199</Words>
  <Application>Microsoft Office PowerPoint</Application>
  <PresentationFormat>Grand écran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Lucas DE PEDRO BARRO</dc:creator>
  <cp:lastModifiedBy>Xylofutur</cp:lastModifiedBy>
  <cp:revision>8</cp:revision>
  <cp:lastPrinted>2022-06-02T07:18:38Z</cp:lastPrinted>
  <dcterms:created xsi:type="dcterms:W3CDTF">2022-03-15T08:25:21Z</dcterms:created>
  <dcterms:modified xsi:type="dcterms:W3CDTF">2022-07-20T14:29:29Z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0x0101008CCF5F03FD41C842887BF3C0B4109218</vt:lpwstr>
  </property>
</Properties>
</file>